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x-msvideo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72"/>
  </p:notesMasterIdLst>
  <p:sldIdLst>
    <p:sldId id="422" r:id="rId5"/>
    <p:sldId id="413" r:id="rId6"/>
    <p:sldId id="256" r:id="rId7"/>
    <p:sldId id="409" r:id="rId8"/>
    <p:sldId id="351" r:id="rId9"/>
    <p:sldId id="354" r:id="rId10"/>
    <p:sldId id="381" r:id="rId11"/>
    <p:sldId id="380" r:id="rId12"/>
    <p:sldId id="386" r:id="rId13"/>
    <p:sldId id="410" r:id="rId14"/>
    <p:sldId id="414" r:id="rId15"/>
    <p:sldId id="421" r:id="rId16"/>
    <p:sldId id="385" r:id="rId17"/>
    <p:sldId id="383" r:id="rId18"/>
    <p:sldId id="349" r:id="rId19"/>
    <p:sldId id="411" r:id="rId20"/>
    <p:sldId id="415" r:id="rId21"/>
    <p:sldId id="377" r:id="rId22"/>
    <p:sldId id="378" r:id="rId23"/>
    <p:sldId id="348" r:id="rId24"/>
    <p:sldId id="368" r:id="rId25"/>
    <p:sldId id="371" r:id="rId26"/>
    <p:sldId id="369" r:id="rId27"/>
    <p:sldId id="367" r:id="rId28"/>
    <p:sldId id="372" r:id="rId29"/>
    <p:sldId id="373" r:id="rId30"/>
    <p:sldId id="374" r:id="rId31"/>
    <p:sldId id="370" r:id="rId32"/>
    <p:sldId id="375" r:id="rId33"/>
    <p:sldId id="376" r:id="rId34"/>
    <p:sldId id="366" r:id="rId35"/>
    <p:sldId id="379" r:id="rId36"/>
    <p:sldId id="388" r:id="rId37"/>
    <p:sldId id="391" r:id="rId38"/>
    <p:sldId id="392" r:id="rId39"/>
    <p:sldId id="389" r:id="rId40"/>
    <p:sldId id="394" r:id="rId41"/>
    <p:sldId id="393" r:id="rId42"/>
    <p:sldId id="395" r:id="rId43"/>
    <p:sldId id="400" r:id="rId44"/>
    <p:sldId id="402" r:id="rId45"/>
    <p:sldId id="401" r:id="rId46"/>
    <p:sldId id="396" r:id="rId47"/>
    <p:sldId id="399" r:id="rId48"/>
    <p:sldId id="398" r:id="rId49"/>
    <p:sldId id="387" r:id="rId50"/>
    <p:sldId id="390" r:id="rId51"/>
    <p:sldId id="382" r:id="rId52"/>
    <p:sldId id="355" r:id="rId53"/>
    <p:sldId id="356" r:id="rId54"/>
    <p:sldId id="357" r:id="rId55"/>
    <p:sldId id="358" r:id="rId56"/>
    <p:sldId id="359" r:id="rId57"/>
    <p:sldId id="360" r:id="rId58"/>
    <p:sldId id="362" r:id="rId59"/>
    <p:sldId id="365" r:id="rId60"/>
    <p:sldId id="404" r:id="rId61"/>
    <p:sldId id="403" r:id="rId62"/>
    <p:sldId id="405" r:id="rId63"/>
    <p:sldId id="406" r:id="rId64"/>
    <p:sldId id="416" r:id="rId65"/>
    <p:sldId id="417" r:id="rId66"/>
    <p:sldId id="418" r:id="rId67"/>
    <p:sldId id="419" r:id="rId68"/>
    <p:sldId id="420" r:id="rId69"/>
    <p:sldId id="407" r:id="rId70"/>
    <p:sldId id="408" r:id="rId71"/>
  </p:sldIdLst>
  <p:sldSz cx="10160000" cy="5715000"/>
  <p:notesSz cx="6858000" cy="9144000"/>
  <p:defaultTextStyle>
    <a:defPPr>
      <a:defRPr lang="en-US"/>
    </a:defPPr>
    <a:lvl1pPr marL="0" algn="l" defTabSz="848975" rtl="0" eaLnBrk="1" latinLnBrk="0" hangingPunct="1">
      <a:defRPr sz="1690" kern="1200">
        <a:solidFill>
          <a:schemeClr val="tx1"/>
        </a:solidFill>
        <a:latin typeface="+mn-lt"/>
        <a:ea typeface="+mn-ea"/>
        <a:cs typeface="+mn-cs"/>
      </a:defRPr>
    </a:lvl1pPr>
    <a:lvl2pPr marL="424488" algn="l" defTabSz="848975" rtl="0" eaLnBrk="1" latinLnBrk="0" hangingPunct="1">
      <a:defRPr sz="1690" kern="1200">
        <a:solidFill>
          <a:schemeClr val="tx1"/>
        </a:solidFill>
        <a:latin typeface="+mn-lt"/>
        <a:ea typeface="+mn-ea"/>
        <a:cs typeface="+mn-cs"/>
      </a:defRPr>
    </a:lvl2pPr>
    <a:lvl3pPr marL="848975" algn="l" defTabSz="848975" rtl="0" eaLnBrk="1" latinLnBrk="0" hangingPunct="1">
      <a:defRPr sz="1690" kern="1200">
        <a:solidFill>
          <a:schemeClr val="tx1"/>
        </a:solidFill>
        <a:latin typeface="+mn-lt"/>
        <a:ea typeface="+mn-ea"/>
        <a:cs typeface="+mn-cs"/>
      </a:defRPr>
    </a:lvl3pPr>
    <a:lvl4pPr marL="1273463" algn="l" defTabSz="848975" rtl="0" eaLnBrk="1" latinLnBrk="0" hangingPunct="1">
      <a:defRPr sz="1690" kern="1200">
        <a:solidFill>
          <a:schemeClr val="tx1"/>
        </a:solidFill>
        <a:latin typeface="+mn-lt"/>
        <a:ea typeface="+mn-ea"/>
        <a:cs typeface="+mn-cs"/>
      </a:defRPr>
    </a:lvl4pPr>
    <a:lvl5pPr marL="1697951" algn="l" defTabSz="848975" rtl="0" eaLnBrk="1" latinLnBrk="0" hangingPunct="1">
      <a:defRPr sz="1690" kern="1200">
        <a:solidFill>
          <a:schemeClr val="tx1"/>
        </a:solidFill>
        <a:latin typeface="+mn-lt"/>
        <a:ea typeface="+mn-ea"/>
        <a:cs typeface="+mn-cs"/>
      </a:defRPr>
    </a:lvl5pPr>
    <a:lvl6pPr marL="2122438" algn="l" defTabSz="848975" rtl="0" eaLnBrk="1" latinLnBrk="0" hangingPunct="1">
      <a:defRPr sz="1690" kern="1200">
        <a:solidFill>
          <a:schemeClr val="tx1"/>
        </a:solidFill>
        <a:latin typeface="+mn-lt"/>
        <a:ea typeface="+mn-ea"/>
        <a:cs typeface="+mn-cs"/>
      </a:defRPr>
    </a:lvl6pPr>
    <a:lvl7pPr marL="2546926" algn="l" defTabSz="848975" rtl="0" eaLnBrk="1" latinLnBrk="0" hangingPunct="1">
      <a:defRPr sz="1690" kern="1200">
        <a:solidFill>
          <a:schemeClr val="tx1"/>
        </a:solidFill>
        <a:latin typeface="+mn-lt"/>
        <a:ea typeface="+mn-ea"/>
        <a:cs typeface="+mn-cs"/>
      </a:defRPr>
    </a:lvl7pPr>
    <a:lvl8pPr marL="2971413" algn="l" defTabSz="848975" rtl="0" eaLnBrk="1" latinLnBrk="0" hangingPunct="1">
      <a:defRPr sz="1690" kern="1200">
        <a:solidFill>
          <a:schemeClr val="tx1"/>
        </a:solidFill>
        <a:latin typeface="+mn-lt"/>
        <a:ea typeface="+mn-ea"/>
        <a:cs typeface="+mn-cs"/>
      </a:defRPr>
    </a:lvl8pPr>
    <a:lvl9pPr marL="3395901" algn="l" defTabSz="848975" rtl="0" eaLnBrk="1" latinLnBrk="0" hangingPunct="1">
      <a:defRPr sz="169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E6"/>
    <a:srgbClr val="FF3B3B"/>
    <a:srgbClr val="FAC090"/>
    <a:srgbClr val="FFFFFF"/>
    <a:srgbClr val="00B000"/>
    <a:srgbClr val="DAE7F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29" autoAdjust="0"/>
    <p:restoredTop sz="67145" autoAdjust="0"/>
  </p:normalViewPr>
  <p:slideViewPr>
    <p:cSldViewPr>
      <p:cViewPr varScale="1">
        <p:scale>
          <a:sx n="55" d="100"/>
          <a:sy n="55" d="100"/>
        </p:scale>
        <p:origin x="1458" y="66"/>
      </p:cViewPr>
      <p:guideLst>
        <p:guide orient="horz" pos="1800"/>
        <p:guide pos="320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329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CAD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Sheet1!$A$2:$A$14</c:f>
              <c:numCache>
                <c:formatCode>General</c:formatCode>
                <c:ptCount val="13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  <c:pt idx="7">
                  <c:v>1985</c:v>
                </c:pt>
                <c:pt idx="8">
                  <c:v>1990</c:v>
                </c:pt>
                <c:pt idx="9">
                  <c:v>1995</c:v>
                </c:pt>
                <c:pt idx="10">
                  <c:v>2000</c:v>
                </c:pt>
                <c:pt idx="11">
                  <c:v>2005</c:v>
                </c:pt>
                <c:pt idx="12">
                  <c:v>2010</c:v>
                </c:pt>
              </c:numCache>
            </c:numRef>
          </c:cat>
          <c:val>
            <c:numRef>
              <c:f>Sheet1!$B$2:$B$14</c:f>
              <c:numCache>
                <c:formatCode>0</c:formatCode>
                <c:ptCount val="13"/>
                <c:pt idx="0">
                  <c:v>450</c:v>
                </c:pt>
                <c:pt idx="1">
                  <c:v>450</c:v>
                </c:pt>
                <c:pt idx="2">
                  <c:v>475</c:v>
                </c:pt>
                <c:pt idx="3">
                  <c:v>490</c:v>
                </c:pt>
                <c:pt idx="4">
                  <c:v>500</c:v>
                </c:pt>
                <c:pt idx="5">
                  <c:v>425</c:v>
                </c:pt>
                <c:pt idx="6">
                  <c:v>400</c:v>
                </c:pt>
                <c:pt idx="7">
                  <c:v>350</c:v>
                </c:pt>
                <c:pt idx="8">
                  <c:v>280</c:v>
                </c:pt>
                <c:pt idx="9">
                  <c:v>250</c:v>
                </c:pt>
                <c:pt idx="10">
                  <c:v>200</c:v>
                </c:pt>
                <c:pt idx="11">
                  <c:v>175</c:v>
                </c:pt>
                <c:pt idx="12">
                  <c:v>125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07065376"/>
        <c:axId val="-2107068096"/>
      </c:lineChart>
      <c:catAx>
        <c:axId val="-21070653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7068096"/>
        <c:crosses val="autoZero"/>
        <c:auto val="1"/>
        <c:lblAlgn val="ctr"/>
        <c:lblOffset val="100"/>
        <c:noMultiLvlLbl val="0"/>
      </c:catAx>
      <c:valAx>
        <c:axId val="-2107068096"/>
        <c:scaling>
          <c:orientation val="minMax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 dirty="0" smtClean="0">
                    <a:solidFill>
                      <a:schemeClr val="tx1"/>
                    </a:solidFill>
                  </a:rPr>
                  <a:t>Deaths per 100,000</a:t>
                </a:r>
                <a:endParaRPr lang="en-US" sz="2400" b="1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8.3333333333333332E-3"/>
              <c:y val="0.119447228187385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7065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AMI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</c:numCache>
            </c:numRef>
          </c:cat>
          <c:val>
            <c:numRef>
              <c:f>Sheet1!$B$2:$B$11</c:f>
              <c:numCache>
                <c:formatCode>0</c:formatCode>
                <c:ptCount val="10"/>
                <c:pt idx="0">
                  <c:v>275</c:v>
                </c:pt>
                <c:pt idx="1">
                  <c:v>285</c:v>
                </c:pt>
                <c:pt idx="2">
                  <c:v>280</c:v>
                </c:pt>
                <c:pt idx="3">
                  <c:v>278</c:v>
                </c:pt>
                <c:pt idx="4">
                  <c:v>279</c:v>
                </c:pt>
                <c:pt idx="5">
                  <c:v>270</c:v>
                </c:pt>
                <c:pt idx="6">
                  <c:v>260</c:v>
                </c:pt>
                <c:pt idx="7">
                  <c:v>250</c:v>
                </c:pt>
                <c:pt idx="8">
                  <c:v>235</c:v>
                </c:pt>
                <c:pt idx="9">
                  <c:v>225</c:v>
                </c:pt>
              </c:numCache>
            </c:numRef>
          </c:val>
          <c:smooth val="1"/>
        </c:ser>
        <c:ser>
          <c:idx val="1"/>
          <c:order val="1"/>
          <c:tx>
            <c:v>NSTEMI</c:v>
          </c:tx>
          <c:spPr>
            <a:ln w="762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Sheet1!$C$2:$C$11</c:f>
              <c:numCache>
                <c:formatCode>0</c:formatCode>
                <c:ptCount val="10"/>
                <c:pt idx="0">
                  <c:v>150</c:v>
                </c:pt>
                <c:pt idx="1">
                  <c:v>175</c:v>
                </c:pt>
                <c:pt idx="2">
                  <c:v>175</c:v>
                </c:pt>
                <c:pt idx="3">
                  <c:v>175</c:v>
                </c:pt>
                <c:pt idx="4">
                  <c:v>190</c:v>
                </c:pt>
                <c:pt idx="5">
                  <c:v>200</c:v>
                </c:pt>
                <c:pt idx="6">
                  <c:v>190</c:v>
                </c:pt>
                <c:pt idx="7">
                  <c:v>180</c:v>
                </c:pt>
                <c:pt idx="8">
                  <c:v>175</c:v>
                </c:pt>
                <c:pt idx="9" formatCode="General">
                  <c:v>165</c:v>
                </c:pt>
              </c:numCache>
            </c:numRef>
          </c:val>
          <c:smooth val="0"/>
        </c:ser>
        <c:ser>
          <c:idx val="2"/>
          <c:order val="2"/>
          <c:tx>
            <c:v>STEMI</c:v>
          </c:tx>
          <c:spPr>
            <a:ln w="762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val>
            <c:numRef>
              <c:f>Sheet1!$D$2:$D$11</c:f>
              <c:numCache>
                <c:formatCode>0</c:formatCode>
                <c:ptCount val="10"/>
                <c:pt idx="0">
                  <c:v>125</c:v>
                </c:pt>
                <c:pt idx="1">
                  <c:v>110</c:v>
                </c:pt>
                <c:pt idx="2">
                  <c:v>105</c:v>
                </c:pt>
                <c:pt idx="3">
                  <c:v>103</c:v>
                </c:pt>
                <c:pt idx="4">
                  <c:v>89</c:v>
                </c:pt>
                <c:pt idx="5">
                  <c:v>70</c:v>
                </c:pt>
                <c:pt idx="6">
                  <c:v>70</c:v>
                </c:pt>
                <c:pt idx="7">
                  <c:v>70</c:v>
                </c:pt>
                <c:pt idx="8">
                  <c:v>60</c:v>
                </c:pt>
                <c:pt idx="9">
                  <c:v>60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580421216"/>
        <c:axId val="-1574541536"/>
      </c:lineChart>
      <c:catAx>
        <c:axId val="-15804212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74541536"/>
        <c:crosses val="autoZero"/>
        <c:auto val="1"/>
        <c:lblAlgn val="ctr"/>
        <c:lblOffset val="100"/>
        <c:noMultiLvlLbl val="0"/>
      </c:catAx>
      <c:valAx>
        <c:axId val="-1574541536"/>
        <c:scaling>
          <c:orientation val="minMax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 dirty="0" smtClean="0">
                    <a:solidFill>
                      <a:schemeClr val="tx1"/>
                    </a:solidFill>
                  </a:rPr>
                  <a:t>Cases per 100,000 person-years</a:t>
                </a:r>
                <a:endParaRPr lang="en-US" sz="2400" b="1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8.3333333333333332E-3"/>
              <c:y val="0.119447228187385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80421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solidFill>
            <a:schemeClr val="accent3">
              <a:alpha val="98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STEMI</c:v>
                </c:pt>
              </c:strCache>
            </c:strRef>
          </c:tx>
          <c:spPr>
            <a:solidFill>
              <a:srgbClr val="C00000"/>
            </a:solidFill>
            <a:ln w="76200">
              <a:noFill/>
            </a:ln>
            <a:effectLst/>
          </c:spPr>
          <c:invertIfNegative val="0"/>
          <c:cat>
            <c:numRef>
              <c:f>Sheet1!$A$2:$A$18</c:f>
              <c:numCache>
                <c:formatCode>General</c:formatCode>
                <c:ptCount val="1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</c:numCache>
            </c:numRef>
          </c:cat>
          <c:val>
            <c:numRef>
              <c:f>Sheet1!$B$2:$B$18</c:f>
              <c:numCache>
                <c:formatCode>0.0%</c:formatCode>
                <c:ptCount val="17"/>
                <c:pt idx="0">
                  <c:v>0.85</c:v>
                </c:pt>
                <c:pt idx="1">
                  <c:v>0.84</c:v>
                </c:pt>
                <c:pt idx="2">
                  <c:v>0.83</c:v>
                </c:pt>
                <c:pt idx="3">
                  <c:v>0.82</c:v>
                </c:pt>
                <c:pt idx="4">
                  <c:v>0.78</c:v>
                </c:pt>
                <c:pt idx="5">
                  <c:v>0.72</c:v>
                </c:pt>
                <c:pt idx="6">
                  <c:v>0.7</c:v>
                </c:pt>
                <c:pt idx="7">
                  <c:v>0.65</c:v>
                </c:pt>
                <c:pt idx="8">
                  <c:v>0.6</c:v>
                </c:pt>
                <c:pt idx="9">
                  <c:v>0.56999999999999995</c:v>
                </c:pt>
                <c:pt idx="10">
                  <c:v>0.55000000000000004</c:v>
                </c:pt>
                <c:pt idx="11">
                  <c:v>0.5</c:v>
                </c:pt>
                <c:pt idx="12">
                  <c:v>0.45</c:v>
                </c:pt>
                <c:pt idx="13">
                  <c:v>0.45</c:v>
                </c:pt>
                <c:pt idx="14">
                  <c:v>0.44</c:v>
                </c:pt>
                <c:pt idx="15">
                  <c:v>0.43</c:v>
                </c:pt>
                <c:pt idx="16">
                  <c:v>0.43</c:v>
                </c:pt>
              </c:numCache>
            </c:numRef>
          </c:val>
        </c:ser>
        <c:ser>
          <c:idx val="1"/>
          <c:order val="1"/>
          <c:tx>
            <c:v>NSTEMI</c:v>
          </c:tx>
          <c:spPr>
            <a:solidFill>
              <a:schemeClr val="accent6">
                <a:lumMod val="75000"/>
              </a:schemeClr>
            </a:solidFill>
            <a:ln w="76200">
              <a:noFill/>
            </a:ln>
            <a:effectLst/>
          </c:spPr>
          <c:invertIfNegative val="0"/>
          <c:cat>
            <c:numRef>
              <c:f>Sheet1!$A$2:$A$18</c:f>
              <c:numCache>
                <c:formatCode>General</c:formatCode>
                <c:ptCount val="1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</c:numCache>
            </c:numRef>
          </c:cat>
          <c:val>
            <c:numRef>
              <c:f>Sheet1!$C$2:$C$18</c:f>
              <c:numCache>
                <c:formatCode>0.0%</c:formatCode>
                <c:ptCount val="17"/>
                <c:pt idx="0">
                  <c:v>0.15000000000000002</c:v>
                </c:pt>
                <c:pt idx="1">
                  <c:v>0.16000000000000003</c:v>
                </c:pt>
                <c:pt idx="2">
                  <c:v>0.17000000000000004</c:v>
                </c:pt>
                <c:pt idx="3">
                  <c:v>0.18000000000000005</c:v>
                </c:pt>
                <c:pt idx="4">
                  <c:v>0.21999999999999997</c:v>
                </c:pt>
                <c:pt idx="5">
                  <c:v>0.28000000000000003</c:v>
                </c:pt>
                <c:pt idx="6">
                  <c:v>0.30000000000000004</c:v>
                </c:pt>
                <c:pt idx="7">
                  <c:v>0.35</c:v>
                </c:pt>
                <c:pt idx="8">
                  <c:v>0.4</c:v>
                </c:pt>
                <c:pt idx="9">
                  <c:v>0.43000000000000005</c:v>
                </c:pt>
                <c:pt idx="10">
                  <c:v>0.44999999999999996</c:v>
                </c:pt>
                <c:pt idx="11">
                  <c:v>0.5</c:v>
                </c:pt>
                <c:pt idx="12">
                  <c:v>0.55000000000000004</c:v>
                </c:pt>
                <c:pt idx="13">
                  <c:v>0.55000000000000004</c:v>
                </c:pt>
                <c:pt idx="14">
                  <c:v>0.56000000000000005</c:v>
                </c:pt>
                <c:pt idx="15">
                  <c:v>0.57000000000000006</c:v>
                </c:pt>
                <c:pt idx="16">
                  <c:v>0.57000000000000006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-1574542080"/>
        <c:axId val="-1574537728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Troponin assay used</c:v>
                </c:pt>
              </c:strCache>
            </c:strRef>
          </c:tx>
          <c:spPr>
            <a:ln w="76200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numRef>
              <c:f>Sheet1!$A$2:$A$18</c:f>
              <c:numCache>
                <c:formatCode>General</c:formatCode>
                <c:ptCount val="1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</c:numCache>
            </c:numRef>
          </c:cat>
          <c:val>
            <c:numRef>
              <c:f>Sheet1!$D$2:$D$18</c:f>
              <c:numCache>
                <c:formatCode>General</c:formatCode>
                <c:ptCount val="17"/>
                <c:pt idx="8" formatCode="0.0%">
                  <c:v>0.65</c:v>
                </c:pt>
                <c:pt idx="9" formatCode="0.0%">
                  <c:v>0.72</c:v>
                </c:pt>
                <c:pt idx="10" formatCode="0.0%">
                  <c:v>0.9</c:v>
                </c:pt>
                <c:pt idx="11" formatCode="0.0%">
                  <c:v>0.93</c:v>
                </c:pt>
                <c:pt idx="12" formatCode="0.0%">
                  <c:v>0.94</c:v>
                </c:pt>
                <c:pt idx="13" formatCode="0.0%">
                  <c:v>0.95</c:v>
                </c:pt>
                <c:pt idx="14" formatCode="0.0%">
                  <c:v>0.96</c:v>
                </c:pt>
                <c:pt idx="15" formatCode="0.0%">
                  <c:v>0.97</c:v>
                </c:pt>
                <c:pt idx="16" formatCode="0.0%">
                  <c:v>0.96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574540992"/>
        <c:axId val="-1574537184"/>
      </c:lineChart>
      <c:catAx>
        <c:axId val="-15745420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74537728"/>
        <c:crosses val="autoZero"/>
        <c:auto val="1"/>
        <c:lblAlgn val="ctr"/>
        <c:lblOffset val="100"/>
        <c:noMultiLvlLbl val="0"/>
      </c:catAx>
      <c:valAx>
        <c:axId val="-157453772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 dirty="0" smtClean="0">
                    <a:solidFill>
                      <a:schemeClr val="tx1"/>
                    </a:solidFill>
                  </a:rPr>
                  <a:t>Percent of cases</a:t>
                </a:r>
                <a:endParaRPr lang="en-US" sz="2400" b="1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8.3333333333333332E-3"/>
              <c:y val="0.119447228187385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74542080"/>
        <c:crosses val="autoZero"/>
        <c:crossBetween val="between"/>
        <c:minorUnit val="1.0000000000000002E-2"/>
      </c:valAx>
      <c:valAx>
        <c:axId val="-1574537184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-1574540992"/>
        <c:crosses val="max"/>
        <c:crossBetween val="between"/>
      </c:valAx>
      <c:catAx>
        <c:axId val="-15745409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5745371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solidFill>
            <a:schemeClr val="tx1">
              <a:alpha val="98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AMI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Sheet1!$A$2:$A$14</c:f>
              <c:numCache>
                <c:formatCode>General</c:formatCode>
                <c:ptCount val="13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</c:numCache>
            </c:numRef>
          </c:cat>
          <c:val>
            <c:numRef>
              <c:f>Sheet1!$B$2:$B$14</c:f>
              <c:numCache>
                <c:formatCode>0.0%</c:formatCode>
                <c:ptCount val="13"/>
                <c:pt idx="0">
                  <c:v>0.105</c:v>
                </c:pt>
                <c:pt idx="1">
                  <c:v>0.1</c:v>
                </c:pt>
                <c:pt idx="2">
                  <c:v>9.5000000000000001E-2</c:v>
                </c:pt>
                <c:pt idx="3">
                  <c:v>9.2499999999999999E-2</c:v>
                </c:pt>
                <c:pt idx="4">
                  <c:v>0.09</c:v>
                </c:pt>
                <c:pt idx="5">
                  <c:v>9.0999999999999998E-2</c:v>
                </c:pt>
                <c:pt idx="6">
                  <c:v>0.09</c:v>
                </c:pt>
                <c:pt idx="7">
                  <c:v>8.8999999999999996E-2</c:v>
                </c:pt>
                <c:pt idx="8">
                  <c:v>8.5000000000000006E-2</c:v>
                </c:pt>
                <c:pt idx="9">
                  <c:v>8.2500000000000004E-2</c:v>
                </c:pt>
                <c:pt idx="10">
                  <c:v>7.7499999999999999E-2</c:v>
                </c:pt>
                <c:pt idx="11">
                  <c:v>7.0000000000000007E-2</c:v>
                </c:pt>
                <c:pt idx="12">
                  <c:v>0.06</c:v>
                </c:pt>
              </c:numCache>
            </c:numRef>
          </c:val>
          <c:smooth val="1"/>
        </c:ser>
        <c:ser>
          <c:idx val="1"/>
          <c:order val="1"/>
          <c:tx>
            <c:v>NSTEMI</c:v>
          </c:tx>
          <c:spPr>
            <a:ln w="762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Sheet1!$A$2:$A$14</c:f>
              <c:numCache>
                <c:formatCode>General</c:formatCode>
                <c:ptCount val="13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</c:numCache>
            </c:numRef>
          </c:cat>
          <c:val>
            <c:numRef>
              <c:f>Sheet1!$C$2:$C$14</c:f>
              <c:numCache>
                <c:formatCode>0.0%</c:formatCode>
                <c:ptCount val="13"/>
                <c:pt idx="0">
                  <c:v>7.0000000000000007E-2</c:v>
                </c:pt>
                <c:pt idx="1">
                  <c:v>6.8000000000000005E-2</c:v>
                </c:pt>
                <c:pt idx="2">
                  <c:v>6.6000000000000003E-2</c:v>
                </c:pt>
                <c:pt idx="3">
                  <c:v>6.4000000000000001E-2</c:v>
                </c:pt>
                <c:pt idx="4">
                  <c:v>6.2E-2</c:v>
                </c:pt>
                <c:pt idx="5">
                  <c:v>6.5000000000000002E-2</c:v>
                </c:pt>
                <c:pt idx="6">
                  <c:v>6.4000000000000001E-2</c:v>
                </c:pt>
                <c:pt idx="7">
                  <c:v>7.0000000000000007E-2</c:v>
                </c:pt>
                <c:pt idx="8">
                  <c:v>6.8000000000000005E-2</c:v>
                </c:pt>
                <c:pt idx="9">
                  <c:v>7.0000000000000007E-2</c:v>
                </c:pt>
                <c:pt idx="10">
                  <c:v>6.3E-2</c:v>
                </c:pt>
                <c:pt idx="11">
                  <c:v>0.06</c:v>
                </c:pt>
                <c:pt idx="12">
                  <c:v>5.7000000000000002E-2</c:v>
                </c:pt>
              </c:numCache>
            </c:numRef>
          </c:val>
          <c:smooth val="0"/>
        </c:ser>
        <c:ser>
          <c:idx val="2"/>
          <c:order val="2"/>
          <c:tx>
            <c:v>STEMI</c:v>
          </c:tx>
          <c:spPr>
            <a:ln w="762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Sheet1!$A$2:$A$14</c:f>
              <c:numCache>
                <c:formatCode>General</c:formatCode>
                <c:ptCount val="13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</c:numCache>
            </c:numRef>
          </c:cat>
          <c:val>
            <c:numRef>
              <c:f>Sheet1!$D$2:$D$14</c:f>
              <c:numCache>
                <c:formatCode>0.0%</c:formatCode>
                <c:ptCount val="13"/>
                <c:pt idx="0">
                  <c:v>0.115</c:v>
                </c:pt>
                <c:pt idx="1">
                  <c:v>0.115</c:v>
                </c:pt>
                <c:pt idx="2">
                  <c:v>0.112</c:v>
                </c:pt>
                <c:pt idx="3">
                  <c:v>0.11</c:v>
                </c:pt>
                <c:pt idx="4">
                  <c:v>0.11</c:v>
                </c:pt>
                <c:pt idx="5">
                  <c:v>0.111</c:v>
                </c:pt>
                <c:pt idx="6">
                  <c:v>0.111</c:v>
                </c:pt>
                <c:pt idx="7">
                  <c:v>0.109</c:v>
                </c:pt>
                <c:pt idx="8">
                  <c:v>0.10299999999999999</c:v>
                </c:pt>
                <c:pt idx="9">
                  <c:v>0.1</c:v>
                </c:pt>
                <c:pt idx="10">
                  <c:v>9.9000000000000005E-2</c:v>
                </c:pt>
                <c:pt idx="11">
                  <c:v>0.09</c:v>
                </c:pt>
                <c:pt idx="12">
                  <c:v>8.5000000000000006E-2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574543168"/>
        <c:axId val="-1574542624"/>
      </c:lineChart>
      <c:catAx>
        <c:axId val="-15745431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74542624"/>
        <c:crosses val="autoZero"/>
        <c:auto val="1"/>
        <c:lblAlgn val="ctr"/>
        <c:lblOffset val="100"/>
        <c:noMultiLvlLbl val="0"/>
      </c:catAx>
      <c:valAx>
        <c:axId val="-1574542624"/>
        <c:scaling>
          <c:orientation val="minMax"/>
          <c:min val="4.0000000000000008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 dirty="0" smtClean="0">
                    <a:solidFill>
                      <a:schemeClr val="tx1"/>
                    </a:solidFill>
                  </a:rPr>
                  <a:t>Cases per 100,000 person-years</a:t>
                </a:r>
                <a:endParaRPr lang="en-US" sz="2400" b="1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2.8985507246376812E-3"/>
              <c:y val="0.10597921471937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74543168"/>
        <c:crosses val="autoZero"/>
        <c:crossBetween val="between"/>
        <c:majorUnit val="1.0000000000000002E-2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solidFill>
            <a:schemeClr val="tx1">
              <a:alpha val="98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F2999A-259E-434C-A1D3-9D78FB2729F8}" type="datetimeFigureOut">
              <a:rPr lang="en-US" smtClean="0"/>
              <a:t>1/5/2018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43DF6-65AF-4F35-B8D1-7361A2616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229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48975" rtl="0" eaLnBrk="1" latinLnBrk="0" hangingPunct="1">
      <a:defRPr sz="1105" kern="1200">
        <a:solidFill>
          <a:schemeClr val="tx1"/>
        </a:solidFill>
        <a:latin typeface="+mn-lt"/>
        <a:ea typeface="+mn-ea"/>
        <a:cs typeface="+mn-cs"/>
      </a:defRPr>
    </a:lvl1pPr>
    <a:lvl2pPr marL="424488" algn="l" defTabSz="848975" rtl="0" eaLnBrk="1" latinLnBrk="0" hangingPunct="1">
      <a:defRPr sz="1105" kern="1200">
        <a:solidFill>
          <a:schemeClr val="tx1"/>
        </a:solidFill>
        <a:latin typeface="+mn-lt"/>
        <a:ea typeface="+mn-ea"/>
        <a:cs typeface="+mn-cs"/>
      </a:defRPr>
    </a:lvl2pPr>
    <a:lvl3pPr marL="848975" algn="l" defTabSz="848975" rtl="0" eaLnBrk="1" latinLnBrk="0" hangingPunct="1">
      <a:defRPr sz="1105" kern="1200">
        <a:solidFill>
          <a:schemeClr val="tx1"/>
        </a:solidFill>
        <a:latin typeface="+mn-lt"/>
        <a:ea typeface="+mn-ea"/>
        <a:cs typeface="+mn-cs"/>
      </a:defRPr>
    </a:lvl3pPr>
    <a:lvl4pPr marL="1273463" algn="l" defTabSz="848975" rtl="0" eaLnBrk="1" latinLnBrk="0" hangingPunct="1">
      <a:defRPr sz="1105" kern="1200">
        <a:solidFill>
          <a:schemeClr val="tx1"/>
        </a:solidFill>
        <a:latin typeface="+mn-lt"/>
        <a:ea typeface="+mn-ea"/>
        <a:cs typeface="+mn-cs"/>
      </a:defRPr>
    </a:lvl4pPr>
    <a:lvl5pPr marL="1697951" algn="l" defTabSz="848975" rtl="0" eaLnBrk="1" latinLnBrk="0" hangingPunct="1">
      <a:defRPr sz="1105" kern="1200">
        <a:solidFill>
          <a:schemeClr val="tx1"/>
        </a:solidFill>
        <a:latin typeface="+mn-lt"/>
        <a:ea typeface="+mn-ea"/>
        <a:cs typeface="+mn-cs"/>
      </a:defRPr>
    </a:lvl5pPr>
    <a:lvl6pPr marL="2122438" algn="l" defTabSz="848975" rtl="0" eaLnBrk="1" latinLnBrk="0" hangingPunct="1">
      <a:defRPr sz="1105" kern="1200">
        <a:solidFill>
          <a:schemeClr val="tx1"/>
        </a:solidFill>
        <a:latin typeface="+mn-lt"/>
        <a:ea typeface="+mn-ea"/>
        <a:cs typeface="+mn-cs"/>
      </a:defRPr>
    </a:lvl6pPr>
    <a:lvl7pPr marL="2546926" algn="l" defTabSz="848975" rtl="0" eaLnBrk="1" latinLnBrk="0" hangingPunct="1">
      <a:defRPr sz="1105" kern="1200">
        <a:solidFill>
          <a:schemeClr val="tx1"/>
        </a:solidFill>
        <a:latin typeface="+mn-lt"/>
        <a:ea typeface="+mn-ea"/>
        <a:cs typeface="+mn-cs"/>
      </a:defRPr>
    </a:lvl7pPr>
    <a:lvl8pPr marL="2971413" algn="l" defTabSz="848975" rtl="0" eaLnBrk="1" latinLnBrk="0" hangingPunct="1">
      <a:defRPr sz="1105" kern="1200">
        <a:solidFill>
          <a:schemeClr val="tx1"/>
        </a:solidFill>
        <a:latin typeface="+mn-lt"/>
        <a:ea typeface="+mn-ea"/>
        <a:cs typeface="+mn-cs"/>
      </a:defRPr>
    </a:lvl8pPr>
    <a:lvl9pPr marL="3395901" algn="l" defTabSz="848975" rtl="0" eaLnBrk="1" latinLnBrk="0" hangingPunct="1">
      <a:defRPr sz="110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105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Roe MT, Messenger JC, Weintraub WS, et al. Treatments, trends, and outcomes of acute myocardial infarction and percutaneous coronary intervention. J Am </a:t>
            </a:r>
            <a:r>
              <a:rPr lang="en-US" sz="1105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</a:t>
            </a:r>
            <a:r>
              <a:rPr lang="en-US" sz="1105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5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Cardiol</a:t>
            </a:r>
            <a:r>
              <a:rPr lang="en-US" sz="1105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2010;56(4):254-63.</a:t>
            </a:r>
          </a:p>
          <a:p>
            <a:pPr rtl="0" fontAlgn="base"/>
            <a:r>
              <a:rPr lang="en-US" sz="1105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Mcmanus</a:t>
            </a:r>
            <a:r>
              <a:rPr lang="en-US" sz="1105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DD, Gore J, </a:t>
            </a:r>
            <a:r>
              <a:rPr lang="en-US" sz="1105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Yarzebski</a:t>
            </a:r>
            <a:r>
              <a:rPr lang="en-US" sz="1105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J, Spencer F, </a:t>
            </a:r>
            <a:r>
              <a:rPr lang="en-US" sz="1105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Lessard</a:t>
            </a:r>
            <a:r>
              <a:rPr lang="en-US" sz="1105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D, Goldberg RJ. Recent trends in the incidence, treatment, and outcomes of patients with STEMI and NSTEMI. Am J Med. 2011;124(1):40-7.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3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 smtClean="0"/>
              <a:t>Jacobs AK, </a:t>
            </a:r>
            <a:r>
              <a:rPr lang="en-US" dirty="0" err="1" smtClean="0"/>
              <a:t>Antman</a:t>
            </a:r>
            <a:r>
              <a:rPr lang="en-US" dirty="0" smtClean="0"/>
              <a:t> EM, Faxon DP, Gregory T, Solis P. Development of systems of care for ST-elevation myocardial infarction patients: executive summary. Circulation. 2007;116(2):217-30.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Keeley EC, Hillis LD. Primary PCI for myocardial infarction with ST-segment elevation. N </a:t>
            </a:r>
            <a:r>
              <a:rPr lang="en-US" dirty="0" err="1" smtClean="0"/>
              <a:t>Engl</a:t>
            </a:r>
            <a:r>
              <a:rPr lang="en-US" dirty="0" smtClean="0"/>
              <a:t> J Med. 2007;356(1):47-54.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Eagle KA, Goodman SG, </a:t>
            </a:r>
            <a:r>
              <a:rPr lang="en-US" dirty="0" err="1" smtClean="0"/>
              <a:t>Avezum</a:t>
            </a:r>
            <a:r>
              <a:rPr lang="en-US" dirty="0" smtClean="0"/>
              <a:t> A, et al. Practice variation and missed opportunities for reperfusion in ST-segment-elevation myocardial infarction: findings from the Global Registry of Acute Coronary Events (GRACE). Lancet. 2002;359(9304):373-7.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21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08250" y="876300"/>
            <a:ext cx="4200525" cy="23637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Thygesen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 K., Alpert  J.S., Jaffe  A.S., et al; Third universal definition of myocardial infarction.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Circulation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2012;126:2020-2035.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15BC-5C40-4B75-BC96-E135D79E7DF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44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09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Wang AY, Lai KN. Use of cardiac biomarkers in end-stage renal disease. J Am </a:t>
            </a:r>
            <a:r>
              <a:rPr lang="en-US" dirty="0" err="1" smtClean="0"/>
              <a:t>Soc</a:t>
            </a:r>
            <a:r>
              <a:rPr lang="en-US" dirty="0" smtClean="0"/>
              <a:t> </a:t>
            </a:r>
            <a:r>
              <a:rPr lang="en-US" dirty="0" err="1" smtClean="0"/>
              <a:t>Nephrol</a:t>
            </a:r>
            <a:r>
              <a:rPr lang="en-US" dirty="0" smtClean="0"/>
              <a:t>. 2008;19(9):1643-52.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42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08250" y="876300"/>
            <a:ext cx="4200525" cy="23637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Thygesen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 K., Alpert  J.S., Jaffe  A.S., et al; Third universal definition of myocardial infarction.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Circulation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2012;126:2020-2035.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15BC-5C40-4B75-BC96-E135D79E7DF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500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TP segment is actually what shifts, but cannot be seen on ECG unless drawn</a:t>
            </a:r>
            <a:r>
              <a:rPr lang="en-US" baseline="0" dirty="0" smtClean="0"/>
              <a:t> out over a long period of time.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http://www.cvphysiology.com/CAD/CAD012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Classic</a:t>
            </a:r>
            <a:r>
              <a:rPr lang="en-US" baseline="0" dirty="0" smtClean="0"/>
              <a:t> paper: Samson WE, </a:t>
            </a:r>
            <a:r>
              <a:rPr lang="en-US" baseline="0" dirty="0" err="1" smtClean="0"/>
              <a:t>Scher</a:t>
            </a:r>
            <a:r>
              <a:rPr lang="en-US" baseline="0" dirty="0" smtClean="0"/>
              <a:t> AM. Mechanism of S-T segment alteration during acute myocardial injury. </a:t>
            </a:r>
            <a:r>
              <a:rPr lang="en-US" baseline="0" dirty="0" err="1" smtClean="0"/>
              <a:t>Circ</a:t>
            </a:r>
            <a:r>
              <a:rPr lang="en-US" baseline="0" dirty="0" smtClean="0"/>
              <a:t> Res. 1960;8:780-7.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368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848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During coronary occlusion in dogs, baseline actually is the ST segment (since this is when all cells are completely depolarized), and the TP segment is what appears to shift.</a:t>
            </a:r>
          </a:p>
          <a:p>
            <a:pPr marL="0" marR="0" indent="0" algn="l" defTabSz="848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848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Samson WE, </a:t>
            </a:r>
            <a:r>
              <a:rPr lang="en-US" baseline="0" dirty="0" err="1" smtClean="0"/>
              <a:t>Scher</a:t>
            </a:r>
            <a:r>
              <a:rPr lang="en-US" baseline="0" dirty="0" smtClean="0"/>
              <a:t> AM. Mechanism of S-T segment alteration during acute myocardial injury. </a:t>
            </a:r>
            <a:r>
              <a:rPr lang="en-US" baseline="0" dirty="0" err="1" smtClean="0"/>
              <a:t>Circ</a:t>
            </a:r>
            <a:r>
              <a:rPr lang="en-US" baseline="0" dirty="0" smtClean="0"/>
              <a:t> Res. 1960;8:780-7.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18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368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Looked</a:t>
            </a:r>
            <a:r>
              <a:rPr lang="en-US" baseline="0" dirty="0" smtClean="0"/>
              <a:t> at ECGs from GUSTO-1 trial of patients with LBBB and were diagnosed with MI (by biomarkers) and compared to those with LBBB but without MI from separate cohort.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Sgarbossa</a:t>
            </a:r>
            <a:r>
              <a:rPr lang="en-US" dirty="0" smtClean="0"/>
              <a:t> EB, </a:t>
            </a:r>
            <a:r>
              <a:rPr lang="en-US" dirty="0" err="1" smtClean="0"/>
              <a:t>Pinski</a:t>
            </a:r>
            <a:r>
              <a:rPr lang="en-US" dirty="0" smtClean="0"/>
              <a:t> SL, </a:t>
            </a:r>
            <a:r>
              <a:rPr lang="en-US" dirty="0" err="1" smtClean="0"/>
              <a:t>Barbagelata</a:t>
            </a:r>
            <a:r>
              <a:rPr lang="en-US" dirty="0" smtClean="0"/>
              <a:t> A, et al. Electrocardiographic diagnosis of evolving acute myocardial infarction in the presence of left bundle-branch block. GUSTO-1 (Global Utilization of Streptokinase and Tissue Plasminogen Activator for Occluded Coronary Arteries) Investigators. N </a:t>
            </a:r>
            <a:r>
              <a:rPr lang="en-US" dirty="0" err="1" smtClean="0"/>
              <a:t>Engl</a:t>
            </a:r>
            <a:r>
              <a:rPr lang="en-US" dirty="0" smtClean="0"/>
              <a:t> J Med. 1996;334(8):481-7.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1003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https://en.ecgpedia.org/index.php?title=File:MI_in_LBBB_02.jpg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3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Which condition confers a higher mortality rate?
https://www.polleverywhere.com/multiple_choice_polls/0efGYqqNf4EkFax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795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https://en.ecgpedia.org/index.php?title=File:E000003.jpg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282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Armstrong EJ, Kulkarni AR, </a:t>
            </a:r>
            <a:r>
              <a:rPr lang="en-US" dirty="0" err="1" smtClean="0"/>
              <a:t>Bhave</a:t>
            </a:r>
            <a:r>
              <a:rPr lang="en-US" dirty="0" smtClean="0"/>
              <a:t> PD, et al. Electrocardiographic criteria for ST-elevation myocardial infarction in patients with left ventricular hypertrophy. Am J </a:t>
            </a:r>
            <a:r>
              <a:rPr lang="en-US" dirty="0" err="1" smtClean="0"/>
              <a:t>Cardiol</a:t>
            </a:r>
            <a:r>
              <a:rPr lang="en-US" dirty="0" smtClean="0"/>
              <a:t>. 2012;110(7):977-83.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6078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Armstrong EJ, Kulkarni AR, </a:t>
            </a:r>
            <a:r>
              <a:rPr lang="en-US" dirty="0" err="1" smtClean="0"/>
              <a:t>Bhave</a:t>
            </a:r>
            <a:r>
              <a:rPr lang="en-US" dirty="0" smtClean="0"/>
              <a:t> PD, et al. Electrocardiographic criteria for ST-elevation myocardial infarction in patients with left ventricular hypertrophy. Am J </a:t>
            </a:r>
            <a:r>
              <a:rPr lang="en-US" dirty="0" err="1" smtClean="0"/>
              <a:t>Cardiol</a:t>
            </a:r>
            <a:r>
              <a:rPr lang="en-US" dirty="0" smtClean="0"/>
              <a:t>. 2012;110(7):977-83.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33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Armstrong EJ, Kulkarni AR, </a:t>
            </a:r>
            <a:r>
              <a:rPr lang="en-US" dirty="0" err="1" smtClean="0"/>
              <a:t>Bhave</a:t>
            </a:r>
            <a:r>
              <a:rPr lang="en-US" dirty="0" smtClean="0"/>
              <a:t> PD, et al. Electrocardiographic criteria for ST-elevation myocardial infarction in patients with left ventricular hypertrophy. Am J </a:t>
            </a:r>
            <a:r>
              <a:rPr lang="en-US" dirty="0" err="1" smtClean="0"/>
              <a:t>Cardiol</a:t>
            </a:r>
            <a:r>
              <a:rPr lang="en-US" dirty="0" smtClean="0"/>
              <a:t>. 2012;110(7):977-83.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33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Marwick TH. Techniques for comprehensive two dimensional echocardiographic assessment of left ventricular systolic function. Heart. 2003;89 </a:t>
            </a:r>
            <a:r>
              <a:rPr lang="en-US" dirty="0" err="1" smtClean="0"/>
              <a:t>Suppl</a:t>
            </a:r>
            <a:r>
              <a:rPr lang="en-US" dirty="0" smtClean="0"/>
              <a:t> 3:iii2-8.</a:t>
            </a:r>
          </a:p>
          <a:p>
            <a:endParaRPr lang="en-US" dirty="0" smtClean="0"/>
          </a:p>
          <a:p>
            <a:r>
              <a:rPr lang="en-US" dirty="0" err="1" smtClean="0"/>
              <a:t>Movahed</a:t>
            </a:r>
            <a:r>
              <a:rPr lang="en-US" dirty="0" smtClean="0"/>
              <a:t> MR, John J, </a:t>
            </a:r>
            <a:r>
              <a:rPr lang="en-US" dirty="0" err="1" smtClean="0"/>
              <a:t>Hashemzadeh</a:t>
            </a:r>
            <a:r>
              <a:rPr lang="en-US" dirty="0" smtClean="0"/>
              <a:t> M, Jamal MM, </a:t>
            </a:r>
            <a:r>
              <a:rPr lang="en-US" dirty="0" err="1" smtClean="0"/>
              <a:t>Hashemzadeh</a:t>
            </a:r>
            <a:r>
              <a:rPr lang="en-US" dirty="0" smtClean="0"/>
              <a:t> M. Trends in the age adjusted mortality from acute ST segment elevation myocardial infarction in the United States (1988-2004) based on race, gender, infarct location and comorbidities. Am J </a:t>
            </a:r>
            <a:r>
              <a:rPr lang="en-US" dirty="0" err="1" smtClean="0"/>
              <a:t>Cardiol</a:t>
            </a:r>
            <a:r>
              <a:rPr lang="en-US" dirty="0" smtClean="0"/>
              <a:t>. 2009;104(8):1030-4.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960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Zimetbaum</a:t>
            </a:r>
            <a:r>
              <a:rPr lang="en-US" dirty="0" smtClean="0"/>
              <a:t> PJ, Josephson ME. Use of the electrocardiogram in acute myocardial infarction. N </a:t>
            </a:r>
            <a:r>
              <a:rPr lang="en-US" dirty="0" err="1" smtClean="0"/>
              <a:t>Engl</a:t>
            </a:r>
            <a:r>
              <a:rPr lang="en-US" dirty="0" smtClean="0"/>
              <a:t> J Med. 2003;348(10):933-40.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960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Grasso 2586025</a:t>
            </a:r>
          </a:p>
          <a:p>
            <a:r>
              <a:rPr lang="en-US" dirty="0" smtClean="0"/>
              <a:t>Used</a:t>
            </a:r>
            <a:r>
              <a:rPr lang="en-US" baseline="0" dirty="0" smtClean="0"/>
              <a:t> wave maven </a:t>
            </a:r>
            <a:r>
              <a:rPr lang="en-US" baseline="0" dirty="0" err="1" smtClean="0"/>
              <a:t>ecg</a:t>
            </a:r>
            <a:r>
              <a:rPr lang="en-US" baseline="0" dirty="0" smtClean="0"/>
              <a:t> since easier</a:t>
            </a:r>
          </a:p>
          <a:p>
            <a:r>
              <a:rPr lang="en-US" dirty="0" smtClean="0"/>
              <a:t>https://ecg.bidmc.harvard.edu/maven/dispcase.asp?rownum=90&amp;ans=1&amp;caseid=91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03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48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Grasso 2586025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09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48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Grasso 2586025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529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Deal 2933460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85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048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Deal 2933460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117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Deal 2933460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08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Deal 2933460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3206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Blackman 1235264</a:t>
            </a:r>
          </a:p>
          <a:p>
            <a:r>
              <a:rPr lang="en-US" dirty="0" smtClean="0"/>
              <a:t>Exaggerated example: https://ecg.bidmc.harvard.edu/maven/dispcase.asp?rownum=382&amp;ans=1&amp;caseid=383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962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Blackman 1235264 – real ECG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9337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Blackman 1235264</a:t>
            </a:r>
          </a:p>
          <a:p>
            <a:r>
              <a:rPr lang="en-US" dirty="0" smtClean="0"/>
              <a:t>Exaggerated</a:t>
            </a:r>
            <a:r>
              <a:rPr lang="en-US" baseline="0" dirty="0" smtClean="0"/>
              <a:t> example: https://ecg.bidmc.harvard.edu/maven/dispcase.asp?rownum=229&amp;ans=1&amp;caseid=230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695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Blackman 1235264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236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Blackman 1235264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3478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Blackman 1235264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112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48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5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tPA</a:t>
            </a:r>
            <a:r>
              <a:rPr lang="en-US" sz="1105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dosing: Bolus 15 mg, infusion 0.75 mg/kg for 30 min (maximum 50 mg), then 0.5 mg/kg (maximum 35 mg) over the next 60 min; total dose not to exceed 100 mg.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40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Unstable angina</a:t>
            </a:r>
            <a:r>
              <a:rPr lang="en-US" baseline="0" dirty="0" smtClean="0"/>
              <a:t> (</a:t>
            </a:r>
            <a:r>
              <a:rPr lang="en-US" dirty="0" smtClean="0"/>
              <a:t>NCDR definition)</a:t>
            </a:r>
          </a:p>
          <a:p>
            <a:pPr marL="228600" indent="-228600">
              <a:buAutoNum type="arabicPeriod"/>
            </a:pPr>
            <a:r>
              <a:rPr lang="en-US" dirty="0" smtClean="0"/>
              <a:t>Rest angina (occurring at rest and prolonged, usually &gt;20 minutes)</a:t>
            </a:r>
          </a:p>
          <a:p>
            <a:pPr marL="228600" indent="-228600">
              <a:buAutoNum type="arabicPeriod"/>
            </a:pPr>
            <a:r>
              <a:rPr lang="en-US" dirty="0" smtClean="0"/>
              <a:t>New onset angina (within the past 2 months, of at least Canadian Cardiovascular Society Class III severity)</a:t>
            </a:r>
          </a:p>
          <a:p>
            <a:pPr marL="228600" indent="-228600">
              <a:buAutoNum type="arabicPeriod"/>
            </a:pPr>
            <a:r>
              <a:rPr lang="en-US" dirty="0" smtClean="0"/>
              <a:t>Increasing angina (previously diagnosed angina that has become distinctly more frequent, longer in duration, or increased by 1 or more Canadian Cardiovascular Society class to at least CCS III severity).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https://www.ncdr.com/WebNCDR/docs/public-data-collection-documents/cathpci_v4_codersdictionary_4-4.pdf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05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Rathore</a:t>
            </a:r>
            <a:r>
              <a:rPr lang="en-US" dirty="0" smtClean="0"/>
              <a:t> SS, Curtis JP, </a:t>
            </a:r>
            <a:r>
              <a:rPr lang="en-US" dirty="0" err="1" smtClean="0"/>
              <a:t>Nallamothu</a:t>
            </a:r>
            <a:r>
              <a:rPr lang="en-US" dirty="0" smtClean="0"/>
              <a:t> BK, et al. Association of door-to-balloon time and mortality in patients &gt; or =65 years with ST-elevation myocardial infarction undergoing primary percutaneous coronary intervention. Am J </a:t>
            </a:r>
            <a:r>
              <a:rPr lang="en-US" dirty="0" err="1" smtClean="0"/>
              <a:t>Cardiol</a:t>
            </a:r>
            <a:r>
              <a:rPr lang="en-US" dirty="0" smtClean="0"/>
              <a:t>. 2009;104(9):1198-203.</a:t>
            </a:r>
          </a:p>
          <a:p>
            <a:endParaRPr lang="en-US" dirty="0" smtClean="0"/>
          </a:p>
          <a:p>
            <a:r>
              <a:rPr lang="en-US" dirty="0" smtClean="0"/>
              <a:t>FMC-to-device time is replacement term for door</a:t>
            </a:r>
            <a:r>
              <a:rPr lang="en-US" baseline="0" dirty="0" smtClean="0"/>
              <a:t> to balloon; it means </a:t>
            </a:r>
            <a:r>
              <a:rPr lang="en-US" dirty="0" smtClean="0"/>
              <a:t>firs</a:t>
            </a:r>
            <a:r>
              <a:rPr lang="en-US" baseline="0" dirty="0" smtClean="0"/>
              <a:t>t medical contact to “device” time (meaning PCI, POBA or DES)</a:t>
            </a:r>
          </a:p>
          <a:p>
            <a:endParaRPr lang="en-US" baseline="0" dirty="0" smtClean="0"/>
          </a:p>
          <a:p>
            <a:pPr marL="0" marR="0" lvl="0" indent="0" algn="l" defTabSz="848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O'gara</a:t>
            </a:r>
            <a:r>
              <a:rPr lang="en-US" dirty="0" smtClean="0"/>
              <a:t> PT, Kushner FG, </a:t>
            </a:r>
            <a:r>
              <a:rPr lang="en-US" dirty="0" err="1" smtClean="0"/>
              <a:t>Ascheim</a:t>
            </a:r>
            <a:r>
              <a:rPr lang="en-US" dirty="0" smtClean="0"/>
              <a:t> DD, et al. 2013 ACCF/AHA guideline for the management of ST-elevation myocardial infarction: a report of the American College of Cardiology Foundation/American Heart Association Task Force on Practice Guidelines. Circulation. 2013;127(4):e362-425.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318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Randomised</a:t>
            </a:r>
            <a:r>
              <a:rPr lang="en-US" dirty="0" smtClean="0"/>
              <a:t> trial of intravenous streptokinase, oral aspirin, both, or neither among 17,187 cases of suspected acute myocardial infarction: ISIS-2. ISIS-2 (Second International Study of Infarct Survival) Collaborative Group. Lancet. 1988;2(8607):349-60.</a:t>
            </a:r>
          </a:p>
          <a:p>
            <a:endParaRPr lang="en-US" dirty="0" smtClean="0"/>
          </a:p>
          <a:p>
            <a:pPr marL="0" marR="0" lvl="0" indent="0" algn="l" defTabSz="848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5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Collaborative overview of </a:t>
            </a:r>
            <a:r>
              <a:rPr lang="en-US" sz="1105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randomised</a:t>
            </a:r>
            <a:r>
              <a:rPr lang="en-US" sz="1105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trials of antiplatelet therapy--I: Prevention of death, myocardial infarction, and stroke by prolonged antiplatelet therapy in various categories of patients. Antiplatelet </a:t>
            </a:r>
            <a:r>
              <a:rPr lang="en-US" sz="1105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Trialists</a:t>
            </a:r>
            <a:r>
              <a:rPr lang="en-US" sz="1105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Collaboration. BMJ. 1994;308(6921):81-106.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405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Pedersen TR. The Norwegian Multicenter Study of </a:t>
            </a:r>
            <a:r>
              <a:rPr lang="en-US" dirty="0" err="1" smtClean="0"/>
              <a:t>Timolol</a:t>
            </a:r>
            <a:r>
              <a:rPr lang="en-US" dirty="0" smtClean="0"/>
              <a:t> after Myocardial Infarction. Circulation. 1983;67(6 Pt 2):I49-53.</a:t>
            </a:r>
          </a:p>
          <a:p>
            <a:endParaRPr lang="en-US" dirty="0" smtClean="0"/>
          </a:p>
          <a:p>
            <a:r>
              <a:rPr lang="en-US" dirty="0" smtClean="0"/>
              <a:t>The life-table cumulative probability of total death was 21.9% in the placebo group and 13.3% in the </a:t>
            </a:r>
            <a:r>
              <a:rPr lang="en-US" dirty="0" err="1" smtClean="0"/>
              <a:t>timolol</a:t>
            </a:r>
            <a:r>
              <a:rPr lang="en-US" dirty="0" smtClean="0"/>
              <a:t> group, corresponding to a relative reduction of 39.4% (p = 0.0003)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3794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48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5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Cannon CP, </a:t>
            </a:r>
            <a:r>
              <a:rPr lang="en-US" sz="1105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Braunwald</a:t>
            </a:r>
            <a:r>
              <a:rPr lang="en-US" sz="1105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E, </a:t>
            </a:r>
            <a:r>
              <a:rPr lang="en-US" sz="1105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Mccabe</a:t>
            </a:r>
            <a:r>
              <a:rPr lang="en-US" sz="1105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CH, et al. Intensive versus moderate lipid lowering with statins after acute coronary syndromes. N </a:t>
            </a:r>
            <a:r>
              <a:rPr lang="en-US" sz="1105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Engl</a:t>
            </a:r>
            <a:r>
              <a:rPr lang="en-US" sz="1105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 Med. 2004;350(15):1495-504.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3027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Studies supporting the addition of a parenteral anticoagulant to aspirin in patients with NSTE-ACS were performed primarily on patients with a diagnosis of “unstable angina” in the before DAPT and early catheterization and revascularization.</a:t>
            </a:r>
          </a:p>
          <a:p>
            <a:endParaRPr lang="en-US" dirty="0" smtClean="0"/>
          </a:p>
          <a:p>
            <a:pPr marL="0" marR="0" lvl="0" indent="0" algn="l" defTabSz="848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Amsterdam EA, Wenger NK, </a:t>
            </a:r>
            <a:r>
              <a:rPr lang="en-US" dirty="0" err="1" smtClean="0"/>
              <a:t>Brindis</a:t>
            </a:r>
            <a:r>
              <a:rPr lang="en-US" dirty="0" smtClean="0"/>
              <a:t> RG, et al. 2014 AHA/ACC guideline for the management of patients with non-ST-elevation acute coronary syndromes: a report of the American College of Cardiology/American Heart Association Task Force on Practice Guidelines. Circulation. 2014;130(25):e344-426.</a:t>
            </a:r>
          </a:p>
          <a:p>
            <a:endParaRPr lang="en-US" dirty="0" smtClean="0"/>
          </a:p>
          <a:p>
            <a:r>
              <a:rPr lang="en-US" dirty="0" err="1" smtClean="0"/>
              <a:t>Eikelboom</a:t>
            </a:r>
            <a:r>
              <a:rPr lang="en-US" dirty="0" smtClean="0"/>
              <a:t> JW, </a:t>
            </a:r>
            <a:r>
              <a:rPr lang="en-US" dirty="0" err="1" smtClean="0"/>
              <a:t>Anand</a:t>
            </a:r>
            <a:r>
              <a:rPr lang="en-US" dirty="0" smtClean="0"/>
              <a:t> SS, </a:t>
            </a:r>
            <a:r>
              <a:rPr lang="en-US" dirty="0" err="1" smtClean="0"/>
              <a:t>Malmberg</a:t>
            </a:r>
            <a:r>
              <a:rPr lang="en-US" dirty="0" smtClean="0"/>
              <a:t> K, </a:t>
            </a:r>
            <a:r>
              <a:rPr lang="en-US" dirty="0" err="1" smtClean="0"/>
              <a:t>Weitz</a:t>
            </a:r>
            <a:r>
              <a:rPr lang="en-US" dirty="0" smtClean="0"/>
              <a:t> JI, Ginsberg JS, Yusuf S. Unfractionated heparin and low-molecular-weight heparin in acute coronary syndrome without ST elevation: a meta-analysis. Lancet. 2000;355(9219):1936-42.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973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0737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Montalescot</a:t>
            </a:r>
            <a:r>
              <a:rPr lang="en-US" dirty="0" smtClean="0"/>
              <a:t> G, Van 't </a:t>
            </a:r>
            <a:r>
              <a:rPr lang="en-US" dirty="0" err="1" smtClean="0"/>
              <a:t>hof</a:t>
            </a:r>
            <a:r>
              <a:rPr lang="en-US" dirty="0" smtClean="0"/>
              <a:t> AW, </a:t>
            </a:r>
            <a:r>
              <a:rPr lang="en-US" dirty="0" err="1" smtClean="0"/>
              <a:t>Lapostolle</a:t>
            </a:r>
            <a:r>
              <a:rPr lang="en-US" dirty="0" smtClean="0"/>
              <a:t> F, et al. Prehospital </a:t>
            </a:r>
            <a:r>
              <a:rPr lang="en-US" dirty="0" err="1" smtClean="0"/>
              <a:t>ticagrelor</a:t>
            </a:r>
            <a:r>
              <a:rPr lang="en-US" dirty="0" smtClean="0"/>
              <a:t> in ST-segment elevation myocardial infarction. N </a:t>
            </a:r>
            <a:r>
              <a:rPr lang="en-US" dirty="0" err="1" smtClean="0"/>
              <a:t>Engl</a:t>
            </a:r>
            <a:r>
              <a:rPr lang="en-US" dirty="0" smtClean="0"/>
              <a:t> J Med. 2014;371(11):1016-27.</a:t>
            </a:r>
          </a:p>
          <a:p>
            <a:endParaRPr lang="en-US" dirty="0" smtClean="0"/>
          </a:p>
          <a:p>
            <a:r>
              <a:rPr lang="en-US" dirty="0" err="1" smtClean="0"/>
              <a:t>O'gara</a:t>
            </a:r>
            <a:r>
              <a:rPr lang="en-US" dirty="0" smtClean="0"/>
              <a:t> PT, Kushner FG, </a:t>
            </a:r>
            <a:r>
              <a:rPr lang="en-US" dirty="0" err="1" smtClean="0"/>
              <a:t>Ascheim</a:t>
            </a:r>
            <a:r>
              <a:rPr lang="en-US" dirty="0" smtClean="0"/>
              <a:t> DD, et al. 2013 ACCF/AHA guideline for the management of ST-elevation myocardial infarction: a report of the American College of Cardiology Foundation/American Heart Association Task Force on Practice Guidelines. Circulation. 2013;127(4):e362-425.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231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Mauri L, </a:t>
            </a:r>
            <a:r>
              <a:rPr lang="en-US" dirty="0" err="1" smtClean="0"/>
              <a:t>Kereiakes</a:t>
            </a:r>
            <a:r>
              <a:rPr lang="en-US" dirty="0" smtClean="0"/>
              <a:t> DJ, </a:t>
            </a:r>
            <a:r>
              <a:rPr lang="en-US" dirty="0" err="1" smtClean="0"/>
              <a:t>Yeh</a:t>
            </a:r>
            <a:r>
              <a:rPr lang="en-US" dirty="0" smtClean="0"/>
              <a:t> RW, et al. Twelve or 30 months of dual antiplatelet therapy after drug-eluting stents. N </a:t>
            </a:r>
            <a:r>
              <a:rPr lang="en-US" dirty="0" err="1" smtClean="0"/>
              <a:t>Engl</a:t>
            </a:r>
            <a:r>
              <a:rPr lang="en-US" dirty="0" smtClean="0"/>
              <a:t> J Med. 2014;371(23):2155-66.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382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48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Yeh</a:t>
            </a:r>
            <a:r>
              <a:rPr lang="en-US" dirty="0" smtClean="0"/>
              <a:t> RW, </a:t>
            </a:r>
            <a:r>
              <a:rPr lang="en-US" dirty="0" err="1" smtClean="0"/>
              <a:t>Secemsky</a:t>
            </a:r>
            <a:r>
              <a:rPr lang="en-US" dirty="0" smtClean="0"/>
              <a:t> EA, </a:t>
            </a:r>
            <a:r>
              <a:rPr lang="en-US" dirty="0" err="1" smtClean="0"/>
              <a:t>Kereiakes</a:t>
            </a:r>
            <a:r>
              <a:rPr lang="en-US" dirty="0" smtClean="0"/>
              <a:t> DJ, et al. Development and Validation of a Prediction Rule for Benefit and Harm of Dual Antiplatelet Therapy Beyond 1 Year After Percutaneous Coronary Intervention. JAMA. 2016;315(16):1735-49.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609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https://lifeinthefastlane.com/ecg-library/anterior-stemi/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2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105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Roe MT, Messenger JC, Weintraub WS, et al. Treatments, trends, and outcomes of acute myocardial infarction and percutaneous coronary intervention. J Am </a:t>
            </a:r>
            <a:r>
              <a:rPr lang="en-US" sz="1105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</a:t>
            </a:r>
            <a:r>
              <a:rPr lang="en-US" sz="1105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5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Cardiol</a:t>
            </a:r>
            <a:r>
              <a:rPr lang="en-US" sz="1105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2010;56(4):254-63.</a:t>
            </a:r>
          </a:p>
          <a:p>
            <a:pPr rtl="0" fontAlgn="base"/>
            <a:r>
              <a:rPr lang="en-US" sz="1105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Mcmanus</a:t>
            </a:r>
            <a:r>
              <a:rPr lang="en-US" sz="1105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DD, Gore J, </a:t>
            </a:r>
            <a:r>
              <a:rPr lang="en-US" sz="1105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Yarzebski</a:t>
            </a:r>
            <a:r>
              <a:rPr lang="en-US" sz="1105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J, Spencer F, </a:t>
            </a:r>
            <a:r>
              <a:rPr lang="en-US" sz="1105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Lessard</a:t>
            </a:r>
            <a:r>
              <a:rPr lang="en-US" sz="1105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D, Goldberg RJ. Recent trends in the incidence, treatment, and outcomes of patients with STEMI and NSTEMI. Am J Med. 2011;124(1):40-7.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899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Mirabello</a:t>
            </a:r>
            <a:r>
              <a:rPr lang="en-US" dirty="0" smtClean="0"/>
              <a:t> 2961776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098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48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O'gara</a:t>
            </a:r>
            <a:r>
              <a:rPr lang="en-US" dirty="0" smtClean="0"/>
              <a:t> PT, Kushner FG, </a:t>
            </a:r>
            <a:r>
              <a:rPr lang="en-US" dirty="0" err="1" smtClean="0"/>
              <a:t>Ascheim</a:t>
            </a:r>
            <a:r>
              <a:rPr lang="en-US" dirty="0" smtClean="0"/>
              <a:t> DD, et al. 2013 ACCF/AHA guideline for the management of ST-elevation myocardial infarction: a report of the American College of Cardiology Foundation/American Heart Association Task Force on Practice Guidelines. Circulation. 2013;127(4):e362-425.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0451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Mcdaniel</a:t>
            </a:r>
            <a:r>
              <a:rPr lang="en-US" dirty="0" smtClean="0"/>
              <a:t> MC. Anticoagulation after anterior myocardial infarction: </a:t>
            </a:r>
            <a:r>
              <a:rPr lang="en-US" dirty="0" err="1" smtClean="0"/>
              <a:t>primum</a:t>
            </a:r>
            <a:r>
              <a:rPr lang="en-US" dirty="0" smtClean="0"/>
              <a:t> non </a:t>
            </a:r>
            <a:r>
              <a:rPr lang="en-US" dirty="0" err="1" smtClean="0"/>
              <a:t>nocere</a:t>
            </a:r>
            <a:r>
              <a:rPr lang="en-US" dirty="0" smtClean="0"/>
              <a:t>, or first do no harm. JACC </a:t>
            </a:r>
            <a:r>
              <a:rPr lang="en-US" dirty="0" err="1" smtClean="0"/>
              <a:t>Cardiovasc</a:t>
            </a:r>
            <a:r>
              <a:rPr lang="en-US" dirty="0" smtClean="0"/>
              <a:t> </a:t>
            </a:r>
            <a:r>
              <a:rPr lang="en-US" dirty="0" err="1" smtClean="0"/>
              <a:t>Interv</a:t>
            </a:r>
            <a:r>
              <a:rPr lang="en-US" dirty="0" smtClean="0"/>
              <a:t>. 2015;8(1 Pt B):163-165.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7455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48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Nardone</a:t>
            </a:r>
            <a:r>
              <a:rPr lang="en-US" dirty="0" smtClean="0"/>
              <a:t> (2938998)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211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Hironaka</a:t>
            </a:r>
            <a:r>
              <a:rPr lang="en-US" dirty="0" smtClean="0"/>
              <a:t> GK, </a:t>
            </a:r>
            <a:r>
              <a:rPr lang="en-US" dirty="0" err="1" smtClean="0"/>
              <a:t>Esper</a:t>
            </a:r>
            <a:r>
              <a:rPr lang="en-US" dirty="0" smtClean="0"/>
              <a:t> RB, Cesar LA, Dias CG, Mathias W, </a:t>
            </a:r>
            <a:r>
              <a:rPr lang="en-US" dirty="0" err="1" smtClean="0"/>
              <a:t>Castelli</a:t>
            </a:r>
            <a:r>
              <a:rPr lang="en-US" dirty="0" smtClean="0"/>
              <a:t> JB. Case 3/2009--a 75-year-old man with heart failure after myocardial infarction and ventricular aneurysm. </a:t>
            </a:r>
            <a:r>
              <a:rPr lang="en-US" dirty="0" err="1" smtClean="0"/>
              <a:t>Arq</a:t>
            </a:r>
            <a:r>
              <a:rPr lang="en-US" dirty="0" smtClean="0"/>
              <a:t> Bras </a:t>
            </a:r>
            <a:r>
              <a:rPr lang="en-US" dirty="0" err="1" smtClean="0"/>
              <a:t>Cardiol</a:t>
            </a:r>
            <a:r>
              <a:rPr lang="en-US" dirty="0" smtClean="0"/>
              <a:t>. 2009;93(1):64-73.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BB050-08B5-4C25-BCBC-F5293788B610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53988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BB050-08B5-4C25-BCBC-F5293788B610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117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5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Hohnloser</a:t>
            </a:r>
            <a:r>
              <a:rPr lang="en-US" sz="1105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Stefan H., Karl Heinz </a:t>
            </a:r>
            <a:r>
              <a:rPr lang="en-US" sz="1105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Kuck</a:t>
            </a:r>
            <a:r>
              <a:rPr lang="en-US" sz="1105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Paul Dorian, Robin S. Roberts, John R. Hampton, Robert </a:t>
            </a:r>
            <a:r>
              <a:rPr lang="en-US" sz="1105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Hatala</a:t>
            </a:r>
            <a:r>
              <a:rPr lang="en-US" sz="1105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Eric Fain, Michael Gent, and Stuart J. Connolly. "Prophylactic Use of an Implantable Cardioverter–Defibrillator after Acute Myocardial Infarction." New England Journal of Medicine 351 (2004): 2481-488.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3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National Heart, Lung and Blood Institute (NHLBI). Morbidity &amp; Mortality: 2012 Chart Book on Cardiovascular, Lung and Blood Diseases. Available at: http://www.nhlbi.nih.gov/resources/docs/2012_ ChartBook_508.pdf</a:t>
            </a:r>
          </a:p>
          <a:p>
            <a:endParaRPr lang="en-US" sz="1105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105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Braunwald</a:t>
            </a:r>
            <a:r>
              <a:rPr lang="en-US" sz="1105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E. Evolution of the management of acute myocardial infarction: a 20th century saga. Lancet. 1998;352(9142):1771-4.</a:t>
            </a:r>
          </a:p>
          <a:p>
            <a:endParaRPr lang="en-US" sz="1105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105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Iqbal J, Gunn J, </a:t>
            </a:r>
            <a:r>
              <a:rPr lang="en-US" sz="1105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Serruys</a:t>
            </a:r>
            <a:r>
              <a:rPr lang="en-US" sz="1105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PW. Coronary stents: historical development, current status and future directions. Br Med Bull. 2013;106:193-211.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25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5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Yeh</a:t>
            </a:r>
            <a:r>
              <a:rPr lang="en-US" sz="1105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RW, Sidney S, Chandra M, et al. Population trends in the incidence  and  outcomes  of  acute  myocardial  infarction.  N  </a:t>
            </a:r>
            <a:r>
              <a:rPr lang="en-US" sz="1105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Engl</a:t>
            </a:r>
            <a:r>
              <a:rPr lang="en-US" sz="1105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J  Med.</a:t>
            </a:r>
          </a:p>
          <a:p>
            <a:r>
              <a:rPr lang="en-US" sz="1105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2010;362:2155–65.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62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5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Rogers WJ, Frederick PD, </a:t>
            </a:r>
            <a:r>
              <a:rPr lang="en-US" sz="1105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Stoehr</a:t>
            </a:r>
            <a:r>
              <a:rPr lang="en-US" sz="1105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E, et al. Trends in presenting characteristics and hospital mortality among patients with ST elevation and non-ST elevation myocardial infarction in the National Registry of Myocardial Infarction from 1990 to 2006. Am Heart J. 2008;156(6):1026-34.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34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5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Rogers WJ, Frederick PD, </a:t>
            </a:r>
            <a:r>
              <a:rPr lang="en-US" sz="1105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Stoehr</a:t>
            </a:r>
            <a:r>
              <a:rPr lang="en-US" sz="1105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E, et al. Trends in presenting characteristics and hospital mortality among patients with ST elevation and non-ST elevation myocardial infarction in the National Registry of Myocardial Infarction from 1990 to 2006. Am Heart J. 2008;156(6):1026-34.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43DF6-65AF-4F35-B8D1-7361A26169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53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667" y="1775360"/>
            <a:ext cx="9990667" cy="1225021"/>
          </a:xfrm>
        </p:spPr>
        <p:txBody>
          <a:bodyPr/>
          <a:lstStyle>
            <a:lvl1pPr>
              <a:defRPr b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667" y="3238500"/>
            <a:ext cx="9990667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7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0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4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7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4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8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0708-8ED9-4B14-A8B7-C10909029FC4}" type="datetimeFigureOut">
              <a:rPr lang="en-US" smtClean="0"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07E7-9464-461C-97D5-D39987FB2378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https://portal.bidmc.org/Home/Intranets/Administrative/Communications/LogoStand/GenBIDMC/LogoDL/~/media/Images/Intranets/Communications/Logos/BIDMC/BIDMC_Harvard_lockup_JPEG_0713.ashx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508000"/>
            <a:ext cx="589491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0" y="1460500"/>
            <a:ext cx="1016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879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rgbClr val="C00000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0708-8ED9-4B14-A8B7-C10909029FC4}" type="datetimeFigureOut">
              <a:rPr lang="en-US" smtClean="0"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07E7-9464-461C-97D5-D39987FB2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81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228869"/>
            <a:ext cx="22860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228869"/>
            <a:ext cx="6688667" cy="4876271"/>
          </a:xfrm>
        </p:spPr>
        <p:txBody>
          <a:bodyPr vert="eaVert"/>
          <a:lstStyle>
            <a:lvl1pPr>
              <a:buClr>
                <a:srgbClr val="C00000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0708-8ED9-4B14-A8B7-C10909029FC4}" type="datetimeFigureOut">
              <a:rPr lang="en-US" smtClean="0"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07E7-9464-461C-97D5-D39987FB2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271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75360"/>
            <a:ext cx="86360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38500"/>
            <a:ext cx="71120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7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0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4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7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4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8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23D1-C8B1-4392-A330-10C0B2443ED3}" type="datetimeFigureOut">
              <a:rPr lang="en-US" smtClean="0"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AAC5-117F-41D8-ACB4-261E27A26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48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48" y="190500"/>
            <a:ext cx="9863221" cy="952500"/>
          </a:xfrm>
        </p:spPr>
        <p:txBody>
          <a:bodyPr>
            <a:normAutofit/>
          </a:bodyPr>
          <a:lstStyle>
            <a:lvl1pPr>
              <a:defRPr sz="3959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143000"/>
            <a:ext cx="9144000" cy="37465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23D1-C8B1-4392-A330-10C0B2443ED3}" type="datetimeFigureOut">
              <a:rPr lang="en-US" smtClean="0"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AAC5-117F-41D8-ACB4-261E27A26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44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1" y="3672421"/>
            <a:ext cx="8636000" cy="1135063"/>
          </a:xfrm>
        </p:spPr>
        <p:txBody>
          <a:bodyPr anchor="t"/>
          <a:lstStyle>
            <a:lvl1pPr algn="l">
              <a:defRPr sz="395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571" y="2422263"/>
            <a:ext cx="8636000" cy="1250156"/>
          </a:xfrm>
        </p:spPr>
        <p:txBody>
          <a:bodyPr anchor="b"/>
          <a:lstStyle>
            <a:lvl1pPr marL="0" indent="0">
              <a:buNone/>
              <a:defRPr sz="2014">
                <a:solidFill>
                  <a:schemeClr val="tx1">
                    <a:tint val="75000"/>
                  </a:schemeClr>
                </a:solidFill>
              </a:defRPr>
            </a:lvl1pPr>
            <a:lvl2pPr marL="453544" indent="0">
              <a:buNone/>
              <a:defRPr sz="1806">
                <a:solidFill>
                  <a:schemeClr val="tx1">
                    <a:tint val="75000"/>
                  </a:schemeClr>
                </a:solidFill>
              </a:defRPr>
            </a:lvl2pPr>
            <a:lvl3pPr marL="907089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3pPr>
            <a:lvl4pPr marL="1360633" indent="0">
              <a:buNone/>
              <a:defRPr sz="1389">
                <a:solidFill>
                  <a:schemeClr val="tx1">
                    <a:tint val="75000"/>
                  </a:schemeClr>
                </a:solidFill>
              </a:defRPr>
            </a:lvl4pPr>
            <a:lvl5pPr marL="1814177" indent="0">
              <a:buNone/>
              <a:defRPr sz="1389">
                <a:solidFill>
                  <a:schemeClr val="tx1">
                    <a:tint val="75000"/>
                  </a:schemeClr>
                </a:solidFill>
              </a:defRPr>
            </a:lvl5pPr>
            <a:lvl6pPr marL="2267721" indent="0">
              <a:buNone/>
              <a:defRPr sz="1389">
                <a:solidFill>
                  <a:schemeClr val="tx1">
                    <a:tint val="75000"/>
                  </a:schemeClr>
                </a:solidFill>
              </a:defRPr>
            </a:lvl6pPr>
            <a:lvl7pPr marL="2721265" indent="0">
              <a:buNone/>
              <a:defRPr sz="1389">
                <a:solidFill>
                  <a:schemeClr val="tx1">
                    <a:tint val="75000"/>
                  </a:schemeClr>
                </a:solidFill>
              </a:defRPr>
            </a:lvl7pPr>
            <a:lvl8pPr marL="3174809" indent="0">
              <a:buNone/>
              <a:defRPr sz="1389">
                <a:solidFill>
                  <a:schemeClr val="tx1">
                    <a:tint val="75000"/>
                  </a:schemeClr>
                </a:solidFill>
              </a:defRPr>
            </a:lvl8pPr>
            <a:lvl9pPr marL="3628354" indent="0">
              <a:buNone/>
              <a:defRPr sz="13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23D1-C8B1-4392-A330-10C0B2443ED3}" type="datetimeFigureOut">
              <a:rPr lang="en-US" smtClean="0"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AAC5-117F-41D8-ACB4-261E27A26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00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333500"/>
            <a:ext cx="4487333" cy="3771636"/>
          </a:xfrm>
        </p:spPr>
        <p:txBody>
          <a:bodyPr/>
          <a:lstStyle>
            <a:lvl1pPr>
              <a:defRPr sz="2778"/>
            </a:lvl1pPr>
            <a:lvl2pPr>
              <a:defRPr sz="2361"/>
            </a:lvl2pPr>
            <a:lvl3pPr>
              <a:defRPr sz="2014"/>
            </a:lvl3pPr>
            <a:lvl4pPr>
              <a:defRPr sz="1806"/>
            </a:lvl4pPr>
            <a:lvl5pPr>
              <a:defRPr sz="1806"/>
            </a:lvl5pPr>
            <a:lvl6pPr>
              <a:defRPr sz="1806"/>
            </a:lvl6pPr>
            <a:lvl7pPr>
              <a:defRPr sz="1806"/>
            </a:lvl7pPr>
            <a:lvl8pPr>
              <a:defRPr sz="1806"/>
            </a:lvl8pPr>
            <a:lvl9pPr>
              <a:defRPr sz="180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4667" y="1333500"/>
            <a:ext cx="4487333" cy="3771636"/>
          </a:xfrm>
        </p:spPr>
        <p:txBody>
          <a:bodyPr/>
          <a:lstStyle>
            <a:lvl1pPr>
              <a:defRPr sz="2778"/>
            </a:lvl1pPr>
            <a:lvl2pPr>
              <a:defRPr sz="2361"/>
            </a:lvl2pPr>
            <a:lvl3pPr>
              <a:defRPr sz="2014"/>
            </a:lvl3pPr>
            <a:lvl4pPr>
              <a:defRPr sz="1806"/>
            </a:lvl4pPr>
            <a:lvl5pPr>
              <a:defRPr sz="1806"/>
            </a:lvl5pPr>
            <a:lvl6pPr>
              <a:defRPr sz="1806"/>
            </a:lvl6pPr>
            <a:lvl7pPr>
              <a:defRPr sz="1806"/>
            </a:lvl7pPr>
            <a:lvl8pPr>
              <a:defRPr sz="1806"/>
            </a:lvl8pPr>
            <a:lvl9pPr>
              <a:defRPr sz="180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23D1-C8B1-4392-A330-10C0B2443ED3}" type="datetimeFigureOut">
              <a:rPr lang="en-US" smtClean="0"/>
              <a:t>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AAC5-117F-41D8-ACB4-261E27A26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275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279265"/>
            <a:ext cx="4489098" cy="533135"/>
          </a:xfrm>
        </p:spPr>
        <p:txBody>
          <a:bodyPr anchor="b"/>
          <a:lstStyle>
            <a:lvl1pPr marL="0" indent="0">
              <a:buNone/>
              <a:defRPr sz="2361" b="1"/>
            </a:lvl1pPr>
            <a:lvl2pPr marL="453544" indent="0">
              <a:buNone/>
              <a:defRPr sz="2014" b="1"/>
            </a:lvl2pPr>
            <a:lvl3pPr marL="907089" indent="0">
              <a:buNone/>
              <a:defRPr sz="1806" b="1"/>
            </a:lvl3pPr>
            <a:lvl4pPr marL="1360633" indent="0">
              <a:buNone/>
              <a:defRPr sz="1598" b="1"/>
            </a:lvl4pPr>
            <a:lvl5pPr marL="1814177" indent="0">
              <a:buNone/>
              <a:defRPr sz="1598" b="1"/>
            </a:lvl5pPr>
            <a:lvl6pPr marL="2267721" indent="0">
              <a:buNone/>
              <a:defRPr sz="1598" b="1"/>
            </a:lvl6pPr>
            <a:lvl7pPr marL="2721265" indent="0">
              <a:buNone/>
              <a:defRPr sz="1598" b="1"/>
            </a:lvl7pPr>
            <a:lvl8pPr marL="3174809" indent="0">
              <a:buNone/>
              <a:defRPr sz="1598" b="1"/>
            </a:lvl8pPr>
            <a:lvl9pPr marL="3628354" indent="0">
              <a:buNone/>
              <a:defRPr sz="159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1812396"/>
            <a:ext cx="4489098" cy="3292740"/>
          </a:xfrm>
        </p:spPr>
        <p:txBody>
          <a:bodyPr/>
          <a:lstStyle>
            <a:lvl1pPr>
              <a:defRPr sz="2361"/>
            </a:lvl1pPr>
            <a:lvl2pPr>
              <a:defRPr sz="2014"/>
            </a:lvl2pPr>
            <a:lvl3pPr>
              <a:defRPr sz="1806"/>
            </a:lvl3pPr>
            <a:lvl4pPr>
              <a:defRPr sz="1598"/>
            </a:lvl4pPr>
            <a:lvl5pPr>
              <a:defRPr sz="1598"/>
            </a:lvl5pPr>
            <a:lvl6pPr>
              <a:defRPr sz="1598"/>
            </a:lvl6pPr>
            <a:lvl7pPr>
              <a:defRPr sz="1598"/>
            </a:lvl7pPr>
            <a:lvl8pPr>
              <a:defRPr sz="1598"/>
            </a:lvl8pPr>
            <a:lvl9pPr>
              <a:defRPr sz="159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142" y="1279265"/>
            <a:ext cx="4490861" cy="533135"/>
          </a:xfrm>
        </p:spPr>
        <p:txBody>
          <a:bodyPr anchor="b"/>
          <a:lstStyle>
            <a:lvl1pPr marL="0" indent="0">
              <a:buNone/>
              <a:defRPr sz="2361" b="1"/>
            </a:lvl1pPr>
            <a:lvl2pPr marL="453544" indent="0">
              <a:buNone/>
              <a:defRPr sz="2014" b="1"/>
            </a:lvl2pPr>
            <a:lvl3pPr marL="907089" indent="0">
              <a:buNone/>
              <a:defRPr sz="1806" b="1"/>
            </a:lvl3pPr>
            <a:lvl4pPr marL="1360633" indent="0">
              <a:buNone/>
              <a:defRPr sz="1598" b="1"/>
            </a:lvl4pPr>
            <a:lvl5pPr marL="1814177" indent="0">
              <a:buNone/>
              <a:defRPr sz="1598" b="1"/>
            </a:lvl5pPr>
            <a:lvl6pPr marL="2267721" indent="0">
              <a:buNone/>
              <a:defRPr sz="1598" b="1"/>
            </a:lvl6pPr>
            <a:lvl7pPr marL="2721265" indent="0">
              <a:buNone/>
              <a:defRPr sz="1598" b="1"/>
            </a:lvl7pPr>
            <a:lvl8pPr marL="3174809" indent="0">
              <a:buNone/>
              <a:defRPr sz="1598" b="1"/>
            </a:lvl8pPr>
            <a:lvl9pPr marL="3628354" indent="0">
              <a:buNone/>
              <a:defRPr sz="159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1142" y="1812396"/>
            <a:ext cx="4490861" cy="3292740"/>
          </a:xfrm>
        </p:spPr>
        <p:txBody>
          <a:bodyPr/>
          <a:lstStyle>
            <a:lvl1pPr>
              <a:defRPr sz="2361"/>
            </a:lvl1pPr>
            <a:lvl2pPr>
              <a:defRPr sz="2014"/>
            </a:lvl2pPr>
            <a:lvl3pPr>
              <a:defRPr sz="1806"/>
            </a:lvl3pPr>
            <a:lvl4pPr>
              <a:defRPr sz="1598"/>
            </a:lvl4pPr>
            <a:lvl5pPr>
              <a:defRPr sz="1598"/>
            </a:lvl5pPr>
            <a:lvl6pPr>
              <a:defRPr sz="1598"/>
            </a:lvl6pPr>
            <a:lvl7pPr>
              <a:defRPr sz="1598"/>
            </a:lvl7pPr>
            <a:lvl8pPr>
              <a:defRPr sz="1598"/>
            </a:lvl8pPr>
            <a:lvl9pPr>
              <a:defRPr sz="159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23D1-C8B1-4392-A330-10C0B2443ED3}" type="datetimeFigureOut">
              <a:rPr lang="en-US" smtClean="0"/>
              <a:t>1/5/2018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AAC5-117F-41D8-ACB4-261E27A26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88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23D1-C8B1-4392-A330-10C0B2443ED3}" type="datetimeFigureOut">
              <a:rPr lang="en-US" smtClean="0"/>
              <a:t>1/5/2018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AAC5-117F-41D8-ACB4-261E27A26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70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23D1-C8B1-4392-A330-10C0B2443ED3}" type="datetimeFigureOut">
              <a:rPr lang="en-US" smtClean="0"/>
              <a:t>1/5/2018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AAC5-117F-41D8-ACB4-261E27A26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64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227545"/>
            <a:ext cx="3342571" cy="968375"/>
          </a:xfrm>
        </p:spPr>
        <p:txBody>
          <a:bodyPr anchor="b"/>
          <a:lstStyle>
            <a:lvl1pPr algn="l">
              <a:defRPr sz="20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278" y="227544"/>
            <a:ext cx="5679722" cy="4877594"/>
          </a:xfrm>
        </p:spPr>
        <p:txBody>
          <a:bodyPr/>
          <a:lstStyle>
            <a:lvl1pPr>
              <a:defRPr sz="3194"/>
            </a:lvl1pPr>
            <a:lvl2pPr>
              <a:defRPr sz="2778"/>
            </a:lvl2pPr>
            <a:lvl3pPr>
              <a:defRPr sz="2361"/>
            </a:lvl3pPr>
            <a:lvl4pPr>
              <a:defRPr sz="2014"/>
            </a:lvl4pPr>
            <a:lvl5pPr>
              <a:defRPr sz="2014"/>
            </a:lvl5pPr>
            <a:lvl6pPr>
              <a:defRPr sz="2014"/>
            </a:lvl6pPr>
            <a:lvl7pPr>
              <a:defRPr sz="2014"/>
            </a:lvl7pPr>
            <a:lvl8pPr>
              <a:defRPr sz="2014"/>
            </a:lvl8pPr>
            <a:lvl9pPr>
              <a:defRPr sz="201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2" y="1195920"/>
            <a:ext cx="3342571" cy="3909219"/>
          </a:xfrm>
        </p:spPr>
        <p:txBody>
          <a:bodyPr/>
          <a:lstStyle>
            <a:lvl1pPr marL="0" indent="0">
              <a:buNone/>
              <a:defRPr sz="1389"/>
            </a:lvl1pPr>
            <a:lvl2pPr marL="453544" indent="0">
              <a:buNone/>
              <a:defRPr sz="1181"/>
            </a:lvl2pPr>
            <a:lvl3pPr marL="907089" indent="0">
              <a:buNone/>
              <a:defRPr sz="972"/>
            </a:lvl3pPr>
            <a:lvl4pPr marL="1360633" indent="0">
              <a:buNone/>
              <a:defRPr sz="903"/>
            </a:lvl4pPr>
            <a:lvl5pPr marL="1814177" indent="0">
              <a:buNone/>
              <a:defRPr sz="903"/>
            </a:lvl5pPr>
            <a:lvl6pPr marL="2267721" indent="0">
              <a:buNone/>
              <a:defRPr sz="903"/>
            </a:lvl6pPr>
            <a:lvl7pPr marL="2721265" indent="0">
              <a:buNone/>
              <a:defRPr sz="903"/>
            </a:lvl7pPr>
            <a:lvl8pPr marL="3174809" indent="0">
              <a:buNone/>
              <a:defRPr sz="903"/>
            </a:lvl8pPr>
            <a:lvl9pPr marL="3628354" indent="0">
              <a:buNone/>
              <a:defRPr sz="90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23D1-C8B1-4392-A330-10C0B2443ED3}" type="datetimeFigureOut">
              <a:rPr lang="en-US" smtClean="0"/>
              <a:t>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AAC5-117F-41D8-ACB4-261E27A26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01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00000"/>
              </a:buClr>
              <a:defRPr>
                <a:latin typeface="+mn-lt"/>
              </a:defRPr>
            </a:lvl1pPr>
            <a:lvl2pPr>
              <a:buClr>
                <a:srgbClr val="C00000"/>
              </a:buClr>
              <a:defRPr>
                <a:latin typeface="+mn-lt"/>
              </a:defRPr>
            </a:lvl2pPr>
            <a:lvl3pPr>
              <a:buClr>
                <a:srgbClr val="C00000"/>
              </a:buClr>
              <a:defRPr>
                <a:latin typeface="+mn-lt"/>
              </a:defRPr>
            </a:lvl3pPr>
            <a:lvl4pPr>
              <a:buClr>
                <a:srgbClr val="C00000"/>
              </a:buClr>
              <a:defRPr>
                <a:latin typeface="+mn-lt"/>
              </a:defRPr>
            </a:lvl4pPr>
            <a:lvl5pPr>
              <a:buClr>
                <a:srgbClr val="C00000"/>
              </a:buCl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0708-8ED9-4B14-A8B7-C10909029FC4}" type="datetimeFigureOut">
              <a:rPr lang="en-US" smtClean="0"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07E7-9464-461C-97D5-D39987FB2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92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31" y="4000500"/>
            <a:ext cx="6096000" cy="472282"/>
          </a:xfrm>
        </p:spPr>
        <p:txBody>
          <a:bodyPr anchor="b"/>
          <a:lstStyle>
            <a:lvl1pPr algn="l">
              <a:defRPr sz="20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431" y="510646"/>
            <a:ext cx="6096000" cy="3429000"/>
          </a:xfrm>
        </p:spPr>
        <p:txBody>
          <a:bodyPr/>
          <a:lstStyle>
            <a:lvl1pPr marL="0" indent="0">
              <a:buNone/>
              <a:defRPr sz="3194"/>
            </a:lvl1pPr>
            <a:lvl2pPr marL="453544" indent="0">
              <a:buNone/>
              <a:defRPr sz="2778"/>
            </a:lvl2pPr>
            <a:lvl3pPr marL="907089" indent="0">
              <a:buNone/>
              <a:defRPr sz="2361"/>
            </a:lvl3pPr>
            <a:lvl4pPr marL="1360633" indent="0">
              <a:buNone/>
              <a:defRPr sz="2014"/>
            </a:lvl4pPr>
            <a:lvl5pPr marL="1814177" indent="0">
              <a:buNone/>
              <a:defRPr sz="2014"/>
            </a:lvl5pPr>
            <a:lvl6pPr marL="2267721" indent="0">
              <a:buNone/>
              <a:defRPr sz="2014"/>
            </a:lvl6pPr>
            <a:lvl7pPr marL="2721265" indent="0">
              <a:buNone/>
              <a:defRPr sz="2014"/>
            </a:lvl7pPr>
            <a:lvl8pPr marL="3174809" indent="0">
              <a:buNone/>
              <a:defRPr sz="2014"/>
            </a:lvl8pPr>
            <a:lvl9pPr marL="3628354" indent="0">
              <a:buNone/>
              <a:defRPr sz="201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431" y="4472782"/>
            <a:ext cx="6096000" cy="670718"/>
          </a:xfrm>
        </p:spPr>
        <p:txBody>
          <a:bodyPr/>
          <a:lstStyle>
            <a:lvl1pPr marL="0" indent="0">
              <a:buNone/>
              <a:defRPr sz="1389"/>
            </a:lvl1pPr>
            <a:lvl2pPr marL="453544" indent="0">
              <a:buNone/>
              <a:defRPr sz="1181"/>
            </a:lvl2pPr>
            <a:lvl3pPr marL="907089" indent="0">
              <a:buNone/>
              <a:defRPr sz="972"/>
            </a:lvl3pPr>
            <a:lvl4pPr marL="1360633" indent="0">
              <a:buNone/>
              <a:defRPr sz="903"/>
            </a:lvl4pPr>
            <a:lvl5pPr marL="1814177" indent="0">
              <a:buNone/>
              <a:defRPr sz="903"/>
            </a:lvl5pPr>
            <a:lvl6pPr marL="2267721" indent="0">
              <a:buNone/>
              <a:defRPr sz="903"/>
            </a:lvl6pPr>
            <a:lvl7pPr marL="2721265" indent="0">
              <a:buNone/>
              <a:defRPr sz="903"/>
            </a:lvl7pPr>
            <a:lvl8pPr marL="3174809" indent="0">
              <a:buNone/>
              <a:defRPr sz="903"/>
            </a:lvl8pPr>
            <a:lvl9pPr marL="3628354" indent="0">
              <a:buNone/>
              <a:defRPr sz="90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23D1-C8B1-4392-A330-10C0B2443ED3}" type="datetimeFigureOut">
              <a:rPr lang="en-US" smtClean="0"/>
              <a:t>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AAC5-117F-41D8-ACB4-261E27A26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72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23D1-C8B1-4392-A330-10C0B2443ED3}" type="datetimeFigureOut">
              <a:rPr lang="en-US" smtClean="0"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AAC5-117F-41D8-ACB4-261E27A26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26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228869"/>
            <a:ext cx="22860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228869"/>
            <a:ext cx="6688667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23D1-C8B1-4392-A330-10C0B2443ED3}" type="datetimeFigureOut">
              <a:rPr lang="en-US" smtClean="0"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AAC5-117F-41D8-ACB4-261E27A26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815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75360"/>
            <a:ext cx="86360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38500"/>
            <a:ext cx="71120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7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0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4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7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4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8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23D1-C8B1-4392-A330-10C0B2443E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AAC5-117F-41D8-ACB4-261E27A26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98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48" y="190500"/>
            <a:ext cx="9863221" cy="952500"/>
          </a:xfrm>
        </p:spPr>
        <p:txBody>
          <a:bodyPr>
            <a:normAutofit/>
          </a:bodyPr>
          <a:lstStyle>
            <a:lvl1pPr>
              <a:defRPr sz="3959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143000"/>
            <a:ext cx="9144000" cy="37465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23D1-C8B1-4392-A330-10C0B2443E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AAC5-117F-41D8-ACB4-261E27A26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657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1" y="3672421"/>
            <a:ext cx="8636000" cy="1135063"/>
          </a:xfrm>
        </p:spPr>
        <p:txBody>
          <a:bodyPr anchor="t"/>
          <a:lstStyle>
            <a:lvl1pPr algn="l">
              <a:defRPr sz="395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571" y="2422263"/>
            <a:ext cx="8636000" cy="1250156"/>
          </a:xfrm>
        </p:spPr>
        <p:txBody>
          <a:bodyPr anchor="b"/>
          <a:lstStyle>
            <a:lvl1pPr marL="0" indent="0">
              <a:buNone/>
              <a:defRPr sz="2014">
                <a:solidFill>
                  <a:schemeClr val="tx1">
                    <a:tint val="75000"/>
                  </a:schemeClr>
                </a:solidFill>
              </a:defRPr>
            </a:lvl1pPr>
            <a:lvl2pPr marL="453544" indent="0">
              <a:buNone/>
              <a:defRPr sz="1806">
                <a:solidFill>
                  <a:schemeClr val="tx1">
                    <a:tint val="75000"/>
                  </a:schemeClr>
                </a:solidFill>
              </a:defRPr>
            </a:lvl2pPr>
            <a:lvl3pPr marL="907089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3pPr>
            <a:lvl4pPr marL="1360633" indent="0">
              <a:buNone/>
              <a:defRPr sz="1389">
                <a:solidFill>
                  <a:schemeClr val="tx1">
                    <a:tint val="75000"/>
                  </a:schemeClr>
                </a:solidFill>
              </a:defRPr>
            </a:lvl4pPr>
            <a:lvl5pPr marL="1814177" indent="0">
              <a:buNone/>
              <a:defRPr sz="1389">
                <a:solidFill>
                  <a:schemeClr val="tx1">
                    <a:tint val="75000"/>
                  </a:schemeClr>
                </a:solidFill>
              </a:defRPr>
            </a:lvl5pPr>
            <a:lvl6pPr marL="2267721" indent="0">
              <a:buNone/>
              <a:defRPr sz="1389">
                <a:solidFill>
                  <a:schemeClr val="tx1">
                    <a:tint val="75000"/>
                  </a:schemeClr>
                </a:solidFill>
              </a:defRPr>
            </a:lvl6pPr>
            <a:lvl7pPr marL="2721265" indent="0">
              <a:buNone/>
              <a:defRPr sz="1389">
                <a:solidFill>
                  <a:schemeClr val="tx1">
                    <a:tint val="75000"/>
                  </a:schemeClr>
                </a:solidFill>
              </a:defRPr>
            </a:lvl7pPr>
            <a:lvl8pPr marL="3174809" indent="0">
              <a:buNone/>
              <a:defRPr sz="1389">
                <a:solidFill>
                  <a:schemeClr val="tx1">
                    <a:tint val="75000"/>
                  </a:schemeClr>
                </a:solidFill>
              </a:defRPr>
            </a:lvl8pPr>
            <a:lvl9pPr marL="3628354" indent="0">
              <a:buNone/>
              <a:defRPr sz="13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23D1-C8B1-4392-A330-10C0B2443E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AAC5-117F-41D8-ACB4-261E27A26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317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333500"/>
            <a:ext cx="4487333" cy="3771636"/>
          </a:xfrm>
        </p:spPr>
        <p:txBody>
          <a:bodyPr/>
          <a:lstStyle>
            <a:lvl1pPr>
              <a:defRPr sz="2778"/>
            </a:lvl1pPr>
            <a:lvl2pPr>
              <a:defRPr sz="2361"/>
            </a:lvl2pPr>
            <a:lvl3pPr>
              <a:defRPr sz="2014"/>
            </a:lvl3pPr>
            <a:lvl4pPr>
              <a:defRPr sz="1806"/>
            </a:lvl4pPr>
            <a:lvl5pPr>
              <a:defRPr sz="1806"/>
            </a:lvl5pPr>
            <a:lvl6pPr>
              <a:defRPr sz="1806"/>
            </a:lvl6pPr>
            <a:lvl7pPr>
              <a:defRPr sz="1806"/>
            </a:lvl7pPr>
            <a:lvl8pPr>
              <a:defRPr sz="1806"/>
            </a:lvl8pPr>
            <a:lvl9pPr>
              <a:defRPr sz="180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4667" y="1333500"/>
            <a:ext cx="4487333" cy="3771636"/>
          </a:xfrm>
        </p:spPr>
        <p:txBody>
          <a:bodyPr/>
          <a:lstStyle>
            <a:lvl1pPr>
              <a:defRPr sz="2778"/>
            </a:lvl1pPr>
            <a:lvl2pPr>
              <a:defRPr sz="2361"/>
            </a:lvl2pPr>
            <a:lvl3pPr>
              <a:defRPr sz="2014"/>
            </a:lvl3pPr>
            <a:lvl4pPr>
              <a:defRPr sz="1806"/>
            </a:lvl4pPr>
            <a:lvl5pPr>
              <a:defRPr sz="1806"/>
            </a:lvl5pPr>
            <a:lvl6pPr>
              <a:defRPr sz="1806"/>
            </a:lvl6pPr>
            <a:lvl7pPr>
              <a:defRPr sz="1806"/>
            </a:lvl7pPr>
            <a:lvl8pPr>
              <a:defRPr sz="1806"/>
            </a:lvl8pPr>
            <a:lvl9pPr>
              <a:defRPr sz="180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23D1-C8B1-4392-A330-10C0B2443E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AAC5-117F-41D8-ACB4-261E27A26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324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279265"/>
            <a:ext cx="4489098" cy="533135"/>
          </a:xfrm>
        </p:spPr>
        <p:txBody>
          <a:bodyPr anchor="b"/>
          <a:lstStyle>
            <a:lvl1pPr marL="0" indent="0">
              <a:buNone/>
              <a:defRPr sz="2361" b="1"/>
            </a:lvl1pPr>
            <a:lvl2pPr marL="453544" indent="0">
              <a:buNone/>
              <a:defRPr sz="2014" b="1"/>
            </a:lvl2pPr>
            <a:lvl3pPr marL="907089" indent="0">
              <a:buNone/>
              <a:defRPr sz="1806" b="1"/>
            </a:lvl3pPr>
            <a:lvl4pPr marL="1360633" indent="0">
              <a:buNone/>
              <a:defRPr sz="1598" b="1"/>
            </a:lvl4pPr>
            <a:lvl5pPr marL="1814177" indent="0">
              <a:buNone/>
              <a:defRPr sz="1598" b="1"/>
            </a:lvl5pPr>
            <a:lvl6pPr marL="2267721" indent="0">
              <a:buNone/>
              <a:defRPr sz="1598" b="1"/>
            </a:lvl6pPr>
            <a:lvl7pPr marL="2721265" indent="0">
              <a:buNone/>
              <a:defRPr sz="1598" b="1"/>
            </a:lvl7pPr>
            <a:lvl8pPr marL="3174809" indent="0">
              <a:buNone/>
              <a:defRPr sz="1598" b="1"/>
            </a:lvl8pPr>
            <a:lvl9pPr marL="3628354" indent="0">
              <a:buNone/>
              <a:defRPr sz="159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1812396"/>
            <a:ext cx="4489098" cy="3292740"/>
          </a:xfrm>
        </p:spPr>
        <p:txBody>
          <a:bodyPr/>
          <a:lstStyle>
            <a:lvl1pPr>
              <a:defRPr sz="2361"/>
            </a:lvl1pPr>
            <a:lvl2pPr>
              <a:defRPr sz="2014"/>
            </a:lvl2pPr>
            <a:lvl3pPr>
              <a:defRPr sz="1806"/>
            </a:lvl3pPr>
            <a:lvl4pPr>
              <a:defRPr sz="1598"/>
            </a:lvl4pPr>
            <a:lvl5pPr>
              <a:defRPr sz="1598"/>
            </a:lvl5pPr>
            <a:lvl6pPr>
              <a:defRPr sz="1598"/>
            </a:lvl6pPr>
            <a:lvl7pPr>
              <a:defRPr sz="1598"/>
            </a:lvl7pPr>
            <a:lvl8pPr>
              <a:defRPr sz="1598"/>
            </a:lvl8pPr>
            <a:lvl9pPr>
              <a:defRPr sz="159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142" y="1279265"/>
            <a:ext cx="4490861" cy="533135"/>
          </a:xfrm>
        </p:spPr>
        <p:txBody>
          <a:bodyPr anchor="b"/>
          <a:lstStyle>
            <a:lvl1pPr marL="0" indent="0">
              <a:buNone/>
              <a:defRPr sz="2361" b="1"/>
            </a:lvl1pPr>
            <a:lvl2pPr marL="453544" indent="0">
              <a:buNone/>
              <a:defRPr sz="2014" b="1"/>
            </a:lvl2pPr>
            <a:lvl3pPr marL="907089" indent="0">
              <a:buNone/>
              <a:defRPr sz="1806" b="1"/>
            </a:lvl3pPr>
            <a:lvl4pPr marL="1360633" indent="0">
              <a:buNone/>
              <a:defRPr sz="1598" b="1"/>
            </a:lvl4pPr>
            <a:lvl5pPr marL="1814177" indent="0">
              <a:buNone/>
              <a:defRPr sz="1598" b="1"/>
            </a:lvl5pPr>
            <a:lvl6pPr marL="2267721" indent="0">
              <a:buNone/>
              <a:defRPr sz="1598" b="1"/>
            </a:lvl6pPr>
            <a:lvl7pPr marL="2721265" indent="0">
              <a:buNone/>
              <a:defRPr sz="1598" b="1"/>
            </a:lvl7pPr>
            <a:lvl8pPr marL="3174809" indent="0">
              <a:buNone/>
              <a:defRPr sz="1598" b="1"/>
            </a:lvl8pPr>
            <a:lvl9pPr marL="3628354" indent="0">
              <a:buNone/>
              <a:defRPr sz="159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1142" y="1812396"/>
            <a:ext cx="4490861" cy="3292740"/>
          </a:xfrm>
        </p:spPr>
        <p:txBody>
          <a:bodyPr/>
          <a:lstStyle>
            <a:lvl1pPr>
              <a:defRPr sz="2361"/>
            </a:lvl1pPr>
            <a:lvl2pPr>
              <a:defRPr sz="2014"/>
            </a:lvl2pPr>
            <a:lvl3pPr>
              <a:defRPr sz="1806"/>
            </a:lvl3pPr>
            <a:lvl4pPr>
              <a:defRPr sz="1598"/>
            </a:lvl4pPr>
            <a:lvl5pPr>
              <a:defRPr sz="1598"/>
            </a:lvl5pPr>
            <a:lvl6pPr>
              <a:defRPr sz="1598"/>
            </a:lvl6pPr>
            <a:lvl7pPr>
              <a:defRPr sz="1598"/>
            </a:lvl7pPr>
            <a:lvl8pPr>
              <a:defRPr sz="1598"/>
            </a:lvl8pPr>
            <a:lvl9pPr>
              <a:defRPr sz="159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23D1-C8B1-4392-A330-10C0B2443E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AAC5-117F-41D8-ACB4-261E27A26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49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23D1-C8B1-4392-A330-10C0B2443E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AAC5-117F-41D8-ACB4-261E27A26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849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23D1-C8B1-4392-A330-10C0B2443E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AAC5-117F-41D8-ACB4-261E27A26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709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1" y="3672421"/>
            <a:ext cx="8636000" cy="1135063"/>
          </a:xfrm>
        </p:spPr>
        <p:txBody>
          <a:bodyPr anchor="t"/>
          <a:lstStyle>
            <a:lvl1pPr algn="l">
              <a:defRPr sz="395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571" y="2422263"/>
            <a:ext cx="8636000" cy="1250156"/>
          </a:xfrm>
        </p:spPr>
        <p:txBody>
          <a:bodyPr anchor="b"/>
          <a:lstStyle>
            <a:lvl1pPr marL="0" indent="0">
              <a:buNone/>
              <a:defRPr sz="2014">
                <a:solidFill>
                  <a:schemeClr val="tx1">
                    <a:tint val="75000"/>
                  </a:schemeClr>
                </a:solidFill>
              </a:defRPr>
            </a:lvl1pPr>
            <a:lvl2pPr marL="453544" indent="0">
              <a:buNone/>
              <a:defRPr sz="1806">
                <a:solidFill>
                  <a:schemeClr val="tx1">
                    <a:tint val="75000"/>
                  </a:schemeClr>
                </a:solidFill>
              </a:defRPr>
            </a:lvl2pPr>
            <a:lvl3pPr marL="907089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3pPr>
            <a:lvl4pPr marL="1360633" indent="0">
              <a:buNone/>
              <a:defRPr sz="1389">
                <a:solidFill>
                  <a:schemeClr val="tx1">
                    <a:tint val="75000"/>
                  </a:schemeClr>
                </a:solidFill>
              </a:defRPr>
            </a:lvl4pPr>
            <a:lvl5pPr marL="1814177" indent="0">
              <a:buNone/>
              <a:defRPr sz="1389">
                <a:solidFill>
                  <a:schemeClr val="tx1">
                    <a:tint val="75000"/>
                  </a:schemeClr>
                </a:solidFill>
              </a:defRPr>
            </a:lvl5pPr>
            <a:lvl6pPr marL="2267721" indent="0">
              <a:buNone/>
              <a:defRPr sz="1389">
                <a:solidFill>
                  <a:schemeClr val="tx1">
                    <a:tint val="75000"/>
                  </a:schemeClr>
                </a:solidFill>
              </a:defRPr>
            </a:lvl6pPr>
            <a:lvl7pPr marL="2721265" indent="0">
              <a:buNone/>
              <a:defRPr sz="1389">
                <a:solidFill>
                  <a:schemeClr val="tx1">
                    <a:tint val="75000"/>
                  </a:schemeClr>
                </a:solidFill>
              </a:defRPr>
            </a:lvl7pPr>
            <a:lvl8pPr marL="3174809" indent="0">
              <a:buNone/>
              <a:defRPr sz="1389">
                <a:solidFill>
                  <a:schemeClr val="tx1">
                    <a:tint val="75000"/>
                  </a:schemeClr>
                </a:solidFill>
              </a:defRPr>
            </a:lvl8pPr>
            <a:lvl9pPr marL="3628354" indent="0">
              <a:buNone/>
              <a:defRPr sz="13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0708-8ED9-4B14-A8B7-C10909029FC4}" type="datetimeFigureOut">
              <a:rPr lang="en-US" smtClean="0"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07E7-9464-461C-97D5-D39987FB2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10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227545"/>
            <a:ext cx="3342571" cy="968375"/>
          </a:xfrm>
        </p:spPr>
        <p:txBody>
          <a:bodyPr anchor="b"/>
          <a:lstStyle>
            <a:lvl1pPr algn="l">
              <a:defRPr sz="20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278" y="227544"/>
            <a:ext cx="5679722" cy="4877594"/>
          </a:xfrm>
        </p:spPr>
        <p:txBody>
          <a:bodyPr/>
          <a:lstStyle>
            <a:lvl1pPr>
              <a:defRPr sz="3194"/>
            </a:lvl1pPr>
            <a:lvl2pPr>
              <a:defRPr sz="2778"/>
            </a:lvl2pPr>
            <a:lvl3pPr>
              <a:defRPr sz="2361"/>
            </a:lvl3pPr>
            <a:lvl4pPr>
              <a:defRPr sz="2014"/>
            </a:lvl4pPr>
            <a:lvl5pPr>
              <a:defRPr sz="2014"/>
            </a:lvl5pPr>
            <a:lvl6pPr>
              <a:defRPr sz="2014"/>
            </a:lvl6pPr>
            <a:lvl7pPr>
              <a:defRPr sz="2014"/>
            </a:lvl7pPr>
            <a:lvl8pPr>
              <a:defRPr sz="2014"/>
            </a:lvl8pPr>
            <a:lvl9pPr>
              <a:defRPr sz="201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2" y="1195920"/>
            <a:ext cx="3342571" cy="3909219"/>
          </a:xfrm>
        </p:spPr>
        <p:txBody>
          <a:bodyPr/>
          <a:lstStyle>
            <a:lvl1pPr marL="0" indent="0">
              <a:buNone/>
              <a:defRPr sz="1389"/>
            </a:lvl1pPr>
            <a:lvl2pPr marL="453544" indent="0">
              <a:buNone/>
              <a:defRPr sz="1181"/>
            </a:lvl2pPr>
            <a:lvl3pPr marL="907089" indent="0">
              <a:buNone/>
              <a:defRPr sz="972"/>
            </a:lvl3pPr>
            <a:lvl4pPr marL="1360633" indent="0">
              <a:buNone/>
              <a:defRPr sz="903"/>
            </a:lvl4pPr>
            <a:lvl5pPr marL="1814177" indent="0">
              <a:buNone/>
              <a:defRPr sz="903"/>
            </a:lvl5pPr>
            <a:lvl6pPr marL="2267721" indent="0">
              <a:buNone/>
              <a:defRPr sz="903"/>
            </a:lvl6pPr>
            <a:lvl7pPr marL="2721265" indent="0">
              <a:buNone/>
              <a:defRPr sz="903"/>
            </a:lvl7pPr>
            <a:lvl8pPr marL="3174809" indent="0">
              <a:buNone/>
              <a:defRPr sz="903"/>
            </a:lvl8pPr>
            <a:lvl9pPr marL="3628354" indent="0">
              <a:buNone/>
              <a:defRPr sz="90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23D1-C8B1-4392-A330-10C0B2443E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AAC5-117F-41D8-ACB4-261E27A26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339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31" y="4000500"/>
            <a:ext cx="6096000" cy="472282"/>
          </a:xfrm>
        </p:spPr>
        <p:txBody>
          <a:bodyPr anchor="b"/>
          <a:lstStyle>
            <a:lvl1pPr algn="l">
              <a:defRPr sz="20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431" y="510646"/>
            <a:ext cx="6096000" cy="3429000"/>
          </a:xfrm>
        </p:spPr>
        <p:txBody>
          <a:bodyPr/>
          <a:lstStyle>
            <a:lvl1pPr marL="0" indent="0">
              <a:buNone/>
              <a:defRPr sz="3194"/>
            </a:lvl1pPr>
            <a:lvl2pPr marL="453544" indent="0">
              <a:buNone/>
              <a:defRPr sz="2778"/>
            </a:lvl2pPr>
            <a:lvl3pPr marL="907089" indent="0">
              <a:buNone/>
              <a:defRPr sz="2361"/>
            </a:lvl3pPr>
            <a:lvl4pPr marL="1360633" indent="0">
              <a:buNone/>
              <a:defRPr sz="2014"/>
            </a:lvl4pPr>
            <a:lvl5pPr marL="1814177" indent="0">
              <a:buNone/>
              <a:defRPr sz="2014"/>
            </a:lvl5pPr>
            <a:lvl6pPr marL="2267721" indent="0">
              <a:buNone/>
              <a:defRPr sz="2014"/>
            </a:lvl6pPr>
            <a:lvl7pPr marL="2721265" indent="0">
              <a:buNone/>
              <a:defRPr sz="2014"/>
            </a:lvl7pPr>
            <a:lvl8pPr marL="3174809" indent="0">
              <a:buNone/>
              <a:defRPr sz="2014"/>
            </a:lvl8pPr>
            <a:lvl9pPr marL="3628354" indent="0">
              <a:buNone/>
              <a:defRPr sz="201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431" y="4472782"/>
            <a:ext cx="6096000" cy="670718"/>
          </a:xfrm>
        </p:spPr>
        <p:txBody>
          <a:bodyPr/>
          <a:lstStyle>
            <a:lvl1pPr marL="0" indent="0">
              <a:buNone/>
              <a:defRPr sz="1389"/>
            </a:lvl1pPr>
            <a:lvl2pPr marL="453544" indent="0">
              <a:buNone/>
              <a:defRPr sz="1181"/>
            </a:lvl2pPr>
            <a:lvl3pPr marL="907089" indent="0">
              <a:buNone/>
              <a:defRPr sz="972"/>
            </a:lvl3pPr>
            <a:lvl4pPr marL="1360633" indent="0">
              <a:buNone/>
              <a:defRPr sz="903"/>
            </a:lvl4pPr>
            <a:lvl5pPr marL="1814177" indent="0">
              <a:buNone/>
              <a:defRPr sz="903"/>
            </a:lvl5pPr>
            <a:lvl6pPr marL="2267721" indent="0">
              <a:buNone/>
              <a:defRPr sz="903"/>
            </a:lvl6pPr>
            <a:lvl7pPr marL="2721265" indent="0">
              <a:buNone/>
              <a:defRPr sz="903"/>
            </a:lvl7pPr>
            <a:lvl8pPr marL="3174809" indent="0">
              <a:buNone/>
              <a:defRPr sz="903"/>
            </a:lvl8pPr>
            <a:lvl9pPr marL="3628354" indent="0">
              <a:buNone/>
              <a:defRPr sz="90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23D1-C8B1-4392-A330-10C0B2443E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AAC5-117F-41D8-ACB4-261E27A26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833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23D1-C8B1-4392-A330-10C0B2443E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AAC5-117F-41D8-ACB4-261E27A26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7238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228869"/>
            <a:ext cx="22860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228869"/>
            <a:ext cx="6688667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23D1-C8B1-4392-A330-10C0B2443E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AAC5-117F-41D8-ACB4-261E27A26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324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75361"/>
            <a:ext cx="86360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38500"/>
            <a:ext cx="71120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7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0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4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7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1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4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8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23D1-C8B1-4392-A330-10C0B2443E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AAC5-117F-41D8-ACB4-261E27A26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631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49" y="190500"/>
            <a:ext cx="9863221" cy="952500"/>
          </a:xfrm>
        </p:spPr>
        <p:txBody>
          <a:bodyPr>
            <a:normAutofit/>
          </a:bodyPr>
          <a:lstStyle>
            <a:lvl1pPr>
              <a:defRPr sz="3959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143000"/>
            <a:ext cx="9144000" cy="37465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23D1-C8B1-4392-A330-10C0B2443E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AAC5-117F-41D8-ACB4-261E27A26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22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1" y="3672422"/>
            <a:ext cx="8636000" cy="1135063"/>
          </a:xfrm>
        </p:spPr>
        <p:txBody>
          <a:bodyPr anchor="t"/>
          <a:lstStyle>
            <a:lvl1pPr algn="l">
              <a:defRPr sz="395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571" y="2422264"/>
            <a:ext cx="8636000" cy="1250156"/>
          </a:xfrm>
        </p:spPr>
        <p:txBody>
          <a:bodyPr anchor="b"/>
          <a:lstStyle>
            <a:lvl1pPr marL="0" indent="0">
              <a:buNone/>
              <a:defRPr sz="2014">
                <a:solidFill>
                  <a:schemeClr val="tx1">
                    <a:tint val="75000"/>
                  </a:schemeClr>
                </a:solidFill>
              </a:defRPr>
            </a:lvl1pPr>
            <a:lvl2pPr marL="453526" indent="0">
              <a:buNone/>
              <a:defRPr sz="1806">
                <a:solidFill>
                  <a:schemeClr val="tx1">
                    <a:tint val="75000"/>
                  </a:schemeClr>
                </a:solidFill>
              </a:defRPr>
            </a:lvl2pPr>
            <a:lvl3pPr marL="907053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3pPr>
            <a:lvl4pPr marL="1360579" indent="0">
              <a:buNone/>
              <a:defRPr sz="1389">
                <a:solidFill>
                  <a:schemeClr val="tx1">
                    <a:tint val="75000"/>
                  </a:schemeClr>
                </a:solidFill>
              </a:defRPr>
            </a:lvl4pPr>
            <a:lvl5pPr marL="1814104" indent="0">
              <a:buNone/>
              <a:defRPr sz="1389">
                <a:solidFill>
                  <a:schemeClr val="tx1">
                    <a:tint val="75000"/>
                  </a:schemeClr>
                </a:solidFill>
              </a:defRPr>
            </a:lvl5pPr>
            <a:lvl6pPr marL="2267630" indent="0">
              <a:buNone/>
              <a:defRPr sz="1389">
                <a:solidFill>
                  <a:schemeClr val="tx1">
                    <a:tint val="75000"/>
                  </a:schemeClr>
                </a:solidFill>
              </a:defRPr>
            </a:lvl6pPr>
            <a:lvl7pPr marL="2721156" indent="0">
              <a:buNone/>
              <a:defRPr sz="1389">
                <a:solidFill>
                  <a:schemeClr val="tx1">
                    <a:tint val="75000"/>
                  </a:schemeClr>
                </a:solidFill>
              </a:defRPr>
            </a:lvl7pPr>
            <a:lvl8pPr marL="3174682" indent="0">
              <a:buNone/>
              <a:defRPr sz="1389">
                <a:solidFill>
                  <a:schemeClr val="tx1">
                    <a:tint val="75000"/>
                  </a:schemeClr>
                </a:solidFill>
              </a:defRPr>
            </a:lvl8pPr>
            <a:lvl9pPr marL="3628209" indent="0">
              <a:buNone/>
              <a:defRPr sz="13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23D1-C8B1-4392-A330-10C0B2443E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AAC5-117F-41D8-ACB4-261E27A26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026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333500"/>
            <a:ext cx="4487333" cy="3771636"/>
          </a:xfrm>
        </p:spPr>
        <p:txBody>
          <a:bodyPr/>
          <a:lstStyle>
            <a:lvl1pPr>
              <a:defRPr sz="2778"/>
            </a:lvl1pPr>
            <a:lvl2pPr>
              <a:defRPr sz="2361"/>
            </a:lvl2pPr>
            <a:lvl3pPr>
              <a:defRPr sz="2014"/>
            </a:lvl3pPr>
            <a:lvl4pPr>
              <a:defRPr sz="1806"/>
            </a:lvl4pPr>
            <a:lvl5pPr>
              <a:defRPr sz="1806"/>
            </a:lvl5pPr>
            <a:lvl6pPr>
              <a:defRPr sz="1806"/>
            </a:lvl6pPr>
            <a:lvl7pPr>
              <a:defRPr sz="1806"/>
            </a:lvl7pPr>
            <a:lvl8pPr>
              <a:defRPr sz="1806"/>
            </a:lvl8pPr>
            <a:lvl9pPr>
              <a:defRPr sz="180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4668" y="1333500"/>
            <a:ext cx="4487333" cy="3771636"/>
          </a:xfrm>
        </p:spPr>
        <p:txBody>
          <a:bodyPr/>
          <a:lstStyle>
            <a:lvl1pPr>
              <a:defRPr sz="2778"/>
            </a:lvl1pPr>
            <a:lvl2pPr>
              <a:defRPr sz="2361"/>
            </a:lvl2pPr>
            <a:lvl3pPr>
              <a:defRPr sz="2014"/>
            </a:lvl3pPr>
            <a:lvl4pPr>
              <a:defRPr sz="1806"/>
            </a:lvl4pPr>
            <a:lvl5pPr>
              <a:defRPr sz="1806"/>
            </a:lvl5pPr>
            <a:lvl6pPr>
              <a:defRPr sz="1806"/>
            </a:lvl6pPr>
            <a:lvl7pPr>
              <a:defRPr sz="1806"/>
            </a:lvl7pPr>
            <a:lvl8pPr>
              <a:defRPr sz="1806"/>
            </a:lvl8pPr>
            <a:lvl9pPr>
              <a:defRPr sz="180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23D1-C8B1-4392-A330-10C0B2443E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AAC5-117F-41D8-ACB4-261E27A26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912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279266"/>
            <a:ext cx="4489098" cy="533135"/>
          </a:xfrm>
        </p:spPr>
        <p:txBody>
          <a:bodyPr anchor="b"/>
          <a:lstStyle>
            <a:lvl1pPr marL="0" indent="0">
              <a:buNone/>
              <a:defRPr sz="2361" b="1"/>
            </a:lvl1pPr>
            <a:lvl2pPr marL="453526" indent="0">
              <a:buNone/>
              <a:defRPr sz="2014" b="1"/>
            </a:lvl2pPr>
            <a:lvl3pPr marL="907053" indent="0">
              <a:buNone/>
              <a:defRPr sz="1806" b="1"/>
            </a:lvl3pPr>
            <a:lvl4pPr marL="1360579" indent="0">
              <a:buNone/>
              <a:defRPr sz="1598" b="1"/>
            </a:lvl4pPr>
            <a:lvl5pPr marL="1814104" indent="0">
              <a:buNone/>
              <a:defRPr sz="1598" b="1"/>
            </a:lvl5pPr>
            <a:lvl6pPr marL="2267630" indent="0">
              <a:buNone/>
              <a:defRPr sz="1598" b="1"/>
            </a:lvl6pPr>
            <a:lvl7pPr marL="2721156" indent="0">
              <a:buNone/>
              <a:defRPr sz="1598" b="1"/>
            </a:lvl7pPr>
            <a:lvl8pPr marL="3174682" indent="0">
              <a:buNone/>
              <a:defRPr sz="1598" b="1"/>
            </a:lvl8pPr>
            <a:lvl9pPr marL="3628209" indent="0">
              <a:buNone/>
              <a:defRPr sz="159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1812396"/>
            <a:ext cx="4489098" cy="3292740"/>
          </a:xfrm>
        </p:spPr>
        <p:txBody>
          <a:bodyPr/>
          <a:lstStyle>
            <a:lvl1pPr>
              <a:defRPr sz="2361"/>
            </a:lvl1pPr>
            <a:lvl2pPr>
              <a:defRPr sz="2014"/>
            </a:lvl2pPr>
            <a:lvl3pPr>
              <a:defRPr sz="1806"/>
            </a:lvl3pPr>
            <a:lvl4pPr>
              <a:defRPr sz="1598"/>
            </a:lvl4pPr>
            <a:lvl5pPr>
              <a:defRPr sz="1598"/>
            </a:lvl5pPr>
            <a:lvl6pPr>
              <a:defRPr sz="1598"/>
            </a:lvl6pPr>
            <a:lvl7pPr>
              <a:defRPr sz="1598"/>
            </a:lvl7pPr>
            <a:lvl8pPr>
              <a:defRPr sz="1598"/>
            </a:lvl8pPr>
            <a:lvl9pPr>
              <a:defRPr sz="159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143" y="1279266"/>
            <a:ext cx="4490861" cy="533135"/>
          </a:xfrm>
        </p:spPr>
        <p:txBody>
          <a:bodyPr anchor="b"/>
          <a:lstStyle>
            <a:lvl1pPr marL="0" indent="0">
              <a:buNone/>
              <a:defRPr sz="2361" b="1"/>
            </a:lvl1pPr>
            <a:lvl2pPr marL="453526" indent="0">
              <a:buNone/>
              <a:defRPr sz="2014" b="1"/>
            </a:lvl2pPr>
            <a:lvl3pPr marL="907053" indent="0">
              <a:buNone/>
              <a:defRPr sz="1806" b="1"/>
            </a:lvl3pPr>
            <a:lvl4pPr marL="1360579" indent="0">
              <a:buNone/>
              <a:defRPr sz="1598" b="1"/>
            </a:lvl4pPr>
            <a:lvl5pPr marL="1814104" indent="0">
              <a:buNone/>
              <a:defRPr sz="1598" b="1"/>
            </a:lvl5pPr>
            <a:lvl6pPr marL="2267630" indent="0">
              <a:buNone/>
              <a:defRPr sz="1598" b="1"/>
            </a:lvl6pPr>
            <a:lvl7pPr marL="2721156" indent="0">
              <a:buNone/>
              <a:defRPr sz="1598" b="1"/>
            </a:lvl7pPr>
            <a:lvl8pPr marL="3174682" indent="0">
              <a:buNone/>
              <a:defRPr sz="1598" b="1"/>
            </a:lvl8pPr>
            <a:lvl9pPr marL="3628209" indent="0">
              <a:buNone/>
              <a:defRPr sz="159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1143" y="1812396"/>
            <a:ext cx="4490861" cy="3292740"/>
          </a:xfrm>
        </p:spPr>
        <p:txBody>
          <a:bodyPr/>
          <a:lstStyle>
            <a:lvl1pPr>
              <a:defRPr sz="2361"/>
            </a:lvl1pPr>
            <a:lvl2pPr>
              <a:defRPr sz="2014"/>
            </a:lvl2pPr>
            <a:lvl3pPr>
              <a:defRPr sz="1806"/>
            </a:lvl3pPr>
            <a:lvl4pPr>
              <a:defRPr sz="1598"/>
            </a:lvl4pPr>
            <a:lvl5pPr>
              <a:defRPr sz="1598"/>
            </a:lvl5pPr>
            <a:lvl6pPr>
              <a:defRPr sz="1598"/>
            </a:lvl6pPr>
            <a:lvl7pPr>
              <a:defRPr sz="1598"/>
            </a:lvl7pPr>
            <a:lvl8pPr>
              <a:defRPr sz="1598"/>
            </a:lvl8pPr>
            <a:lvl9pPr>
              <a:defRPr sz="159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23D1-C8B1-4392-A330-10C0B2443E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AAC5-117F-41D8-ACB4-261E27A26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540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23D1-C8B1-4392-A330-10C0B2443E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AAC5-117F-41D8-ACB4-261E27A26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016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333500"/>
            <a:ext cx="4487333" cy="3771636"/>
          </a:xfrm>
        </p:spPr>
        <p:txBody>
          <a:bodyPr/>
          <a:lstStyle>
            <a:lvl1pPr>
              <a:buClr>
                <a:srgbClr val="C00000"/>
              </a:buClr>
              <a:defRPr sz="2778">
                <a:latin typeface="+mn-lt"/>
              </a:defRPr>
            </a:lvl1pPr>
            <a:lvl2pPr>
              <a:buClr>
                <a:srgbClr val="C00000"/>
              </a:buClr>
              <a:defRPr sz="2361">
                <a:latin typeface="+mn-lt"/>
              </a:defRPr>
            </a:lvl2pPr>
            <a:lvl3pPr>
              <a:buClr>
                <a:srgbClr val="C00000"/>
              </a:buClr>
              <a:defRPr sz="2014">
                <a:latin typeface="+mn-lt"/>
              </a:defRPr>
            </a:lvl3pPr>
            <a:lvl4pPr>
              <a:buClr>
                <a:srgbClr val="C00000"/>
              </a:buClr>
              <a:defRPr sz="1806">
                <a:latin typeface="+mn-lt"/>
              </a:defRPr>
            </a:lvl4pPr>
            <a:lvl5pPr>
              <a:buClr>
                <a:srgbClr val="C00000"/>
              </a:buClr>
              <a:defRPr sz="1806">
                <a:latin typeface="+mn-lt"/>
              </a:defRPr>
            </a:lvl5pPr>
            <a:lvl6pPr>
              <a:defRPr sz="1806"/>
            </a:lvl6pPr>
            <a:lvl7pPr>
              <a:defRPr sz="1806"/>
            </a:lvl7pPr>
            <a:lvl8pPr>
              <a:defRPr sz="1806"/>
            </a:lvl8pPr>
            <a:lvl9pPr>
              <a:defRPr sz="1806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4667" y="1333500"/>
            <a:ext cx="4487333" cy="3771636"/>
          </a:xfrm>
        </p:spPr>
        <p:txBody>
          <a:bodyPr/>
          <a:lstStyle>
            <a:lvl1pPr>
              <a:buClr>
                <a:srgbClr val="C00000"/>
              </a:buClr>
              <a:defRPr sz="2778">
                <a:latin typeface="+mn-lt"/>
              </a:defRPr>
            </a:lvl1pPr>
            <a:lvl2pPr>
              <a:buClr>
                <a:srgbClr val="C00000"/>
              </a:buClr>
              <a:defRPr sz="2361">
                <a:latin typeface="+mn-lt"/>
              </a:defRPr>
            </a:lvl2pPr>
            <a:lvl3pPr>
              <a:buClr>
                <a:srgbClr val="C00000"/>
              </a:buClr>
              <a:defRPr sz="2014">
                <a:latin typeface="+mn-lt"/>
              </a:defRPr>
            </a:lvl3pPr>
            <a:lvl4pPr>
              <a:buClr>
                <a:srgbClr val="C00000"/>
              </a:buClr>
              <a:defRPr sz="1806">
                <a:latin typeface="+mn-lt"/>
              </a:defRPr>
            </a:lvl4pPr>
            <a:lvl5pPr>
              <a:buClr>
                <a:srgbClr val="C00000"/>
              </a:buClr>
              <a:defRPr sz="1806">
                <a:latin typeface="+mn-lt"/>
              </a:defRPr>
            </a:lvl5pPr>
            <a:lvl6pPr>
              <a:defRPr sz="1806"/>
            </a:lvl6pPr>
            <a:lvl7pPr>
              <a:defRPr sz="1806"/>
            </a:lvl7pPr>
            <a:lvl8pPr>
              <a:defRPr sz="1806"/>
            </a:lvl8pPr>
            <a:lvl9pPr>
              <a:defRPr sz="180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0708-8ED9-4B14-A8B7-C10909029FC4}" type="datetimeFigureOut">
              <a:rPr lang="en-US" smtClean="0"/>
              <a:t>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07E7-9464-461C-97D5-D39987FB2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01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23D1-C8B1-4392-A330-10C0B2443E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AAC5-117F-41D8-ACB4-261E27A26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8725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3" y="227546"/>
            <a:ext cx="3342571" cy="968375"/>
          </a:xfrm>
        </p:spPr>
        <p:txBody>
          <a:bodyPr anchor="b"/>
          <a:lstStyle>
            <a:lvl1pPr algn="l">
              <a:defRPr sz="20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278" y="227545"/>
            <a:ext cx="5679722" cy="4877594"/>
          </a:xfrm>
        </p:spPr>
        <p:txBody>
          <a:bodyPr/>
          <a:lstStyle>
            <a:lvl1pPr>
              <a:defRPr sz="3194"/>
            </a:lvl1pPr>
            <a:lvl2pPr>
              <a:defRPr sz="2778"/>
            </a:lvl2pPr>
            <a:lvl3pPr>
              <a:defRPr sz="2361"/>
            </a:lvl3pPr>
            <a:lvl4pPr>
              <a:defRPr sz="2014"/>
            </a:lvl4pPr>
            <a:lvl5pPr>
              <a:defRPr sz="2014"/>
            </a:lvl5pPr>
            <a:lvl6pPr>
              <a:defRPr sz="2014"/>
            </a:lvl6pPr>
            <a:lvl7pPr>
              <a:defRPr sz="2014"/>
            </a:lvl7pPr>
            <a:lvl8pPr>
              <a:defRPr sz="2014"/>
            </a:lvl8pPr>
            <a:lvl9pPr>
              <a:defRPr sz="201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3" y="1195920"/>
            <a:ext cx="3342571" cy="3909219"/>
          </a:xfrm>
        </p:spPr>
        <p:txBody>
          <a:bodyPr/>
          <a:lstStyle>
            <a:lvl1pPr marL="0" indent="0">
              <a:buNone/>
              <a:defRPr sz="1389"/>
            </a:lvl1pPr>
            <a:lvl2pPr marL="453526" indent="0">
              <a:buNone/>
              <a:defRPr sz="1181"/>
            </a:lvl2pPr>
            <a:lvl3pPr marL="907053" indent="0">
              <a:buNone/>
              <a:defRPr sz="972"/>
            </a:lvl3pPr>
            <a:lvl4pPr marL="1360579" indent="0">
              <a:buNone/>
              <a:defRPr sz="903"/>
            </a:lvl4pPr>
            <a:lvl5pPr marL="1814104" indent="0">
              <a:buNone/>
              <a:defRPr sz="903"/>
            </a:lvl5pPr>
            <a:lvl6pPr marL="2267630" indent="0">
              <a:buNone/>
              <a:defRPr sz="903"/>
            </a:lvl6pPr>
            <a:lvl7pPr marL="2721156" indent="0">
              <a:buNone/>
              <a:defRPr sz="903"/>
            </a:lvl7pPr>
            <a:lvl8pPr marL="3174682" indent="0">
              <a:buNone/>
              <a:defRPr sz="903"/>
            </a:lvl8pPr>
            <a:lvl9pPr marL="3628209" indent="0">
              <a:buNone/>
              <a:defRPr sz="90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23D1-C8B1-4392-A330-10C0B2443E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AAC5-117F-41D8-ACB4-261E27A26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258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31" y="4000500"/>
            <a:ext cx="6096000" cy="472282"/>
          </a:xfrm>
        </p:spPr>
        <p:txBody>
          <a:bodyPr anchor="b"/>
          <a:lstStyle>
            <a:lvl1pPr algn="l">
              <a:defRPr sz="20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431" y="510646"/>
            <a:ext cx="6096000" cy="3429000"/>
          </a:xfrm>
        </p:spPr>
        <p:txBody>
          <a:bodyPr/>
          <a:lstStyle>
            <a:lvl1pPr marL="0" indent="0">
              <a:buNone/>
              <a:defRPr sz="3194"/>
            </a:lvl1pPr>
            <a:lvl2pPr marL="453526" indent="0">
              <a:buNone/>
              <a:defRPr sz="2778"/>
            </a:lvl2pPr>
            <a:lvl3pPr marL="907053" indent="0">
              <a:buNone/>
              <a:defRPr sz="2361"/>
            </a:lvl3pPr>
            <a:lvl4pPr marL="1360579" indent="0">
              <a:buNone/>
              <a:defRPr sz="2014"/>
            </a:lvl4pPr>
            <a:lvl5pPr marL="1814104" indent="0">
              <a:buNone/>
              <a:defRPr sz="2014"/>
            </a:lvl5pPr>
            <a:lvl6pPr marL="2267630" indent="0">
              <a:buNone/>
              <a:defRPr sz="2014"/>
            </a:lvl6pPr>
            <a:lvl7pPr marL="2721156" indent="0">
              <a:buNone/>
              <a:defRPr sz="2014"/>
            </a:lvl7pPr>
            <a:lvl8pPr marL="3174682" indent="0">
              <a:buNone/>
              <a:defRPr sz="2014"/>
            </a:lvl8pPr>
            <a:lvl9pPr marL="3628209" indent="0">
              <a:buNone/>
              <a:defRPr sz="201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431" y="4472782"/>
            <a:ext cx="6096000" cy="670718"/>
          </a:xfrm>
        </p:spPr>
        <p:txBody>
          <a:bodyPr/>
          <a:lstStyle>
            <a:lvl1pPr marL="0" indent="0">
              <a:buNone/>
              <a:defRPr sz="1389"/>
            </a:lvl1pPr>
            <a:lvl2pPr marL="453526" indent="0">
              <a:buNone/>
              <a:defRPr sz="1181"/>
            </a:lvl2pPr>
            <a:lvl3pPr marL="907053" indent="0">
              <a:buNone/>
              <a:defRPr sz="972"/>
            </a:lvl3pPr>
            <a:lvl4pPr marL="1360579" indent="0">
              <a:buNone/>
              <a:defRPr sz="903"/>
            </a:lvl4pPr>
            <a:lvl5pPr marL="1814104" indent="0">
              <a:buNone/>
              <a:defRPr sz="903"/>
            </a:lvl5pPr>
            <a:lvl6pPr marL="2267630" indent="0">
              <a:buNone/>
              <a:defRPr sz="903"/>
            </a:lvl6pPr>
            <a:lvl7pPr marL="2721156" indent="0">
              <a:buNone/>
              <a:defRPr sz="903"/>
            </a:lvl7pPr>
            <a:lvl8pPr marL="3174682" indent="0">
              <a:buNone/>
              <a:defRPr sz="903"/>
            </a:lvl8pPr>
            <a:lvl9pPr marL="3628209" indent="0">
              <a:buNone/>
              <a:defRPr sz="90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23D1-C8B1-4392-A330-10C0B2443E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AAC5-117F-41D8-ACB4-261E27A26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8625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23D1-C8B1-4392-A330-10C0B2443E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AAC5-117F-41D8-ACB4-261E27A26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5835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228870"/>
            <a:ext cx="22860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228870"/>
            <a:ext cx="6688667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23D1-C8B1-4392-A330-10C0B2443E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AAC5-117F-41D8-ACB4-261E27A26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297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AAC5-117F-41D8-ACB4-261E27A26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49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279265"/>
            <a:ext cx="4489098" cy="533135"/>
          </a:xfrm>
        </p:spPr>
        <p:txBody>
          <a:bodyPr anchor="b"/>
          <a:lstStyle>
            <a:lvl1pPr marL="0" indent="0">
              <a:buNone/>
              <a:defRPr sz="2361" b="1">
                <a:latin typeface="+mn-lt"/>
              </a:defRPr>
            </a:lvl1pPr>
            <a:lvl2pPr marL="453544" indent="0">
              <a:buNone/>
              <a:defRPr sz="2014" b="1"/>
            </a:lvl2pPr>
            <a:lvl3pPr marL="907089" indent="0">
              <a:buNone/>
              <a:defRPr sz="1806" b="1"/>
            </a:lvl3pPr>
            <a:lvl4pPr marL="1360633" indent="0">
              <a:buNone/>
              <a:defRPr sz="1598" b="1"/>
            </a:lvl4pPr>
            <a:lvl5pPr marL="1814177" indent="0">
              <a:buNone/>
              <a:defRPr sz="1598" b="1"/>
            </a:lvl5pPr>
            <a:lvl6pPr marL="2267721" indent="0">
              <a:buNone/>
              <a:defRPr sz="1598" b="1"/>
            </a:lvl6pPr>
            <a:lvl7pPr marL="2721265" indent="0">
              <a:buNone/>
              <a:defRPr sz="1598" b="1"/>
            </a:lvl7pPr>
            <a:lvl8pPr marL="3174809" indent="0">
              <a:buNone/>
              <a:defRPr sz="1598" b="1"/>
            </a:lvl8pPr>
            <a:lvl9pPr marL="3628354" indent="0">
              <a:buNone/>
              <a:defRPr sz="159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1812396"/>
            <a:ext cx="4489098" cy="3292740"/>
          </a:xfrm>
        </p:spPr>
        <p:txBody>
          <a:bodyPr/>
          <a:lstStyle>
            <a:lvl1pPr>
              <a:buClr>
                <a:srgbClr val="C00000"/>
              </a:buClr>
              <a:defRPr sz="2361">
                <a:latin typeface="+mn-lt"/>
              </a:defRPr>
            </a:lvl1pPr>
            <a:lvl2pPr>
              <a:buClr>
                <a:srgbClr val="C00000"/>
              </a:buClr>
              <a:defRPr sz="2014">
                <a:latin typeface="+mn-lt"/>
              </a:defRPr>
            </a:lvl2pPr>
            <a:lvl3pPr>
              <a:buClr>
                <a:srgbClr val="C00000"/>
              </a:buClr>
              <a:defRPr sz="1806">
                <a:latin typeface="+mn-lt"/>
              </a:defRPr>
            </a:lvl3pPr>
            <a:lvl4pPr>
              <a:buClr>
                <a:srgbClr val="C00000"/>
              </a:buClr>
              <a:defRPr sz="1598">
                <a:latin typeface="+mn-lt"/>
              </a:defRPr>
            </a:lvl4pPr>
            <a:lvl5pPr>
              <a:buClr>
                <a:srgbClr val="C00000"/>
              </a:buClr>
              <a:defRPr sz="1598">
                <a:latin typeface="+mn-lt"/>
              </a:defRPr>
            </a:lvl5pPr>
            <a:lvl6pPr>
              <a:defRPr sz="1598"/>
            </a:lvl6pPr>
            <a:lvl7pPr>
              <a:defRPr sz="1598"/>
            </a:lvl7pPr>
            <a:lvl8pPr>
              <a:defRPr sz="1598"/>
            </a:lvl8pPr>
            <a:lvl9pPr>
              <a:defRPr sz="159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142" y="1279265"/>
            <a:ext cx="4490861" cy="533135"/>
          </a:xfrm>
        </p:spPr>
        <p:txBody>
          <a:bodyPr anchor="b"/>
          <a:lstStyle>
            <a:lvl1pPr marL="0" indent="0">
              <a:buNone/>
              <a:defRPr sz="2361" b="1">
                <a:latin typeface="+mn-lt"/>
              </a:defRPr>
            </a:lvl1pPr>
            <a:lvl2pPr marL="453544" indent="0">
              <a:buNone/>
              <a:defRPr sz="2014" b="1"/>
            </a:lvl2pPr>
            <a:lvl3pPr marL="907089" indent="0">
              <a:buNone/>
              <a:defRPr sz="1806" b="1"/>
            </a:lvl3pPr>
            <a:lvl4pPr marL="1360633" indent="0">
              <a:buNone/>
              <a:defRPr sz="1598" b="1"/>
            </a:lvl4pPr>
            <a:lvl5pPr marL="1814177" indent="0">
              <a:buNone/>
              <a:defRPr sz="1598" b="1"/>
            </a:lvl5pPr>
            <a:lvl6pPr marL="2267721" indent="0">
              <a:buNone/>
              <a:defRPr sz="1598" b="1"/>
            </a:lvl6pPr>
            <a:lvl7pPr marL="2721265" indent="0">
              <a:buNone/>
              <a:defRPr sz="1598" b="1"/>
            </a:lvl7pPr>
            <a:lvl8pPr marL="3174809" indent="0">
              <a:buNone/>
              <a:defRPr sz="1598" b="1"/>
            </a:lvl8pPr>
            <a:lvl9pPr marL="3628354" indent="0">
              <a:buNone/>
              <a:defRPr sz="159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1142" y="1812396"/>
            <a:ext cx="4490861" cy="3292740"/>
          </a:xfrm>
        </p:spPr>
        <p:txBody>
          <a:bodyPr/>
          <a:lstStyle>
            <a:lvl1pPr>
              <a:buClr>
                <a:srgbClr val="C00000"/>
              </a:buClr>
              <a:defRPr sz="2361">
                <a:latin typeface="+mn-lt"/>
              </a:defRPr>
            </a:lvl1pPr>
            <a:lvl2pPr>
              <a:buClr>
                <a:srgbClr val="C00000"/>
              </a:buClr>
              <a:defRPr sz="2014">
                <a:latin typeface="+mn-lt"/>
              </a:defRPr>
            </a:lvl2pPr>
            <a:lvl3pPr>
              <a:buClr>
                <a:srgbClr val="C00000"/>
              </a:buClr>
              <a:defRPr sz="1806">
                <a:latin typeface="+mn-lt"/>
              </a:defRPr>
            </a:lvl3pPr>
            <a:lvl4pPr>
              <a:buClr>
                <a:srgbClr val="C00000"/>
              </a:buClr>
              <a:defRPr sz="1598">
                <a:latin typeface="+mn-lt"/>
              </a:defRPr>
            </a:lvl4pPr>
            <a:lvl5pPr>
              <a:buClr>
                <a:srgbClr val="C00000"/>
              </a:buClr>
              <a:defRPr sz="1598">
                <a:latin typeface="+mn-lt"/>
              </a:defRPr>
            </a:lvl5pPr>
            <a:lvl6pPr>
              <a:defRPr sz="1598"/>
            </a:lvl6pPr>
            <a:lvl7pPr>
              <a:defRPr sz="1598"/>
            </a:lvl7pPr>
            <a:lvl8pPr>
              <a:defRPr sz="1598"/>
            </a:lvl8pPr>
            <a:lvl9pPr>
              <a:defRPr sz="159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0708-8ED9-4B14-A8B7-C10909029FC4}" type="datetimeFigureOut">
              <a:rPr lang="en-US" smtClean="0"/>
              <a:t>1/5/2018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07E7-9464-461C-97D5-D39987FB2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40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0708-8ED9-4B14-A8B7-C10909029FC4}" type="datetimeFigureOut">
              <a:rPr lang="en-US" smtClean="0"/>
              <a:t>1/5/2018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07E7-9464-461C-97D5-D39987FB2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5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0708-8ED9-4B14-A8B7-C10909029FC4}" type="datetimeFigureOut">
              <a:rPr lang="en-US" smtClean="0"/>
              <a:t>1/5/2018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07E7-9464-461C-97D5-D39987FB2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94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227545"/>
            <a:ext cx="3342571" cy="968375"/>
          </a:xfrm>
        </p:spPr>
        <p:txBody>
          <a:bodyPr anchor="b"/>
          <a:lstStyle>
            <a:lvl1pPr algn="l">
              <a:defRPr sz="20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278" y="227544"/>
            <a:ext cx="5679722" cy="4877594"/>
          </a:xfrm>
        </p:spPr>
        <p:txBody>
          <a:bodyPr/>
          <a:lstStyle>
            <a:lvl1pPr>
              <a:buClr>
                <a:srgbClr val="C00000"/>
              </a:buClr>
              <a:defRPr sz="3194">
                <a:latin typeface="+mn-lt"/>
              </a:defRPr>
            </a:lvl1pPr>
            <a:lvl2pPr>
              <a:buClr>
                <a:srgbClr val="C00000"/>
              </a:buClr>
              <a:defRPr sz="2778">
                <a:latin typeface="+mn-lt"/>
              </a:defRPr>
            </a:lvl2pPr>
            <a:lvl3pPr>
              <a:buClr>
                <a:srgbClr val="C00000"/>
              </a:buClr>
              <a:defRPr sz="2361">
                <a:latin typeface="+mn-lt"/>
              </a:defRPr>
            </a:lvl3pPr>
            <a:lvl4pPr>
              <a:buClr>
                <a:srgbClr val="C00000"/>
              </a:buClr>
              <a:defRPr sz="2014">
                <a:latin typeface="+mn-lt"/>
              </a:defRPr>
            </a:lvl4pPr>
            <a:lvl5pPr>
              <a:buClr>
                <a:srgbClr val="C00000"/>
              </a:buClr>
              <a:defRPr sz="2014">
                <a:latin typeface="+mn-lt"/>
              </a:defRPr>
            </a:lvl5pPr>
            <a:lvl6pPr>
              <a:defRPr sz="2014"/>
            </a:lvl6pPr>
            <a:lvl7pPr>
              <a:defRPr sz="2014"/>
            </a:lvl7pPr>
            <a:lvl8pPr>
              <a:defRPr sz="2014"/>
            </a:lvl8pPr>
            <a:lvl9pPr>
              <a:defRPr sz="201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2" y="1195920"/>
            <a:ext cx="3342571" cy="3909219"/>
          </a:xfrm>
        </p:spPr>
        <p:txBody>
          <a:bodyPr/>
          <a:lstStyle>
            <a:lvl1pPr marL="0" indent="0">
              <a:buNone/>
              <a:defRPr sz="1389">
                <a:latin typeface="+mn-lt"/>
              </a:defRPr>
            </a:lvl1pPr>
            <a:lvl2pPr marL="453544" indent="0">
              <a:buNone/>
              <a:defRPr sz="1181"/>
            </a:lvl2pPr>
            <a:lvl3pPr marL="907089" indent="0">
              <a:buNone/>
              <a:defRPr sz="972"/>
            </a:lvl3pPr>
            <a:lvl4pPr marL="1360633" indent="0">
              <a:buNone/>
              <a:defRPr sz="903"/>
            </a:lvl4pPr>
            <a:lvl5pPr marL="1814177" indent="0">
              <a:buNone/>
              <a:defRPr sz="903"/>
            </a:lvl5pPr>
            <a:lvl6pPr marL="2267721" indent="0">
              <a:buNone/>
              <a:defRPr sz="903"/>
            </a:lvl6pPr>
            <a:lvl7pPr marL="2721265" indent="0">
              <a:buNone/>
              <a:defRPr sz="903"/>
            </a:lvl7pPr>
            <a:lvl8pPr marL="3174809" indent="0">
              <a:buNone/>
              <a:defRPr sz="903"/>
            </a:lvl8pPr>
            <a:lvl9pPr marL="3628354" indent="0">
              <a:buNone/>
              <a:defRPr sz="90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0708-8ED9-4B14-A8B7-C10909029FC4}" type="datetimeFigureOut">
              <a:rPr lang="en-US" smtClean="0"/>
              <a:t>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07E7-9464-461C-97D5-D39987FB2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02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31" y="4000500"/>
            <a:ext cx="6096000" cy="472282"/>
          </a:xfrm>
        </p:spPr>
        <p:txBody>
          <a:bodyPr anchor="b"/>
          <a:lstStyle>
            <a:lvl1pPr algn="l">
              <a:defRPr sz="2014" b="1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431" y="510646"/>
            <a:ext cx="6096000" cy="3429000"/>
          </a:xfrm>
        </p:spPr>
        <p:txBody>
          <a:bodyPr/>
          <a:lstStyle>
            <a:lvl1pPr marL="0" indent="0">
              <a:buNone/>
              <a:defRPr sz="3194"/>
            </a:lvl1pPr>
            <a:lvl2pPr marL="453544" indent="0">
              <a:buNone/>
              <a:defRPr sz="2778"/>
            </a:lvl2pPr>
            <a:lvl3pPr marL="907089" indent="0">
              <a:buNone/>
              <a:defRPr sz="2361"/>
            </a:lvl3pPr>
            <a:lvl4pPr marL="1360633" indent="0">
              <a:buNone/>
              <a:defRPr sz="2014"/>
            </a:lvl4pPr>
            <a:lvl5pPr marL="1814177" indent="0">
              <a:buNone/>
              <a:defRPr sz="2014"/>
            </a:lvl5pPr>
            <a:lvl6pPr marL="2267721" indent="0">
              <a:buNone/>
              <a:defRPr sz="2014"/>
            </a:lvl6pPr>
            <a:lvl7pPr marL="2721265" indent="0">
              <a:buNone/>
              <a:defRPr sz="2014"/>
            </a:lvl7pPr>
            <a:lvl8pPr marL="3174809" indent="0">
              <a:buNone/>
              <a:defRPr sz="2014"/>
            </a:lvl8pPr>
            <a:lvl9pPr marL="3628354" indent="0">
              <a:buNone/>
              <a:defRPr sz="201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431" y="4472782"/>
            <a:ext cx="6096000" cy="670718"/>
          </a:xfrm>
        </p:spPr>
        <p:txBody>
          <a:bodyPr/>
          <a:lstStyle>
            <a:lvl1pPr marL="0" indent="0">
              <a:buNone/>
              <a:defRPr sz="1389">
                <a:latin typeface="+mn-lt"/>
              </a:defRPr>
            </a:lvl1pPr>
            <a:lvl2pPr marL="453544" indent="0">
              <a:buNone/>
              <a:defRPr sz="1181"/>
            </a:lvl2pPr>
            <a:lvl3pPr marL="907089" indent="0">
              <a:buNone/>
              <a:defRPr sz="972"/>
            </a:lvl3pPr>
            <a:lvl4pPr marL="1360633" indent="0">
              <a:buNone/>
              <a:defRPr sz="903"/>
            </a:lvl4pPr>
            <a:lvl5pPr marL="1814177" indent="0">
              <a:buNone/>
              <a:defRPr sz="903"/>
            </a:lvl5pPr>
            <a:lvl6pPr marL="2267721" indent="0">
              <a:buNone/>
              <a:defRPr sz="903"/>
            </a:lvl6pPr>
            <a:lvl7pPr marL="2721265" indent="0">
              <a:buNone/>
              <a:defRPr sz="903"/>
            </a:lvl7pPr>
            <a:lvl8pPr marL="3174809" indent="0">
              <a:buNone/>
              <a:defRPr sz="903"/>
            </a:lvl8pPr>
            <a:lvl9pPr marL="3628354" indent="0">
              <a:buNone/>
              <a:defRPr sz="90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0708-8ED9-4B14-A8B7-C10909029FC4}" type="datetimeFigureOut">
              <a:rPr lang="en-US" smtClean="0"/>
              <a:t>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07E7-9464-461C-97D5-D39987FB2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62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28865"/>
            <a:ext cx="9144000" cy="9525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333500"/>
            <a:ext cx="9144000" cy="3771636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000" y="5296964"/>
            <a:ext cx="2370667" cy="304271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1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0708-8ED9-4B14-A8B7-C10909029FC4}" type="datetimeFigureOut">
              <a:rPr lang="en-US" smtClean="0"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1334" y="5296964"/>
            <a:ext cx="3217333" cy="304271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1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81333" y="5296964"/>
            <a:ext cx="2370667" cy="304271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1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007E7-9464-461C-97D5-D39987FB2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37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07089" rtl="0" eaLnBrk="1" latinLnBrk="0" hangingPunct="1">
        <a:spcBef>
          <a:spcPct val="0"/>
        </a:spcBef>
        <a:buNone/>
        <a:defRPr sz="4376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0159" indent="-340159" algn="l" defTabSz="907089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4" kern="1200">
          <a:solidFill>
            <a:schemeClr val="tx1"/>
          </a:solidFill>
          <a:latin typeface="+mj-lt"/>
          <a:ea typeface="+mn-ea"/>
          <a:cs typeface="+mn-cs"/>
        </a:defRPr>
      </a:lvl1pPr>
      <a:lvl2pPr marL="737009" indent="-283465" algn="l" defTabSz="907089" rtl="0" eaLnBrk="1" latinLnBrk="0" hangingPunct="1">
        <a:spcBef>
          <a:spcPct val="20000"/>
        </a:spcBef>
        <a:buFont typeface="Arial" panose="020B0604020202020204" pitchFamily="34" charset="0"/>
        <a:buChar char="–"/>
        <a:defRPr sz="2778" kern="1200">
          <a:solidFill>
            <a:schemeClr val="tx1"/>
          </a:solidFill>
          <a:latin typeface="+mj-lt"/>
          <a:ea typeface="+mn-ea"/>
          <a:cs typeface="+mn-cs"/>
        </a:defRPr>
      </a:lvl2pPr>
      <a:lvl3pPr marL="1133861" indent="-226772" algn="l" defTabSz="9070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61" kern="1200">
          <a:solidFill>
            <a:schemeClr val="tx1"/>
          </a:solidFill>
          <a:latin typeface="+mj-lt"/>
          <a:ea typeface="+mn-ea"/>
          <a:cs typeface="+mn-cs"/>
        </a:defRPr>
      </a:lvl3pPr>
      <a:lvl4pPr marL="1587405" indent="-226772" algn="l" defTabSz="907089" rtl="0" eaLnBrk="1" latinLnBrk="0" hangingPunct="1">
        <a:spcBef>
          <a:spcPct val="20000"/>
        </a:spcBef>
        <a:buFont typeface="Arial" panose="020B0604020202020204" pitchFamily="34" charset="0"/>
        <a:buChar char="–"/>
        <a:defRPr sz="2014" kern="1200">
          <a:solidFill>
            <a:schemeClr val="tx1"/>
          </a:solidFill>
          <a:latin typeface="+mj-lt"/>
          <a:ea typeface="+mn-ea"/>
          <a:cs typeface="+mn-cs"/>
        </a:defRPr>
      </a:lvl4pPr>
      <a:lvl5pPr marL="2040950" indent="-226772" algn="l" defTabSz="907089" rtl="0" eaLnBrk="1" latinLnBrk="0" hangingPunct="1">
        <a:spcBef>
          <a:spcPct val="20000"/>
        </a:spcBef>
        <a:buFont typeface="Arial" panose="020B0604020202020204" pitchFamily="34" charset="0"/>
        <a:buChar char="»"/>
        <a:defRPr sz="2014" kern="1200">
          <a:solidFill>
            <a:schemeClr val="tx1"/>
          </a:solidFill>
          <a:latin typeface="+mj-lt"/>
          <a:ea typeface="+mn-ea"/>
          <a:cs typeface="+mn-cs"/>
        </a:defRPr>
      </a:lvl5pPr>
      <a:lvl6pPr marL="2494493" indent="-226772" algn="l" defTabSz="9070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14" kern="1200">
          <a:solidFill>
            <a:schemeClr val="tx1"/>
          </a:solidFill>
          <a:latin typeface="+mn-lt"/>
          <a:ea typeface="+mn-ea"/>
          <a:cs typeface="+mn-cs"/>
        </a:defRPr>
      </a:lvl6pPr>
      <a:lvl7pPr marL="2948037" indent="-226772" algn="l" defTabSz="9070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14" kern="1200">
          <a:solidFill>
            <a:schemeClr val="tx1"/>
          </a:solidFill>
          <a:latin typeface="+mn-lt"/>
          <a:ea typeface="+mn-ea"/>
          <a:cs typeface="+mn-cs"/>
        </a:defRPr>
      </a:lvl7pPr>
      <a:lvl8pPr marL="3401582" indent="-226772" algn="l" defTabSz="9070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14" kern="1200">
          <a:solidFill>
            <a:schemeClr val="tx1"/>
          </a:solidFill>
          <a:latin typeface="+mn-lt"/>
          <a:ea typeface="+mn-ea"/>
          <a:cs typeface="+mn-cs"/>
        </a:defRPr>
      </a:lvl8pPr>
      <a:lvl9pPr marL="3855126" indent="-226772" algn="l" defTabSz="9070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7089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1pPr>
      <a:lvl2pPr marL="453544" algn="l" defTabSz="907089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2pPr>
      <a:lvl3pPr marL="907089" algn="l" defTabSz="907089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3pPr>
      <a:lvl4pPr marL="1360633" algn="l" defTabSz="907089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4pPr>
      <a:lvl5pPr marL="1814177" algn="l" defTabSz="907089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5pPr>
      <a:lvl6pPr marL="2267721" algn="l" defTabSz="907089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6pPr>
      <a:lvl7pPr marL="2721265" algn="l" defTabSz="907089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7pPr>
      <a:lvl8pPr marL="3174809" algn="l" defTabSz="907089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8pPr>
      <a:lvl9pPr marL="3628354" algn="l" defTabSz="907089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7448" y="228865"/>
            <a:ext cx="9863221" cy="9525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333500"/>
            <a:ext cx="9144000" cy="3771636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000" y="5296964"/>
            <a:ext cx="2370667" cy="304271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1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123D1-C8B1-4392-A330-10C0B2443ED3}" type="datetimeFigureOut">
              <a:rPr lang="en-US" smtClean="0"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1334" y="5296964"/>
            <a:ext cx="3217333" cy="304271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1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81333" y="5296964"/>
            <a:ext cx="2370667" cy="304271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1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8AAC5-117F-41D8-ACB4-261E27A26C6C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84669" y="5073985"/>
            <a:ext cx="10031664" cy="577516"/>
            <a:chOff x="38501" y="6083166"/>
            <a:chExt cx="9028497" cy="693019"/>
          </a:xfrm>
        </p:grpSpPr>
        <p:sp>
          <p:nvSpPr>
            <p:cNvPr id="8" name="Rectangle 7"/>
            <p:cNvSpPr/>
            <p:nvPr/>
          </p:nvSpPr>
          <p:spPr bwMode="auto">
            <a:xfrm>
              <a:off x="38501" y="6083166"/>
              <a:ext cx="4283242" cy="6930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070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361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77002" y="6083166"/>
              <a:ext cx="8989996" cy="69301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070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361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0" name="Picture 4" descr="https://portal.bidmc.org/Home/Intranets/Administrative/Communications/LogoStand/GenBIDMC/LogoDL/~/media/Images/Intranets/Communications/Logos/BIDMC/BIDMC_Harvard_lockup_JPEG_0713.ashx"/>
            <p:cNvPicPr>
              <a:picLocks noChangeAspect="1" noChangeArrowheads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1689" y="6148106"/>
              <a:ext cx="2160879" cy="505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s://portal.bidmc.org/Home/Intranets/Administrative/Communications/LogoStand/GenBIDMC/LogoDL/~/media/Images/Intranets/Communications/Logos/BIDMC/BIDMC_Harvard_lockup_JPEG_0713.ashx"/>
            <p:cNvPicPr>
              <a:picLocks noChangeAspect="1" noChangeArrowheads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007192" y="6165430"/>
              <a:ext cx="1761412" cy="528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Straight Connector 11"/>
          <p:cNvCxnSpPr/>
          <p:nvPr userDrawn="1"/>
        </p:nvCxnSpPr>
        <p:spPr>
          <a:xfrm>
            <a:off x="0" y="5016500"/>
            <a:ext cx="1016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0989" y="5080000"/>
            <a:ext cx="2391860" cy="55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27658" y="5224666"/>
            <a:ext cx="2059340" cy="41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796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07089" rtl="0" eaLnBrk="1" latinLnBrk="0" hangingPunct="1">
        <a:spcBef>
          <a:spcPct val="0"/>
        </a:spcBef>
        <a:buNone/>
        <a:defRPr sz="3959" b="1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0159" indent="-340159" algn="l" defTabSz="907089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•"/>
        <a:defRPr sz="3194" kern="1200">
          <a:solidFill>
            <a:schemeClr val="tx1"/>
          </a:solidFill>
          <a:latin typeface="+mn-lt"/>
          <a:ea typeface="+mn-ea"/>
          <a:cs typeface="+mn-cs"/>
        </a:defRPr>
      </a:lvl1pPr>
      <a:lvl2pPr marL="737009" indent="-283465" algn="l" defTabSz="907089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–"/>
        <a:defRPr sz="2778" kern="1200">
          <a:solidFill>
            <a:schemeClr val="tx1"/>
          </a:solidFill>
          <a:latin typeface="+mn-lt"/>
          <a:ea typeface="+mn-ea"/>
          <a:cs typeface="+mn-cs"/>
        </a:defRPr>
      </a:lvl2pPr>
      <a:lvl3pPr marL="1133861" indent="-226772" algn="l" defTabSz="907089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•"/>
        <a:defRPr sz="2361" kern="1200">
          <a:solidFill>
            <a:schemeClr val="tx1"/>
          </a:solidFill>
          <a:latin typeface="+mn-lt"/>
          <a:ea typeface="+mn-ea"/>
          <a:cs typeface="+mn-cs"/>
        </a:defRPr>
      </a:lvl3pPr>
      <a:lvl4pPr marL="1587405" indent="-226772" algn="l" defTabSz="907089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–"/>
        <a:defRPr sz="2014" kern="1200">
          <a:solidFill>
            <a:schemeClr val="tx1"/>
          </a:solidFill>
          <a:latin typeface="+mn-lt"/>
          <a:ea typeface="+mn-ea"/>
          <a:cs typeface="+mn-cs"/>
        </a:defRPr>
      </a:lvl4pPr>
      <a:lvl5pPr marL="2040950" indent="-226772" algn="l" defTabSz="907089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»"/>
        <a:defRPr sz="2014" kern="1200">
          <a:solidFill>
            <a:schemeClr val="tx1"/>
          </a:solidFill>
          <a:latin typeface="+mn-lt"/>
          <a:ea typeface="+mn-ea"/>
          <a:cs typeface="+mn-cs"/>
        </a:defRPr>
      </a:lvl5pPr>
      <a:lvl6pPr marL="2494493" indent="-226772" algn="l" defTabSz="9070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14" kern="1200">
          <a:solidFill>
            <a:schemeClr val="tx1"/>
          </a:solidFill>
          <a:latin typeface="+mn-lt"/>
          <a:ea typeface="+mn-ea"/>
          <a:cs typeface="+mn-cs"/>
        </a:defRPr>
      </a:lvl6pPr>
      <a:lvl7pPr marL="2948037" indent="-226772" algn="l" defTabSz="9070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14" kern="1200">
          <a:solidFill>
            <a:schemeClr val="tx1"/>
          </a:solidFill>
          <a:latin typeface="+mn-lt"/>
          <a:ea typeface="+mn-ea"/>
          <a:cs typeface="+mn-cs"/>
        </a:defRPr>
      </a:lvl7pPr>
      <a:lvl8pPr marL="3401582" indent="-226772" algn="l" defTabSz="9070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14" kern="1200">
          <a:solidFill>
            <a:schemeClr val="tx1"/>
          </a:solidFill>
          <a:latin typeface="+mn-lt"/>
          <a:ea typeface="+mn-ea"/>
          <a:cs typeface="+mn-cs"/>
        </a:defRPr>
      </a:lvl8pPr>
      <a:lvl9pPr marL="3855126" indent="-226772" algn="l" defTabSz="9070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7089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1pPr>
      <a:lvl2pPr marL="453544" algn="l" defTabSz="907089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2pPr>
      <a:lvl3pPr marL="907089" algn="l" defTabSz="907089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3pPr>
      <a:lvl4pPr marL="1360633" algn="l" defTabSz="907089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4pPr>
      <a:lvl5pPr marL="1814177" algn="l" defTabSz="907089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5pPr>
      <a:lvl6pPr marL="2267721" algn="l" defTabSz="907089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6pPr>
      <a:lvl7pPr marL="2721265" algn="l" defTabSz="907089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7pPr>
      <a:lvl8pPr marL="3174809" algn="l" defTabSz="907089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8pPr>
      <a:lvl9pPr marL="3628354" algn="l" defTabSz="907089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7448" y="228865"/>
            <a:ext cx="9863221" cy="9525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333500"/>
            <a:ext cx="9144000" cy="3771636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000" y="5296964"/>
            <a:ext cx="2370667" cy="304271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1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123D1-C8B1-4392-A330-10C0B2443E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1334" y="5296964"/>
            <a:ext cx="3217333" cy="304271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1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81333" y="5296964"/>
            <a:ext cx="2370667" cy="304271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1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8AAC5-117F-41D8-ACB4-261E27A26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84669" y="5073985"/>
            <a:ext cx="10031664" cy="577516"/>
            <a:chOff x="38501" y="6083166"/>
            <a:chExt cx="9028497" cy="693019"/>
          </a:xfrm>
        </p:grpSpPr>
        <p:sp>
          <p:nvSpPr>
            <p:cNvPr id="8" name="Rectangle 7"/>
            <p:cNvSpPr/>
            <p:nvPr/>
          </p:nvSpPr>
          <p:spPr bwMode="auto">
            <a:xfrm>
              <a:off x="38501" y="6083166"/>
              <a:ext cx="4283242" cy="6930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36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77002" y="6083166"/>
              <a:ext cx="8989996" cy="69301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36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0" name="Picture 4" descr="https://portal.bidmc.org/Home/Intranets/Administrative/Communications/LogoStand/GenBIDMC/LogoDL/~/media/Images/Intranets/Communications/Logos/BIDMC/BIDMC_Harvard_lockup_JPEG_0713.ashx"/>
            <p:cNvPicPr>
              <a:picLocks noChangeAspect="1" noChangeArrowheads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1689" y="6148106"/>
              <a:ext cx="2160879" cy="505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s://portal.bidmc.org/Home/Intranets/Administrative/Communications/LogoStand/GenBIDMC/LogoDL/~/media/Images/Intranets/Communications/Logos/BIDMC/BIDMC_Harvard_lockup_JPEG_0713.ashx"/>
            <p:cNvPicPr>
              <a:picLocks noChangeAspect="1" noChangeArrowheads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007192" y="6165430"/>
              <a:ext cx="1761412" cy="528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Straight Connector 11"/>
          <p:cNvCxnSpPr/>
          <p:nvPr userDrawn="1"/>
        </p:nvCxnSpPr>
        <p:spPr>
          <a:xfrm>
            <a:off x="0" y="5016500"/>
            <a:ext cx="1016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0989" y="5080000"/>
            <a:ext cx="2391860" cy="55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27658" y="5224666"/>
            <a:ext cx="2059340" cy="41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97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defTabSz="907089" rtl="0" eaLnBrk="1" latinLnBrk="0" hangingPunct="1">
        <a:spcBef>
          <a:spcPct val="0"/>
        </a:spcBef>
        <a:buNone/>
        <a:defRPr sz="3959" b="1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0159" indent="-340159" algn="l" defTabSz="907089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•"/>
        <a:defRPr sz="3194" kern="1200">
          <a:solidFill>
            <a:schemeClr val="tx1"/>
          </a:solidFill>
          <a:latin typeface="+mn-lt"/>
          <a:ea typeface="+mn-ea"/>
          <a:cs typeface="+mn-cs"/>
        </a:defRPr>
      </a:lvl1pPr>
      <a:lvl2pPr marL="737009" indent="-283465" algn="l" defTabSz="907089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–"/>
        <a:defRPr sz="2778" kern="1200">
          <a:solidFill>
            <a:schemeClr val="tx1"/>
          </a:solidFill>
          <a:latin typeface="+mn-lt"/>
          <a:ea typeface="+mn-ea"/>
          <a:cs typeface="+mn-cs"/>
        </a:defRPr>
      </a:lvl2pPr>
      <a:lvl3pPr marL="1133861" indent="-226772" algn="l" defTabSz="907089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•"/>
        <a:defRPr sz="2361" kern="1200">
          <a:solidFill>
            <a:schemeClr val="tx1"/>
          </a:solidFill>
          <a:latin typeface="+mn-lt"/>
          <a:ea typeface="+mn-ea"/>
          <a:cs typeface="+mn-cs"/>
        </a:defRPr>
      </a:lvl3pPr>
      <a:lvl4pPr marL="1587405" indent="-226772" algn="l" defTabSz="907089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–"/>
        <a:defRPr sz="2014" kern="1200">
          <a:solidFill>
            <a:schemeClr val="tx1"/>
          </a:solidFill>
          <a:latin typeface="+mn-lt"/>
          <a:ea typeface="+mn-ea"/>
          <a:cs typeface="+mn-cs"/>
        </a:defRPr>
      </a:lvl4pPr>
      <a:lvl5pPr marL="2040950" indent="-226772" algn="l" defTabSz="907089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»"/>
        <a:defRPr sz="2014" kern="1200">
          <a:solidFill>
            <a:schemeClr val="tx1"/>
          </a:solidFill>
          <a:latin typeface="+mn-lt"/>
          <a:ea typeface="+mn-ea"/>
          <a:cs typeface="+mn-cs"/>
        </a:defRPr>
      </a:lvl5pPr>
      <a:lvl6pPr marL="2494493" indent="-226772" algn="l" defTabSz="9070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14" kern="1200">
          <a:solidFill>
            <a:schemeClr val="tx1"/>
          </a:solidFill>
          <a:latin typeface="+mn-lt"/>
          <a:ea typeface="+mn-ea"/>
          <a:cs typeface="+mn-cs"/>
        </a:defRPr>
      </a:lvl6pPr>
      <a:lvl7pPr marL="2948037" indent="-226772" algn="l" defTabSz="9070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14" kern="1200">
          <a:solidFill>
            <a:schemeClr val="tx1"/>
          </a:solidFill>
          <a:latin typeface="+mn-lt"/>
          <a:ea typeface="+mn-ea"/>
          <a:cs typeface="+mn-cs"/>
        </a:defRPr>
      </a:lvl7pPr>
      <a:lvl8pPr marL="3401582" indent="-226772" algn="l" defTabSz="9070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14" kern="1200">
          <a:solidFill>
            <a:schemeClr val="tx1"/>
          </a:solidFill>
          <a:latin typeface="+mn-lt"/>
          <a:ea typeface="+mn-ea"/>
          <a:cs typeface="+mn-cs"/>
        </a:defRPr>
      </a:lvl8pPr>
      <a:lvl9pPr marL="3855126" indent="-226772" algn="l" defTabSz="9070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7089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1pPr>
      <a:lvl2pPr marL="453544" algn="l" defTabSz="907089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2pPr>
      <a:lvl3pPr marL="907089" algn="l" defTabSz="907089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3pPr>
      <a:lvl4pPr marL="1360633" algn="l" defTabSz="907089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4pPr>
      <a:lvl5pPr marL="1814177" algn="l" defTabSz="907089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5pPr>
      <a:lvl6pPr marL="2267721" algn="l" defTabSz="907089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6pPr>
      <a:lvl7pPr marL="2721265" algn="l" defTabSz="907089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7pPr>
      <a:lvl8pPr marL="3174809" algn="l" defTabSz="907089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8pPr>
      <a:lvl9pPr marL="3628354" algn="l" defTabSz="907089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7449" y="228865"/>
            <a:ext cx="9863221" cy="9525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333500"/>
            <a:ext cx="9144000" cy="3771636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001" y="5296965"/>
            <a:ext cx="2370667" cy="304271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1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48941"/>
            <a:fld id="{DD2123D1-C8B1-4392-A330-10C0B2443E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48941"/>
              <a:t>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1334" y="5296965"/>
            <a:ext cx="3217333" cy="304271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1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4894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81333" y="5296965"/>
            <a:ext cx="2370667" cy="304271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1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48941"/>
            <a:fld id="{FB88AAC5-117F-41D8-ACB4-261E27A26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4894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59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iming>
    <p:tnLst>
      <p:par>
        <p:cTn id="1" dur="indefinite" restart="never" nodeType="tmRoot"/>
      </p:par>
    </p:tnLst>
  </p:timing>
  <p:txStyles>
    <p:titleStyle>
      <a:lvl1pPr algn="ctr" defTabSz="907053" rtl="0" eaLnBrk="1" latinLnBrk="0" hangingPunct="1">
        <a:spcBef>
          <a:spcPct val="0"/>
        </a:spcBef>
        <a:buNone/>
        <a:defRPr sz="3959" b="1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0146" indent="-340146" algn="l" defTabSz="907053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•"/>
        <a:defRPr sz="3194" kern="1200">
          <a:solidFill>
            <a:schemeClr val="tx1"/>
          </a:solidFill>
          <a:latin typeface="+mn-lt"/>
          <a:ea typeface="+mn-ea"/>
          <a:cs typeface="+mn-cs"/>
        </a:defRPr>
      </a:lvl1pPr>
      <a:lvl2pPr marL="736980" indent="-283454" algn="l" defTabSz="907053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–"/>
        <a:defRPr sz="2778" kern="1200">
          <a:solidFill>
            <a:schemeClr val="tx1"/>
          </a:solidFill>
          <a:latin typeface="+mn-lt"/>
          <a:ea typeface="+mn-ea"/>
          <a:cs typeface="+mn-cs"/>
        </a:defRPr>
      </a:lvl2pPr>
      <a:lvl3pPr marL="1133815" indent="-226763" algn="l" defTabSz="907053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•"/>
        <a:defRPr sz="2361" kern="1200">
          <a:solidFill>
            <a:schemeClr val="tx1"/>
          </a:solidFill>
          <a:latin typeface="+mn-lt"/>
          <a:ea typeface="+mn-ea"/>
          <a:cs typeface="+mn-cs"/>
        </a:defRPr>
      </a:lvl3pPr>
      <a:lvl4pPr marL="1587342" indent="-226763" algn="l" defTabSz="907053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–"/>
        <a:defRPr sz="2014" kern="1200">
          <a:solidFill>
            <a:schemeClr val="tx1"/>
          </a:solidFill>
          <a:latin typeface="+mn-lt"/>
          <a:ea typeface="+mn-ea"/>
          <a:cs typeface="+mn-cs"/>
        </a:defRPr>
      </a:lvl4pPr>
      <a:lvl5pPr marL="2040868" indent="-226763" algn="l" defTabSz="907053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»"/>
        <a:defRPr sz="2014" kern="1200">
          <a:solidFill>
            <a:schemeClr val="tx1"/>
          </a:solidFill>
          <a:latin typeface="+mn-lt"/>
          <a:ea typeface="+mn-ea"/>
          <a:cs typeface="+mn-cs"/>
        </a:defRPr>
      </a:lvl5pPr>
      <a:lvl6pPr marL="2494394" indent="-226763" algn="l" defTabSz="9070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14" kern="1200">
          <a:solidFill>
            <a:schemeClr val="tx1"/>
          </a:solidFill>
          <a:latin typeface="+mn-lt"/>
          <a:ea typeface="+mn-ea"/>
          <a:cs typeface="+mn-cs"/>
        </a:defRPr>
      </a:lvl6pPr>
      <a:lvl7pPr marL="2947919" indent="-226763" algn="l" defTabSz="9070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14" kern="1200">
          <a:solidFill>
            <a:schemeClr val="tx1"/>
          </a:solidFill>
          <a:latin typeface="+mn-lt"/>
          <a:ea typeface="+mn-ea"/>
          <a:cs typeface="+mn-cs"/>
        </a:defRPr>
      </a:lvl7pPr>
      <a:lvl8pPr marL="3401446" indent="-226763" algn="l" defTabSz="9070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14" kern="1200">
          <a:solidFill>
            <a:schemeClr val="tx1"/>
          </a:solidFill>
          <a:latin typeface="+mn-lt"/>
          <a:ea typeface="+mn-ea"/>
          <a:cs typeface="+mn-cs"/>
        </a:defRPr>
      </a:lvl8pPr>
      <a:lvl9pPr marL="3854972" indent="-226763" algn="l" defTabSz="9070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7053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1pPr>
      <a:lvl2pPr marL="453526" algn="l" defTabSz="907053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2pPr>
      <a:lvl3pPr marL="907053" algn="l" defTabSz="907053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3pPr>
      <a:lvl4pPr marL="1360579" algn="l" defTabSz="907053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4pPr>
      <a:lvl5pPr marL="1814104" algn="l" defTabSz="907053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5pPr>
      <a:lvl6pPr marL="2267630" algn="l" defTabSz="907053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6pPr>
      <a:lvl7pPr marL="2721156" algn="l" defTabSz="907053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7pPr>
      <a:lvl8pPr marL="3174682" algn="l" defTabSz="907053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8pPr>
      <a:lvl9pPr marL="3628209" algn="l" defTabSz="907053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5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5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4" Type="http://schemas.openxmlformats.org/officeDocument/2006/relationships/image" Target="../media/image5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1.wmv"/><Relationship Id="rId1" Type="http://schemas.microsoft.com/office/2007/relationships/media" Target="../media/media11.wmv"/><Relationship Id="rId4" Type="http://schemas.openxmlformats.org/officeDocument/2006/relationships/image" Target="../media/image5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ascap.com/-/media/images/playback/2010/09/action/popquiz.jpg?la=en&amp;hash=F40E56906EDB1176117152726BA1663BAAC5BF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6170">
            <a:off x="4044268" y="633802"/>
            <a:ext cx="6466159" cy="26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19100"/>
            <a:ext cx="5638800" cy="377163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 condition confers a higher mortality rate?</a:t>
            </a:r>
          </a:p>
          <a:p>
            <a:pPr lvl="1"/>
            <a:r>
              <a:rPr lang="en-US" sz="3200" dirty="0" smtClean="0"/>
              <a:t>STEMI</a:t>
            </a:r>
          </a:p>
          <a:p>
            <a:pPr lvl="1"/>
            <a:r>
              <a:rPr lang="en-US" sz="3200" dirty="0" smtClean="0"/>
              <a:t>NSTEMI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812800" y="4337829"/>
            <a:ext cx="36596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Pollev.com/</a:t>
            </a:r>
            <a:r>
              <a:rPr lang="en-US" sz="4000" dirty="0" err="1" smtClean="0"/>
              <a:t>vachief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9019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2" y="12032"/>
            <a:ext cx="10147968" cy="1130968"/>
          </a:xfrm>
        </p:spPr>
        <p:txBody>
          <a:bodyPr/>
          <a:lstStyle/>
          <a:p>
            <a:r>
              <a:rPr lang="en-US" dirty="0" smtClean="0"/>
              <a:t>Myocardial infarctions at BIDMC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0" y="1866900"/>
            <a:ext cx="4572000" cy="30226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In 2017 </a:t>
            </a:r>
            <a:r>
              <a:rPr lang="en-US" dirty="0" smtClean="0"/>
              <a:t>(by ICD-10 code):</a:t>
            </a:r>
          </a:p>
          <a:p>
            <a:r>
              <a:rPr lang="en-US" dirty="0" smtClean="0"/>
              <a:t>524 STEMIs</a:t>
            </a:r>
          </a:p>
          <a:p>
            <a:r>
              <a:rPr lang="en-US" dirty="0" smtClean="0"/>
              <a:t>2,456 NSTEMIs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07084" y="4610100"/>
            <a:ext cx="2452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i="1" dirty="0" smtClean="0"/>
              <a:t>Clinical Query Database</a:t>
            </a:r>
            <a:endParaRPr lang="en-US" sz="2000" i="1" dirty="0"/>
          </a:p>
        </p:txBody>
      </p:sp>
      <p:pic>
        <p:nvPicPr>
          <p:cNvPr id="1026" name="Picture 2" descr="http://www.bidmc.org/~/media/Images/global_images/C_BIDMC_Harvard_lockup_withborder.jpg?la=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1181100"/>
            <a:ext cx="4290939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34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2" y="12032"/>
            <a:ext cx="10147968" cy="1130968"/>
          </a:xfrm>
        </p:spPr>
        <p:txBody>
          <a:bodyPr/>
          <a:lstStyle/>
          <a:p>
            <a:r>
              <a:rPr lang="en-US" dirty="0" smtClean="0"/>
              <a:t>Myocardial infarctions at WX 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0" y="1866900"/>
            <a:ext cx="4572000" cy="30226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In 2017 </a:t>
            </a:r>
            <a:r>
              <a:rPr lang="en-US" dirty="0" smtClean="0"/>
              <a:t>(by ICD-10 code):</a:t>
            </a:r>
          </a:p>
          <a:p>
            <a:r>
              <a:rPr lang="en-US" dirty="0" smtClean="0"/>
              <a:t>8 STEMIs</a:t>
            </a:r>
          </a:p>
          <a:p>
            <a:r>
              <a:rPr lang="en-US" dirty="0" smtClean="0"/>
              <a:t>119 NSTEMIs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13884" y="4610100"/>
            <a:ext cx="5246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i="1" dirty="0" smtClean="0"/>
              <a:t>Boston VA MySQL database.  Thanks to Jason Brown!</a:t>
            </a:r>
            <a:endParaRPr lang="en-US" sz="2000" i="1" dirty="0"/>
          </a:p>
        </p:txBody>
      </p:sp>
      <p:pic>
        <p:nvPicPr>
          <p:cNvPr id="2050" name="Picture 2" descr="https://datica.com/public/img/customer-logos/veterans-affairs-log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76"/>
          <a:stretch/>
        </p:blipFill>
        <p:spPr bwMode="auto">
          <a:xfrm>
            <a:off x="1688074" y="1447800"/>
            <a:ext cx="1457667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datica.com/public/img/customer-logos/veterans-affairs-log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5"/>
          <a:stretch/>
        </p:blipFill>
        <p:spPr bwMode="auto">
          <a:xfrm>
            <a:off x="588108" y="2611804"/>
            <a:ext cx="36576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91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160000" cy="10287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Top Admitting Diagnoses at WX VA in 2017</a:t>
            </a:r>
            <a:endParaRPr lang="en-US" sz="3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9635288"/>
              </p:ext>
            </p:extLst>
          </p:nvPr>
        </p:nvGraphicFramePr>
        <p:xfrm>
          <a:off x="639458" y="1028700"/>
          <a:ext cx="8839200" cy="430149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143000"/>
                <a:gridCol w="4636477"/>
                <a:gridCol w="3059723"/>
              </a:tblGrid>
              <a:tr h="471013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Rank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Diagnosis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Number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454898"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1</a:t>
                      </a:r>
                      <a:endParaRPr lang="en-US" sz="3200" b="1" dirty="0"/>
                    </a:p>
                  </a:txBody>
                  <a:tcPr marL="28575" marR="28575" marT="28575" marB="28575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Alcohol-related</a:t>
                      </a:r>
                      <a:r>
                        <a:rPr lang="en-US" sz="3200" b="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disorders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marL="28575" marR="28575" marT="28575" marB="28575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3200" b="0" dirty="0" smtClean="0">
                          <a:solidFill>
                            <a:schemeClr val="tx1"/>
                          </a:solidFill>
                        </a:rPr>
                        <a:t>1869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marL="28575" marR="28575" marT="28575" marB="28575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54898"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2</a:t>
                      </a:r>
                      <a:endParaRPr lang="en-US" sz="3200" b="1" dirty="0"/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</a:rPr>
                        <a:t>Chronic ischemic heart disease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</a:rPr>
                        <a:t>591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marL="28575" marR="28575" marT="28575" marB="28575" anchor="ctr"/>
                </a:tc>
              </a:tr>
              <a:tr h="454898"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3</a:t>
                      </a:r>
                      <a:endParaRPr lang="en-US" sz="3200" b="1" dirty="0"/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</a:rPr>
                        <a:t>Heart failure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</a:rPr>
                        <a:t>551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marL="28575" marR="28575" marT="28575" marB="28575" anchor="ctr"/>
                </a:tc>
              </a:tr>
              <a:tr h="454898"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4</a:t>
                      </a:r>
                      <a:endParaRPr lang="en-US" sz="3200" b="1" dirty="0"/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</a:rPr>
                        <a:t>PTSD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</a:rPr>
                        <a:t>493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marL="28575" marR="28575" marT="28575" marB="28575" anchor="ctr"/>
                </a:tc>
              </a:tr>
              <a:tr h="454898"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5</a:t>
                      </a:r>
                      <a:endParaRPr lang="en-US" sz="3200" b="1" dirty="0"/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</a:rPr>
                        <a:t>Opioid-related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</a:rPr>
                        <a:t> disorders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</a:rPr>
                        <a:t>509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marL="28575" marR="28575" marT="28575" marB="28575" anchor="ctr"/>
                </a:tc>
              </a:tr>
              <a:tr h="454898"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6</a:t>
                      </a:r>
                      <a:endParaRPr lang="en-US" sz="3200" b="1" dirty="0"/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</a:rPr>
                        <a:t>COPD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</a:rPr>
                        <a:t>281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marL="28575" marR="28575" marT="28575" marB="28575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225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0160001" cy="117898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In-hospital mortality with acute MI in the USA</a:t>
            </a:r>
            <a:endParaRPr lang="en-US" sz="3600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7268964"/>
              </p:ext>
            </p:extLst>
          </p:nvPr>
        </p:nvGraphicFramePr>
        <p:xfrm>
          <a:off x="698499" y="1333500"/>
          <a:ext cx="8763000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700417" y="5259917"/>
            <a:ext cx="2459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i="1" dirty="0" smtClean="0"/>
              <a:t>Rogers et al. AHJ. 2008.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60352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Chart bld="series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160000" cy="913068"/>
          </a:xfrm>
        </p:spPr>
        <p:txBody>
          <a:bodyPr/>
          <a:lstStyle/>
          <a:p>
            <a:r>
              <a:rPr lang="en-US" dirty="0" smtClean="0"/>
              <a:t>We can still do better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913069"/>
            <a:ext cx="9144000" cy="419206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25% of patients with STEMI die before reaching the hospital</a:t>
            </a:r>
            <a:r>
              <a:rPr lang="en-US" baseline="30000" dirty="0" smtClean="0"/>
              <a:t>1</a:t>
            </a:r>
          </a:p>
          <a:p>
            <a:r>
              <a:rPr lang="en-US" dirty="0" smtClean="0"/>
              <a:t>Only 10% of STEMI patients get pre-hospital ECG</a:t>
            </a:r>
            <a:r>
              <a:rPr lang="en-US" baseline="30000" dirty="0" smtClean="0"/>
              <a:t>2</a:t>
            </a:r>
            <a:endParaRPr lang="en-US" dirty="0" smtClean="0"/>
          </a:p>
          <a:p>
            <a:r>
              <a:rPr lang="en-US" dirty="0" smtClean="0"/>
              <a:t>Only 35% of patients get PCI</a:t>
            </a:r>
            <a:r>
              <a:rPr lang="en-US" baseline="30000" dirty="0" smtClean="0"/>
              <a:t>3</a:t>
            </a:r>
          </a:p>
          <a:p>
            <a:pPr lvl="1"/>
            <a:r>
              <a:rPr lang="en-US" dirty="0" smtClean="0"/>
              <a:t>35% get thrombolysis alone</a:t>
            </a:r>
          </a:p>
          <a:p>
            <a:pPr lvl="1"/>
            <a:r>
              <a:rPr lang="en-US" dirty="0" smtClean="0"/>
              <a:t>30% get no reperfusion therapy</a:t>
            </a:r>
          </a:p>
          <a:p>
            <a:r>
              <a:rPr lang="en-US" dirty="0" smtClean="0"/>
              <a:t>Of patients who undergo PCI, only 40% meet goal of door to balloon time &lt; 90 minutes</a:t>
            </a:r>
            <a:r>
              <a:rPr lang="en-US" baseline="30000" dirty="0"/>
              <a:t>3</a:t>
            </a:r>
            <a:endParaRPr lang="en-US" baseline="30000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43527" y="4699337"/>
            <a:ext cx="44265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r">
              <a:buFont typeface="+mj-lt"/>
              <a:buAutoNum type="arabicPeriod"/>
            </a:pPr>
            <a:r>
              <a:rPr lang="en-US" sz="2000" i="1" dirty="0" smtClean="0"/>
              <a:t>Keeley and Hillis. NEJM. 2007.</a:t>
            </a:r>
          </a:p>
          <a:p>
            <a:pPr marL="457200" indent="-457200" algn="r">
              <a:buFont typeface="+mj-lt"/>
              <a:buAutoNum type="arabicPeriod"/>
            </a:pPr>
            <a:r>
              <a:rPr lang="en-US" sz="2000" i="1" dirty="0" err="1" smtClean="0"/>
              <a:t>Movahed</a:t>
            </a:r>
            <a:r>
              <a:rPr lang="en-US" sz="2000" i="1" dirty="0" smtClean="0"/>
              <a:t> et al. Clinical Cardiology. 2011.</a:t>
            </a:r>
          </a:p>
          <a:p>
            <a:pPr marL="457200" indent="-457200" algn="r">
              <a:buFont typeface="+mj-lt"/>
              <a:buAutoNum type="arabicPeriod"/>
            </a:pPr>
            <a:r>
              <a:rPr lang="en-US" sz="2000" i="1" dirty="0" smtClean="0"/>
              <a:t>Eagle et al. Lancet. 2002.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0817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Definition of Myocardial Infarction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000" dirty="0" smtClean="0"/>
              <a:t>Detection of a rise and/or fall of cardiac biomarker values (preferably troponin) with at least one value &gt;99%ile and</a:t>
            </a:r>
            <a:br>
              <a:rPr lang="en-US" sz="3000" dirty="0" smtClean="0"/>
            </a:br>
            <a:r>
              <a:rPr lang="en-US" sz="3000" i="1" dirty="0" smtClean="0"/>
              <a:t>with at least one of the following</a:t>
            </a:r>
            <a:r>
              <a:rPr lang="en-US" sz="3000" dirty="0" smtClean="0"/>
              <a:t>:</a:t>
            </a:r>
          </a:p>
          <a:p>
            <a:pPr lvl="1"/>
            <a:r>
              <a:rPr lang="en-US" sz="2584" dirty="0" smtClean="0"/>
              <a:t>Symptoms of ischemia</a:t>
            </a:r>
          </a:p>
          <a:p>
            <a:pPr lvl="1"/>
            <a:r>
              <a:rPr lang="en-US" sz="2584" dirty="0" smtClean="0"/>
              <a:t>New or presumed new ST-segment changes or new LBBB</a:t>
            </a:r>
          </a:p>
          <a:p>
            <a:pPr lvl="1"/>
            <a:r>
              <a:rPr lang="en-US" sz="2584" dirty="0" smtClean="0"/>
              <a:t>Development of pathological Q waves</a:t>
            </a:r>
          </a:p>
          <a:p>
            <a:pPr lvl="1"/>
            <a:r>
              <a:rPr lang="en-US" sz="2584" dirty="0" smtClean="0"/>
              <a:t>Imaging evidence of loss of viable myocardium or RWMA</a:t>
            </a:r>
          </a:p>
          <a:p>
            <a:pPr lvl="1"/>
            <a:r>
              <a:rPr lang="en-US" sz="2584" dirty="0" smtClean="0"/>
              <a:t>Identification of intracoronary thrombus by angiography or biopsy</a:t>
            </a:r>
            <a:endParaRPr lang="en-US" sz="2584" dirty="0"/>
          </a:p>
        </p:txBody>
      </p:sp>
      <p:sp>
        <p:nvSpPr>
          <p:cNvPr id="4" name="TextBox 3"/>
          <p:cNvSpPr txBox="1"/>
          <p:nvPr/>
        </p:nvSpPr>
        <p:spPr>
          <a:xfrm>
            <a:off x="5388111" y="4610100"/>
            <a:ext cx="4806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i="1" dirty="0" smtClean="0"/>
              <a:t>Third Universal Definition of MI. Circulation</a:t>
            </a:r>
            <a:r>
              <a:rPr lang="en-US" sz="2000" i="1" dirty="0"/>
              <a:t>. 2012.</a:t>
            </a:r>
          </a:p>
        </p:txBody>
      </p:sp>
    </p:spTree>
    <p:extLst>
      <p:ext uri="{BB962C8B-B14F-4D97-AF65-F5344CB8AC3E}">
        <p14:creationId xmlns:p14="http://schemas.microsoft.com/office/powerpoint/2010/main" val="269642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160000" cy="876300"/>
          </a:xfrm>
        </p:spPr>
        <p:txBody>
          <a:bodyPr/>
          <a:lstStyle/>
          <a:p>
            <a:r>
              <a:rPr lang="en-US" dirty="0" smtClean="0"/>
              <a:t>BIDMC Lab Manual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5600" y="1028700"/>
            <a:ext cx="9448800" cy="3581400"/>
          </a:xfrm>
        </p:spPr>
        <p:txBody>
          <a:bodyPr>
            <a:normAutofit fontScale="85000" lnSpcReduction="20000"/>
          </a:bodyPr>
          <a:lstStyle/>
          <a:p>
            <a:pPr marL="0" indent="0">
              <a:buClr>
                <a:srgbClr val="FF0000"/>
              </a:buClr>
              <a:buNone/>
            </a:pPr>
            <a:r>
              <a:rPr lang="en-US" b="1" dirty="0" smtClean="0">
                <a:latin typeface="+mn-lt"/>
              </a:rPr>
              <a:t>Troponin-T </a:t>
            </a:r>
            <a:r>
              <a:rPr lang="en-US" dirty="0" smtClean="0">
                <a:latin typeface="+mn-lt"/>
              </a:rPr>
              <a:t>(Roche </a:t>
            </a:r>
            <a:r>
              <a:rPr lang="en-US" dirty="0" err="1" smtClean="0">
                <a:latin typeface="+mn-lt"/>
              </a:rPr>
              <a:t>ElectrochemiLuminescence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ImmunoAssay</a:t>
            </a:r>
            <a:r>
              <a:rPr lang="en-US" dirty="0" smtClean="0">
                <a:latin typeface="+mn-lt"/>
              </a:rPr>
              <a:t> [ECLIA])</a:t>
            </a:r>
            <a:endParaRPr lang="en-US" b="1" dirty="0" smtClean="0">
              <a:latin typeface="+mn-lt"/>
            </a:endParaRPr>
          </a:p>
          <a:p>
            <a:pPr>
              <a:buClr>
                <a:srgbClr val="FF0000"/>
              </a:buClr>
            </a:pPr>
            <a:r>
              <a:rPr lang="en-US" dirty="0" smtClean="0">
                <a:latin typeface="+mn-lt"/>
              </a:rPr>
              <a:t>The </a:t>
            </a:r>
            <a:r>
              <a:rPr lang="en-US" dirty="0">
                <a:latin typeface="+mn-lt"/>
              </a:rPr>
              <a:t>reference range of &lt;0.01 ng/mL is the 99th percentile of the healthy population. Values as high as 0.10 ng/mL are frequently seen in hospitalized, cardiac patients WITHOUT acute myocardial </a:t>
            </a:r>
            <a:r>
              <a:rPr lang="en-US" dirty="0" smtClean="0">
                <a:latin typeface="+mn-lt"/>
              </a:rPr>
              <a:t>infarction.</a:t>
            </a:r>
          </a:p>
          <a:p>
            <a:pPr>
              <a:buClr>
                <a:srgbClr val="FF0000"/>
              </a:buClr>
            </a:pPr>
            <a:r>
              <a:rPr lang="en-US" dirty="0" smtClean="0">
                <a:latin typeface="+mn-lt"/>
              </a:rPr>
              <a:t>In general, </a:t>
            </a:r>
            <a:r>
              <a:rPr lang="en-US" dirty="0">
                <a:latin typeface="+mn-lt"/>
              </a:rPr>
              <a:t>values &gt;0.10 ng/mL are consistent with acute myocardial </a:t>
            </a:r>
            <a:r>
              <a:rPr lang="en-US" dirty="0" smtClean="0">
                <a:latin typeface="+mn-lt"/>
              </a:rPr>
              <a:t>infarction.</a:t>
            </a:r>
          </a:p>
          <a:p>
            <a:pPr>
              <a:buClr>
                <a:srgbClr val="FF0000"/>
              </a:buClr>
            </a:pPr>
            <a:r>
              <a:rPr lang="en-US" i="1" dirty="0" smtClean="0">
                <a:latin typeface="+mn-lt"/>
              </a:rPr>
              <a:t>In </a:t>
            </a:r>
            <a:r>
              <a:rPr lang="en-US" i="1" dirty="0">
                <a:latin typeface="+mn-lt"/>
              </a:rPr>
              <a:t>other words, values between </a:t>
            </a:r>
            <a:r>
              <a:rPr lang="en-US" i="1" dirty="0" smtClean="0">
                <a:latin typeface="+mn-lt"/>
              </a:rPr>
              <a:t>0.01 ng/mL </a:t>
            </a:r>
            <a:r>
              <a:rPr lang="en-US" i="1" dirty="0">
                <a:latin typeface="+mn-lt"/>
              </a:rPr>
              <a:t>and </a:t>
            </a:r>
            <a:r>
              <a:rPr lang="en-US" i="1" dirty="0" smtClean="0">
                <a:latin typeface="+mn-lt"/>
              </a:rPr>
              <a:t>0.10 ng/mL </a:t>
            </a:r>
            <a:r>
              <a:rPr lang="en-US" i="1" dirty="0">
                <a:latin typeface="+mn-lt"/>
              </a:rPr>
              <a:t>are not normal but are not necessarily associated with acute myocardial infarction and represent a gray zone.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364832" y="4333874"/>
            <a:ext cx="3797718" cy="1381126"/>
            <a:chOff x="3354137" y="3543300"/>
            <a:chExt cx="3797718" cy="138112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306"/>
            <a:stretch/>
          </p:blipFill>
          <p:spPr bwMode="auto">
            <a:xfrm>
              <a:off x="3354137" y="3543301"/>
              <a:ext cx="2259263" cy="1381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1"/>
            <a:stretch/>
          </p:blipFill>
          <p:spPr bwMode="auto">
            <a:xfrm>
              <a:off x="5613400" y="3543300"/>
              <a:ext cx="1538455" cy="1381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828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160000" cy="876300"/>
          </a:xfrm>
        </p:spPr>
        <p:txBody>
          <a:bodyPr/>
          <a:lstStyle/>
          <a:p>
            <a:r>
              <a:rPr lang="en-US" dirty="0" smtClean="0"/>
              <a:t>VA WX Lab Manual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5600" y="1028700"/>
            <a:ext cx="9448800" cy="3581400"/>
          </a:xfrm>
        </p:spPr>
        <p:txBody>
          <a:bodyPr>
            <a:normAutofit/>
          </a:bodyPr>
          <a:lstStyle/>
          <a:p>
            <a:pPr marL="0" indent="0">
              <a:buClr>
                <a:srgbClr val="FF0000"/>
              </a:buClr>
              <a:buNone/>
            </a:pPr>
            <a:r>
              <a:rPr lang="en-US" b="1" dirty="0" smtClean="0">
                <a:latin typeface="+mn-lt"/>
              </a:rPr>
              <a:t>Troponin-I </a:t>
            </a:r>
            <a:r>
              <a:rPr lang="en-US" dirty="0" smtClean="0">
                <a:latin typeface="+mn-lt"/>
              </a:rPr>
              <a:t>(Chemiluminescent </a:t>
            </a:r>
            <a:r>
              <a:rPr lang="en-US" dirty="0" err="1" smtClean="0">
                <a:latin typeface="+mn-lt"/>
              </a:rPr>
              <a:t>microparticle</a:t>
            </a:r>
            <a:r>
              <a:rPr lang="en-US" dirty="0" smtClean="0">
                <a:latin typeface="+mn-lt"/>
              </a:rPr>
              <a:t> immunoassay)</a:t>
            </a:r>
            <a:endParaRPr lang="en-US" b="1" dirty="0" smtClean="0">
              <a:latin typeface="+mn-lt"/>
            </a:endParaRPr>
          </a:p>
          <a:p>
            <a:pPr>
              <a:buClr>
                <a:srgbClr val="FF0000"/>
              </a:buClr>
            </a:pPr>
            <a:r>
              <a:rPr lang="en-US" dirty="0" smtClean="0">
                <a:latin typeface="+mn-lt"/>
              </a:rPr>
              <a:t>Reference range: 0-0.3 ng/mL</a:t>
            </a:r>
          </a:p>
        </p:txBody>
      </p:sp>
    </p:spTree>
    <p:extLst>
      <p:ext uri="{BB962C8B-B14F-4D97-AF65-F5344CB8AC3E}">
        <p14:creationId xmlns:p14="http://schemas.microsoft.com/office/powerpoint/2010/main" val="422053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160000" cy="876299"/>
          </a:xfrm>
        </p:spPr>
        <p:txBody>
          <a:bodyPr>
            <a:normAutofit/>
          </a:bodyPr>
          <a:lstStyle/>
          <a:p>
            <a:r>
              <a:rPr lang="en-US" dirty="0" smtClean="0"/>
              <a:t>Case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876300"/>
            <a:ext cx="9144000" cy="16764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+mn-lt"/>
              </a:rPr>
              <a:t>64 F with ESRD, HTN, DM2 presents with erythematous, tender right lower extremity.  She has no other complaints and other testing is normal.  ECG and TTE are unremarkable.</a:t>
            </a:r>
          </a:p>
          <a:p>
            <a:r>
              <a:rPr lang="en-US" sz="2800" dirty="0" smtClean="0">
                <a:latin typeface="+mn-lt"/>
              </a:rPr>
              <a:t>T 99 HR 72 BP 162/84 RR 18 SpO2 100% on RA</a:t>
            </a:r>
            <a:endParaRPr lang="en-US" sz="2800" dirty="0"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759792"/>
              </p:ext>
            </p:extLst>
          </p:nvPr>
        </p:nvGraphicFramePr>
        <p:xfrm>
          <a:off x="3403600" y="2967228"/>
          <a:ext cx="3332424" cy="12618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0808"/>
                <a:gridCol w="1110808"/>
                <a:gridCol w="1110808"/>
              </a:tblGrid>
              <a:tr h="54331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</a:rPr>
                        <a:t>138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marL="82296" marR="82296" marT="41148" marB="41148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</a:rPr>
                        <a:t>99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marL="82296" marR="82296" marT="41148" marB="41148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rgbClr val="FF0000"/>
                          </a:solidFill>
                        </a:rPr>
                        <a:t>34</a:t>
                      </a:r>
                      <a:endParaRPr lang="en-US" sz="3600" b="0" dirty="0">
                        <a:solidFill>
                          <a:srgbClr val="FF0000"/>
                        </a:solidFill>
                      </a:endParaRPr>
                    </a:p>
                  </a:txBody>
                  <a:tcPr marL="82296" marR="82296" marT="41148" marB="41148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331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</a:rPr>
                        <a:t>4.6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marL="82296" marR="82296" marT="41148" marB="41148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rgbClr val="FF0000"/>
                          </a:solidFill>
                        </a:rPr>
                        <a:t>21</a:t>
                      </a:r>
                      <a:endParaRPr lang="en-US" sz="3600" b="0" dirty="0">
                        <a:solidFill>
                          <a:srgbClr val="FF0000"/>
                        </a:solidFill>
                      </a:endParaRPr>
                    </a:p>
                  </a:txBody>
                  <a:tcPr marL="82296" marR="82296" marT="41148" marB="41148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rgbClr val="FF0000"/>
                          </a:solidFill>
                        </a:rPr>
                        <a:t>5.4</a:t>
                      </a:r>
                      <a:endParaRPr lang="en-US" sz="3600" b="0" dirty="0">
                        <a:solidFill>
                          <a:srgbClr val="FF0000"/>
                        </a:solidFill>
                      </a:endParaRPr>
                    </a:p>
                  </a:txBody>
                  <a:tcPr marL="82296" marR="82296" marT="41148" marB="41148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291843" y="2854665"/>
            <a:ext cx="2775792" cy="1389829"/>
            <a:chOff x="1973628" y="1515070"/>
            <a:chExt cx="3512392" cy="1634418"/>
          </a:xfrm>
        </p:grpSpPr>
        <p:grpSp>
          <p:nvGrpSpPr>
            <p:cNvPr id="6" name="Group 5"/>
            <p:cNvGrpSpPr/>
            <p:nvPr/>
          </p:nvGrpSpPr>
          <p:grpSpPr>
            <a:xfrm>
              <a:off x="2909880" y="1639718"/>
              <a:ext cx="1529868" cy="1476374"/>
              <a:chOff x="2909880" y="1639718"/>
              <a:chExt cx="1529868" cy="1476374"/>
            </a:xfrm>
          </p:grpSpPr>
          <p:cxnSp>
            <p:nvCxnSpPr>
              <p:cNvPr id="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3312472" y="2377905"/>
                <a:ext cx="726128" cy="0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12" name="Straight Connector 11"/>
              <p:cNvCxnSpPr>
                <a:cxnSpLocks noChangeShapeType="1"/>
              </p:cNvCxnSpPr>
              <p:nvPr/>
            </p:nvCxnSpPr>
            <p:spPr bwMode="auto">
              <a:xfrm flipV="1">
                <a:off x="4038600" y="1639718"/>
                <a:ext cx="401148" cy="738187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13" name="Straight Connector 12"/>
              <p:cNvCxnSpPr>
                <a:cxnSpLocks noChangeShapeType="1"/>
              </p:cNvCxnSpPr>
              <p:nvPr/>
            </p:nvCxnSpPr>
            <p:spPr bwMode="auto">
              <a:xfrm flipV="1">
                <a:off x="2909880" y="2377905"/>
                <a:ext cx="402592" cy="738187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14" name="Straight Connector 13"/>
              <p:cNvCxnSpPr>
                <a:cxnSpLocks noChangeShapeType="1"/>
              </p:cNvCxnSpPr>
              <p:nvPr/>
            </p:nvCxnSpPr>
            <p:spPr bwMode="auto">
              <a:xfrm flipH="1" flipV="1">
                <a:off x="2909880" y="1639718"/>
                <a:ext cx="402592" cy="738187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15" name="Straight Connector 14"/>
              <p:cNvCxnSpPr>
                <a:cxnSpLocks noChangeShapeType="1"/>
              </p:cNvCxnSpPr>
              <p:nvPr/>
            </p:nvCxnSpPr>
            <p:spPr bwMode="auto">
              <a:xfrm flipH="1" flipV="1">
                <a:off x="4038600" y="2377905"/>
                <a:ext cx="401148" cy="738187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  <a:effectLst/>
            </p:spPr>
          </p:cxnSp>
        </p:grpSp>
        <p:sp>
          <p:nvSpPr>
            <p:cNvPr id="7" name="TextBox 31"/>
            <p:cNvSpPr txBox="1">
              <a:spLocks noChangeArrowheads="1"/>
            </p:cNvSpPr>
            <p:nvPr/>
          </p:nvSpPr>
          <p:spPr bwMode="auto">
            <a:xfrm>
              <a:off x="1973628" y="1906121"/>
              <a:ext cx="1087772" cy="76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3600" dirty="0" smtClean="0">
                  <a:solidFill>
                    <a:srgbClr val="FF0000"/>
                  </a:solidFill>
                </a:rPr>
                <a:t>12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32"/>
            <p:cNvSpPr txBox="1">
              <a:spLocks noChangeArrowheads="1"/>
            </p:cNvSpPr>
            <p:nvPr/>
          </p:nvSpPr>
          <p:spPr bwMode="auto">
            <a:xfrm>
              <a:off x="3267477" y="2389413"/>
              <a:ext cx="836306" cy="76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3600" dirty="0"/>
                <a:t>40</a:t>
              </a:r>
            </a:p>
          </p:txBody>
        </p:sp>
        <p:sp>
          <p:nvSpPr>
            <p:cNvPr id="9" name="TextBox 33"/>
            <p:cNvSpPr txBox="1">
              <a:spLocks noChangeArrowheads="1"/>
            </p:cNvSpPr>
            <p:nvPr/>
          </p:nvSpPr>
          <p:spPr bwMode="auto">
            <a:xfrm>
              <a:off x="4282920" y="1940966"/>
              <a:ext cx="1203100" cy="760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/>
                <a:t>227</a:t>
              </a:r>
            </a:p>
          </p:txBody>
        </p:sp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3212918" y="1515070"/>
              <a:ext cx="945424" cy="760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3600" dirty="0"/>
                <a:t>13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7366000" y="2953021"/>
            <a:ext cx="2133600" cy="1077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spcAft>
                <a:spcPts val="2400"/>
              </a:spcAft>
            </a:pPr>
            <a:r>
              <a:rPr lang="en-US" sz="3200" b="1" dirty="0" smtClean="0">
                <a:solidFill>
                  <a:prstClr val="black"/>
                </a:solidFill>
              </a:rPr>
              <a:t>Troponin</a:t>
            </a:r>
            <a:r>
              <a:rPr lang="en-US" sz="3200" dirty="0" smtClean="0">
                <a:solidFill>
                  <a:prstClr val="black"/>
                </a:solidFill>
              </a:rPr>
              <a:t>: </a:t>
            </a:r>
            <a:r>
              <a:rPr lang="en-US" sz="3200" dirty="0" smtClean="0">
                <a:solidFill>
                  <a:srgbClr val="FF0000"/>
                </a:solidFill>
              </a:rPr>
              <a:t>0.14</a:t>
            </a:r>
            <a:r>
              <a:rPr lang="en-US" sz="3200" dirty="0" smtClean="0">
                <a:solidFill>
                  <a:prstClr val="black"/>
                </a:solidFill>
              </a:rPr>
              <a:t> ng/</a:t>
            </a:r>
            <a:r>
              <a:rPr lang="en-US" sz="3200" dirty="0" err="1" smtClean="0">
                <a:solidFill>
                  <a:prstClr val="black"/>
                </a:solidFill>
              </a:rPr>
              <a:t>dL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4320064"/>
            <a:ext cx="1016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/>
              <a:t>Is this a Type II (demand) NSTEMI?</a:t>
            </a:r>
            <a:endParaRPr lang="en-US" sz="3600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4966395"/>
            <a:ext cx="1016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/>
              <a:t>No.  Meets no other criteria besides troponin elevation.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283177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Aside: </a:t>
            </a:r>
            <a:r>
              <a:rPr lang="en-US" i="1" dirty="0" smtClean="0"/>
              <a:t>Troponins in ESRD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Probably not from decreased clearance</a:t>
            </a:r>
          </a:p>
          <a:p>
            <a:pPr lvl="1"/>
            <a:r>
              <a:rPr lang="en-US" dirty="0" err="1" smtClean="0"/>
              <a:t>TnT</a:t>
            </a:r>
            <a:r>
              <a:rPr lang="en-US" dirty="0" smtClean="0"/>
              <a:t> and </a:t>
            </a:r>
            <a:r>
              <a:rPr lang="en-US" dirty="0" err="1" smtClean="0"/>
              <a:t>TnI</a:t>
            </a:r>
            <a:r>
              <a:rPr lang="en-US" dirty="0" smtClean="0"/>
              <a:t> are bound to large molecules that are too big to be filtered by the glomerulus anyway</a:t>
            </a:r>
          </a:p>
          <a:p>
            <a:pPr lvl="1"/>
            <a:r>
              <a:rPr lang="en-US" dirty="0" smtClean="0"/>
              <a:t>Troponins remain elevated in kidney transplant patients</a:t>
            </a:r>
          </a:p>
          <a:p>
            <a:pPr lvl="1"/>
            <a:r>
              <a:rPr lang="en-US" dirty="0" smtClean="0"/>
              <a:t>During MI, elimination half-life of troponin not significantly different between ESRD and non-ESRD patients</a:t>
            </a:r>
          </a:p>
          <a:p>
            <a:r>
              <a:rPr lang="en-US" dirty="0" smtClean="0"/>
              <a:t>May be due to subclinical myocardial injury</a:t>
            </a:r>
          </a:p>
          <a:p>
            <a:pPr lvl="1"/>
            <a:r>
              <a:rPr lang="en-US" dirty="0" smtClean="0"/>
              <a:t>Degree of </a:t>
            </a:r>
            <a:r>
              <a:rPr lang="en-US" dirty="0" err="1" smtClean="0"/>
              <a:t>Tn</a:t>
            </a:r>
            <a:r>
              <a:rPr lang="en-US" dirty="0" smtClean="0"/>
              <a:t> correlates with burden of CAD in stable ESRD patients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20410" y="4610100"/>
            <a:ext cx="64738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i="1" dirty="0" smtClean="0"/>
              <a:t>Wang and Lai. Journal of the American Society of Nephrology. 2008.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27181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965200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7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ECG Criteria for STEMI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i="1" dirty="0" smtClean="0"/>
              <a:t>In the absence of LBBB and LVH:</a:t>
            </a:r>
          </a:p>
          <a:p>
            <a:r>
              <a:rPr lang="en-US" sz="3000" dirty="0" smtClean="0"/>
              <a:t>ST </a:t>
            </a:r>
            <a:r>
              <a:rPr lang="en-US" sz="3000" dirty="0"/>
              <a:t>segment elevation of ≥1 mm (0.1 mV) in contiguous chest leads or limb </a:t>
            </a:r>
            <a:r>
              <a:rPr lang="en-US" sz="3000" dirty="0" smtClean="0"/>
              <a:t>leads</a:t>
            </a:r>
            <a:endParaRPr lang="en-US" sz="3000" dirty="0"/>
          </a:p>
          <a:p>
            <a:r>
              <a:rPr lang="en-US" sz="3000" u="sng" dirty="0" smtClean="0"/>
              <a:t>EXCEPT</a:t>
            </a:r>
            <a:r>
              <a:rPr lang="en-US" sz="3000" dirty="0" smtClean="0"/>
              <a:t>: </a:t>
            </a:r>
            <a:r>
              <a:rPr lang="en-US" sz="3000" dirty="0"/>
              <a:t>ST segment elevation of ≥2 mm (0.2 mV) in men or ≥1.5 mm (0.15 mV) in women in leads V2–V3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53877" y="4533900"/>
            <a:ext cx="4806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i="1" dirty="0"/>
              <a:t>Third Universal Definition of MI. Circulation. 2012.</a:t>
            </a:r>
          </a:p>
        </p:txBody>
      </p:sp>
    </p:spTree>
    <p:extLst>
      <p:ext uri="{BB962C8B-B14F-4D97-AF65-F5344CB8AC3E}">
        <p14:creationId xmlns:p14="http://schemas.microsoft.com/office/powerpoint/2010/main" val="175724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160000" cy="899618"/>
          </a:xfrm>
        </p:spPr>
        <p:txBody>
          <a:bodyPr/>
          <a:lstStyle/>
          <a:p>
            <a:r>
              <a:rPr lang="en-US" dirty="0" smtClean="0"/>
              <a:t>Mechanism of ST changes</a:t>
            </a:r>
            <a:endParaRPr lang="en-US" dirty="0"/>
          </a:p>
        </p:txBody>
      </p:sp>
      <p:pic>
        <p:nvPicPr>
          <p:cNvPr id="5" name="Picture 2" descr="https://docs.google.com/drawings/d/s3FILm3-tb-6gD_zJ6m2POA/image?w=321&amp;h=238&amp;rev=33&amp;ac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349394"/>
            <a:ext cx="3348054" cy="247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T segment elevation and depress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26"/>
          <a:stretch/>
        </p:blipFill>
        <p:spPr bwMode="auto">
          <a:xfrm>
            <a:off x="3983883" y="717564"/>
            <a:ext cx="4828310" cy="24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T segment elevation and depress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64"/>
          <a:stretch/>
        </p:blipFill>
        <p:spPr bwMode="auto">
          <a:xfrm>
            <a:off x="4013200" y="3062555"/>
            <a:ext cx="4769676" cy="256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25873" y="962017"/>
            <a:ext cx="2097049" cy="3524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Myocyte action potential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293134" y="5344011"/>
            <a:ext cx="1861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CVphysiology.com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3371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Mechanism of ST elevation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00175"/>
            <a:ext cx="955357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6896" y="4533900"/>
            <a:ext cx="4037580" cy="3524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Samson and </a:t>
            </a:r>
            <a:r>
              <a:rPr lang="en-US" i="1" dirty="0" err="1" smtClean="0"/>
              <a:t>Scher</a:t>
            </a:r>
            <a:r>
              <a:rPr lang="en-US" i="1" dirty="0" smtClean="0"/>
              <a:t>. Circulation Research. 1960.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7127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Mechanism of T wave inversion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293134" y="4514094"/>
            <a:ext cx="1861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CVphysiology.com</a:t>
            </a:r>
            <a:endParaRPr lang="en-US" i="1" dirty="0"/>
          </a:p>
        </p:txBody>
      </p:sp>
      <p:pic>
        <p:nvPicPr>
          <p:cNvPr id="2050" name="Picture 2" descr="ECG ischemic T wave inversi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59" r="-13320" b="1"/>
          <a:stretch/>
        </p:blipFill>
        <p:spPr bwMode="auto">
          <a:xfrm>
            <a:off x="2028269" y="1485900"/>
            <a:ext cx="7183388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97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ifeinthefastlane.com/wp-content/uploads/2011/09/Sgarbos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933509"/>
            <a:ext cx="53340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160000" cy="93350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Acute MI with LBBB (</a:t>
            </a:r>
            <a:r>
              <a:rPr lang="en-US" dirty="0" err="1" smtClean="0"/>
              <a:t>Sgarbossa’s</a:t>
            </a:r>
            <a:r>
              <a:rPr lang="en-US" dirty="0" smtClean="0"/>
              <a:t> Criteria)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143000"/>
            <a:ext cx="4572000" cy="3746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Considered positive if ANY are present:</a:t>
            </a:r>
          </a:p>
          <a:p>
            <a:r>
              <a:rPr lang="en-US" sz="2800" dirty="0" smtClean="0"/>
              <a:t>Concordant STE ≥ 1 mm</a:t>
            </a:r>
          </a:p>
          <a:p>
            <a:r>
              <a:rPr lang="en-US" sz="2800" dirty="0" smtClean="0"/>
              <a:t>Discordant STE ≥ 5 mm</a:t>
            </a:r>
          </a:p>
          <a:p>
            <a:r>
              <a:rPr lang="en-US" sz="2800" dirty="0" smtClean="0"/>
              <a:t>STD ≥ 1 mm in V1, V2, or V3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533900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i="1" dirty="0" err="1" smtClean="0"/>
              <a:t>Sgarbossa</a:t>
            </a:r>
            <a:r>
              <a:rPr lang="en-US" sz="2000" i="1" dirty="0" smtClean="0"/>
              <a:t> et al. NEJM. 1996.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94021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"/>
            <a:ext cx="10160000" cy="1181100"/>
          </a:xfrm>
        </p:spPr>
        <p:txBody>
          <a:bodyPr/>
          <a:lstStyle/>
          <a:p>
            <a:r>
              <a:rPr lang="en-US" dirty="0" smtClean="0"/>
              <a:t>Acute MI with LBBB</a:t>
            </a:r>
            <a:endParaRPr lang="en-US" dirty="0"/>
          </a:p>
        </p:txBody>
      </p:sp>
      <p:pic>
        <p:nvPicPr>
          <p:cNvPr id="5122" name="Picture 2" descr="http://www.ems12lead.com/wp-content/uploads/sites/42/2014/04/Sgarboss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9" b="15688"/>
          <a:stretch/>
        </p:blipFill>
        <p:spPr bwMode="auto">
          <a:xfrm>
            <a:off x="1117600" y="1028699"/>
            <a:ext cx="8138307" cy="401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01962" y="5262009"/>
            <a:ext cx="2545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i="1" dirty="0" smtClean="0"/>
              <a:t>Ems12lead.blogspot.com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08722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File:MI in LBBB 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74" y="207867"/>
            <a:ext cx="10155582" cy="545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8774" y="179706"/>
            <a:ext cx="10178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No acute MI, just LBBB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618444" y="5356303"/>
            <a:ext cx="1518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i="1" dirty="0" smtClean="0"/>
              <a:t>ECGpedia.org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11914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File:E000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13" y="-6461"/>
            <a:ext cx="8984974" cy="572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8774" y="179706"/>
            <a:ext cx="10178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True Acute MI, </a:t>
            </a:r>
            <a:r>
              <a:rPr lang="en-US" sz="3600" b="1" dirty="0"/>
              <a:t>≥ </a:t>
            </a:r>
            <a:r>
              <a:rPr lang="en-US" sz="3600" b="1" dirty="0" smtClean="0"/>
              <a:t>1 STD in V3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68592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638" y="753333"/>
            <a:ext cx="60102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160000" cy="7239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Acute MI with LVH (Armstrong’s Criteria)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43000"/>
            <a:ext cx="4851400" cy="3848100"/>
          </a:xfrm>
        </p:spPr>
        <p:txBody>
          <a:bodyPr>
            <a:normAutofit fontScale="77500" lnSpcReduction="20000"/>
          </a:bodyPr>
          <a:lstStyle/>
          <a:p>
            <a:pPr>
              <a:buClr>
                <a:srgbClr val="C00000"/>
              </a:buClr>
            </a:pPr>
            <a:r>
              <a:rPr lang="en-US" dirty="0" smtClean="0"/>
              <a:t>In V1-V3, STE </a:t>
            </a:r>
            <a:r>
              <a:rPr lang="en-US" sz="3200" dirty="0" smtClean="0"/>
              <a:t>≥ 25% of the RS wave amplitude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WITH</a:t>
            </a:r>
            <a:br>
              <a:rPr lang="en-US" sz="3200" dirty="0" smtClean="0"/>
            </a:br>
            <a:endParaRPr lang="en-US" sz="3200" dirty="0" smtClean="0"/>
          </a:p>
          <a:p>
            <a:pPr>
              <a:buClr>
                <a:srgbClr val="C00000"/>
              </a:buClr>
            </a:pPr>
            <a:r>
              <a:rPr lang="en-US" sz="3200" dirty="0" smtClean="0"/>
              <a:t>≥ 3 leads with ST elevations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OR</a:t>
            </a:r>
            <a:br>
              <a:rPr lang="en-US" sz="3200" dirty="0" smtClean="0"/>
            </a:br>
            <a:endParaRPr lang="en-US" sz="3200" dirty="0" smtClean="0"/>
          </a:p>
          <a:p>
            <a:pPr>
              <a:buClr>
                <a:srgbClr val="C00000"/>
              </a:buClr>
            </a:pPr>
            <a:r>
              <a:rPr lang="en-US" sz="3200" dirty="0" smtClean="0"/>
              <a:t>T-wave inversions in V1-V3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609" y="5277678"/>
            <a:ext cx="2751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i="1" dirty="0" smtClean="0"/>
              <a:t>Armstrong et al. AJC. 2012.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78392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8774" y="179706"/>
            <a:ext cx="10178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No acute MI, just LVH.  </a:t>
            </a:r>
            <a:r>
              <a:rPr lang="en-US" sz="3600" dirty="0" smtClean="0"/>
              <a:t>Anterior STE not &gt;25% of RS wave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7385477" y="5356303"/>
            <a:ext cx="2751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i="1" dirty="0" smtClean="0"/>
              <a:t>Armstrong et al. AJC. 2012.</a:t>
            </a:r>
            <a:endParaRPr lang="en-US" sz="2000" i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4" y="1333500"/>
            <a:ext cx="1010227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91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2269599"/>
            <a:ext cx="10160000" cy="1807101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All you (n)ever wanted to know about STEMI</a:t>
            </a:r>
            <a:endParaRPr lang="en-US" sz="48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056846"/>
            <a:ext cx="10160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F3A0CC5-AE90-493D-9770-512F2257036B}" type="datetime4">
              <a:rPr lang="en-US" sz="2500" b="1" i="1">
                <a:solidFill>
                  <a:srgbClr val="C00000"/>
                </a:solidFill>
                <a:cs typeface="Times New Roman" panose="02020603050405020304" pitchFamily="18" charset="0"/>
              </a:rPr>
              <a:t>January 5, 2018</a:t>
            </a:fld>
            <a:endParaRPr lang="en-US" sz="25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853184"/>
            <a:ext cx="10160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+mj-lt"/>
              </a:rPr>
              <a:t>DIVISION OF CARDIOLOGY</a:t>
            </a:r>
          </a:p>
        </p:txBody>
      </p:sp>
      <p:sp>
        <p:nvSpPr>
          <p:cNvPr id="14" name="Subtitle 6"/>
          <p:cNvSpPr txBox="1">
            <a:spLocks/>
          </p:cNvSpPr>
          <p:nvPr/>
        </p:nvSpPr>
        <p:spPr>
          <a:xfrm>
            <a:off x="0" y="4392887"/>
            <a:ext cx="10160000" cy="1322113"/>
          </a:xfrm>
          <a:prstGeom prst="rect">
            <a:avLst/>
          </a:prstGeom>
        </p:spPr>
        <p:txBody>
          <a:bodyPr vert="horz" lIns="90710" tIns="45354" rIns="90710" bIns="45354" rtlCol="0" anchor="ctr">
            <a:normAutofit/>
          </a:bodyPr>
          <a:lstStyle>
            <a:lvl1pPr marL="0" indent="0" algn="ctr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53110" indent="0" algn="ctr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306220" indent="0" algn="ctr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959331" indent="0" algn="ctr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612441" indent="0" algn="ctr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3265551" indent="0" algn="ctr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918661" indent="0" algn="ctr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571771" indent="0" algn="ctr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224882" indent="0" algn="ctr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944" dirty="0">
                <a:solidFill>
                  <a:schemeClr val="tx1"/>
                </a:solidFill>
                <a:latin typeface="+mn-lt"/>
              </a:rPr>
              <a:t>PRESENTED BY:</a:t>
            </a:r>
          </a:p>
          <a:p>
            <a:pPr>
              <a:spcBef>
                <a:spcPts val="0"/>
              </a:spcBef>
              <a:spcAft>
                <a:spcPts val="2083"/>
              </a:spcAft>
            </a:pPr>
            <a:r>
              <a:rPr lang="en-US" sz="3333" b="1" dirty="0">
                <a:solidFill>
                  <a:schemeClr val="tx1"/>
                </a:solidFill>
                <a:latin typeface="+mn-lt"/>
              </a:rPr>
              <a:t>Mark Tuttle, MD</a:t>
            </a:r>
            <a:endParaRPr lang="en-US" sz="1944" i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2625" y="1403138"/>
            <a:ext cx="1261491" cy="835072"/>
          </a:xfrm>
          <a:prstGeom prst="rect">
            <a:avLst/>
          </a:prstGeom>
        </p:spPr>
      </p:pic>
      <p:pic>
        <p:nvPicPr>
          <p:cNvPr id="1026" name="Picture 2" descr="https://datica.com/public/img/customer-logos/veterans-affairs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616379"/>
            <a:ext cx="3276600" cy="59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98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8774" y="179706"/>
            <a:ext cx="10178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True Acute MI.  </a:t>
            </a:r>
            <a:r>
              <a:rPr lang="en-US" sz="3200" dirty="0" smtClean="0"/>
              <a:t>V3 STE &gt;25% of RS wave </a:t>
            </a:r>
            <a:r>
              <a:rPr lang="en-US" sz="3200" u="sng" dirty="0" smtClean="0"/>
              <a:t>and</a:t>
            </a:r>
            <a:r>
              <a:rPr lang="en-US" sz="3200" dirty="0" smtClean="0"/>
              <a:t> V3 TWI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7385477" y="5356303"/>
            <a:ext cx="2751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i="1" dirty="0" smtClean="0"/>
              <a:t>Armstrong et al. AJC. 2012.</a:t>
            </a:r>
            <a:endParaRPr lang="en-US" sz="2000" i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" y="872420"/>
            <a:ext cx="10135704" cy="386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40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160000" cy="6840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Infarct Localization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01272" y="533463"/>
            <a:ext cx="3742353" cy="3360936"/>
            <a:chOff x="1097636" y="891509"/>
            <a:chExt cx="6702016" cy="6018954"/>
          </a:xfrm>
        </p:grpSpPr>
        <p:pic>
          <p:nvPicPr>
            <p:cNvPr id="6" name="Picture 2" descr="http://heartresearch.org.uk/sites/default/files/pageimages/Heart%20iStock%20pic%20(1)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99" t="10889" r="12844" b="9520"/>
            <a:stretch/>
          </p:blipFill>
          <p:spPr bwMode="auto">
            <a:xfrm>
              <a:off x="3474669" y="2108701"/>
              <a:ext cx="2339813" cy="3371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1871133" y="891509"/>
              <a:ext cx="5401734" cy="5401734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>
              <a:stCxn id="7" idx="6"/>
            </p:cNvCxnSpPr>
            <p:nvPr/>
          </p:nvCxnSpPr>
          <p:spPr>
            <a:xfrm flipH="1">
              <a:off x="4572000" y="3592376"/>
              <a:ext cx="270086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7" idx="4"/>
            </p:cNvCxnSpPr>
            <p:nvPr/>
          </p:nvCxnSpPr>
          <p:spPr>
            <a:xfrm flipV="1">
              <a:off x="4572000" y="3592376"/>
              <a:ext cx="0" cy="270086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572000" y="3592376"/>
              <a:ext cx="1540933" cy="217593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4571999" y="2168168"/>
              <a:ext cx="2302934" cy="143086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269065" y="2161506"/>
              <a:ext cx="2302934" cy="143086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3031066" y="3603748"/>
              <a:ext cx="1540933" cy="217593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441578" y="3269207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I</a:t>
              </a:r>
              <a:endParaRPr lang="en-US" sz="3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13387" y="5768309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II</a:t>
              </a:r>
              <a:endParaRPr lang="en-US" sz="36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93511" y="5768308"/>
              <a:ext cx="5357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III</a:t>
              </a:r>
              <a:endParaRPr lang="en-US" sz="36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132615" y="6264132"/>
              <a:ext cx="8787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 err="1" smtClean="0"/>
                <a:t>aVF</a:t>
              </a:r>
              <a:endParaRPr lang="en-US" sz="3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938519" y="1730798"/>
              <a:ext cx="8611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 smtClean="0"/>
                <a:t>aVL</a:t>
              </a:r>
              <a:endParaRPr lang="en-US" sz="36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97636" y="1730797"/>
              <a:ext cx="1163951" cy="820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600" dirty="0" err="1" smtClean="0"/>
                <a:t>aVR</a:t>
              </a:r>
              <a:endParaRPr lang="en-US" sz="3600" dirty="0"/>
            </a:p>
          </p:txBody>
        </p:sp>
      </p:grpSp>
      <p:pic>
        <p:nvPicPr>
          <p:cNvPr id="11266" name="Picture 2" descr="C:\Users\vhabhstuttlm\Downloads\heartjnl-2003-November-89-suppl 3-iii2-F4.larg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4" b="56812"/>
          <a:stretch/>
        </p:blipFill>
        <p:spPr bwMode="auto">
          <a:xfrm>
            <a:off x="5287617" y="711398"/>
            <a:ext cx="4353264" cy="324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303355" y="4000500"/>
            <a:ext cx="5850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Breakdown of fatal STEMIs</a:t>
            </a:r>
            <a:endParaRPr lang="en-US" sz="2800" b="1" dirty="0"/>
          </a:p>
        </p:txBody>
      </p:sp>
      <p:graphicFrame>
        <p:nvGraphicFramePr>
          <p:cNvPr id="23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592296"/>
              </p:ext>
            </p:extLst>
          </p:nvPr>
        </p:nvGraphicFramePr>
        <p:xfrm>
          <a:off x="2303355" y="4457700"/>
          <a:ext cx="5850018" cy="845820"/>
        </p:xfrm>
        <a:graphic>
          <a:graphicData uri="http://schemas.openxmlformats.org/drawingml/2006/table">
            <a:tbl>
              <a:tblPr firstCol="1" bandRow="1">
                <a:tableStyleId>{6E25E649-3F16-4E02-A733-19D2CDBF48F0}</a:tableStyleId>
              </a:tblPr>
              <a:tblGrid>
                <a:gridCol w="1700005"/>
                <a:gridCol w="1400005"/>
                <a:gridCol w="1372111"/>
                <a:gridCol w="1377897"/>
              </a:tblGrid>
              <a:tr h="284861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Location</a:t>
                      </a:r>
                      <a:endParaRPr lang="en-US" sz="2400" b="1" dirty="0"/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Anterior</a:t>
                      </a:r>
                      <a:endParaRPr lang="en-US" sz="2400" b="1" dirty="0"/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Lateral</a:t>
                      </a:r>
                      <a:endParaRPr lang="en-US" sz="2400" b="1" dirty="0"/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Inferior</a:t>
                      </a:r>
                      <a:endParaRPr lang="en-US" sz="2400" b="1" dirty="0"/>
                    </a:p>
                  </a:txBody>
                  <a:tcPr marL="28575" marR="28575" marT="28575" marB="28575" anchor="ctr"/>
                </a:tc>
              </a:tr>
              <a:tr h="356756">
                <a:tc>
                  <a:txBody>
                    <a:bodyPr/>
                    <a:lstStyle/>
                    <a:p>
                      <a:r>
                        <a:rPr lang="en-US" sz="2400" b="1" u="none" strike="noStrike" dirty="0" smtClean="0">
                          <a:effectLst/>
                        </a:rPr>
                        <a:t>Proportion</a:t>
                      </a:r>
                      <a:endParaRPr lang="en-US" sz="2400" b="1" dirty="0"/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40%</a:t>
                      </a:r>
                      <a:endParaRPr lang="en-US" sz="2400" b="0" dirty="0"/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33%</a:t>
                      </a:r>
                      <a:endParaRPr lang="en-US" sz="2400" b="0" dirty="0"/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27%</a:t>
                      </a:r>
                      <a:endParaRPr lang="en-US" sz="2400" b="0" dirty="0"/>
                    </a:p>
                  </a:txBody>
                  <a:tcPr marL="28575" marR="28575" marT="28575" marB="28575"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975600" y="3743818"/>
            <a:ext cx="2028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i="1" dirty="0" smtClean="0"/>
              <a:t>Marwick. Heart. 2003.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784809" y="5345668"/>
            <a:ext cx="2409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i="1" dirty="0" err="1" smtClean="0"/>
              <a:t>Movahed</a:t>
            </a:r>
            <a:r>
              <a:rPr lang="en-US" sz="1800" i="1" dirty="0" smtClean="0"/>
              <a:t> et al. AJC. 2009.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44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38100"/>
            <a:ext cx="9863221" cy="952500"/>
          </a:xfrm>
        </p:spPr>
        <p:txBody>
          <a:bodyPr/>
          <a:lstStyle/>
          <a:p>
            <a:r>
              <a:rPr lang="en-US" dirty="0" smtClean="0"/>
              <a:t>Infarct Localization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5200" y="990600"/>
            <a:ext cx="5181152" cy="3746500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US" sz="2400" b="1" dirty="0">
                <a:solidFill>
                  <a:srgbClr val="000000"/>
                </a:solidFill>
              </a:rPr>
              <a:t>ST elevation in II, III, </a:t>
            </a:r>
            <a:r>
              <a:rPr lang="en-US" sz="2400" b="1" dirty="0" err="1">
                <a:solidFill>
                  <a:srgbClr val="000000"/>
                </a:solidFill>
              </a:rPr>
              <a:t>aVF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(inferior, 40-50% of MIs)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II &gt; III suggests </a:t>
            </a:r>
            <a:r>
              <a:rPr lang="en-US" sz="2400" dirty="0" err="1">
                <a:solidFill>
                  <a:srgbClr val="000000"/>
                </a:solidFill>
              </a:rPr>
              <a:t>LCx</a:t>
            </a:r>
            <a:r>
              <a:rPr lang="en-US" sz="2400" dirty="0">
                <a:solidFill>
                  <a:srgbClr val="000000"/>
                </a:solidFill>
              </a:rPr>
              <a:t> lesion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III &gt; II suggests RCA lesion</a:t>
            </a:r>
          </a:p>
          <a:p>
            <a:pPr marL="1143000" lvl="2" indent="-228600" fontAlgn="base"/>
            <a:r>
              <a:rPr lang="en-US" sz="2400" dirty="0">
                <a:solidFill>
                  <a:srgbClr val="000000"/>
                </a:solidFill>
              </a:rPr>
              <a:t>V4R: ST elevation (proximal), isoelectric (distal)</a:t>
            </a:r>
          </a:p>
          <a:p>
            <a:pPr fontAlgn="base"/>
            <a:r>
              <a:rPr lang="en-US" sz="2400" b="1" dirty="0"/>
              <a:t>ST elevation in V</a:t>
            </a:r>
            <a:r>
              <a:rPr lang="en-US" sz="2400" b="1" baseline="-25000" dirty="0"/>
              <a:t>1</a:t>
            </a:r>
            <a:r>
              <a:rPr lang="en-US" sz="2400" b="1" dirty="0"/>
              <a:t>, V</a:t>
            </a:r>
            <a:r>
              <a:rPr lang="en-US" sz="2400" b="1" baseline="-25000" dirty="0"/>
              <a:t>2</a:t>
            </a:r>
            <a:r>
              <a:rPr lang="en-US" sz="2400" b="1" dirty="0"/>
              <a:t>, V</a:t>
            </a:r>
            <a:r>
              <a:rPr lang="en-US" sz="2400" b="1" baseline="-25000" dirty="0"/>
              <a:t>3</a:t>
            </a:r>
            <a:r>
              <a:rPr lang="en-US" sz="2400" dirty="0"/>
              <a:t>: LAD</a:t>
            </a:r>
          </a:p>
          <a:p>
            <a:pPr marL="685800" lvl="1" indent="-228600" fontAlgn="base">
              <a:buFont typeface="Arial" panose="020B0604020202020204" pitchFamily="34" charset="0"/>
              <a:buChar char="•"/>
            </a:pPr>
            <a:r>
              <a:rPr lang="en-US" sz="2400" dirty="0"/>
              <a:t>ST elevation &gt; 2.5 mm in V</a:t>
            </a:r>
            <a:r>
              <a:rPr lang="en-US" sz="2400" baseline="-25000" dirty="0"/>
              <a:t>1</a:t>
            </a:r>
            <a:r>
              <a:rPr lang="en-US" sz="2400" dirty="0"/>
              <a:t>: </a:t>
            </a:r>
            <a:r>
              <a:rPr lang="en-US" sz="2400" dirty="0" err="1"/>
              <a:t>pLAD</a:t>
            </a:r>
            <a:r>
              <a:rPr lang="en-US" sz="2400" dirty="0"/>
              <a:t> (12% Sn, 100% </a:t>
            </a:r>
            <a:r>
              <a:rPr lang="en-US" sz="2400" dirty="0" err="1"/>
              <a:t>Sp</a:t>
            </a:r>
            <a:r>
              <a:rPr lang="en-US" sz="2400" dirty="0"/>
              <a:t>)</a:t>
            </a:r>
          </a:p>
          <a:p>
            <a:pPr marL="685800" lvl="1" indent="-228600" fontAlgn="base">
              <a:buFont typeface="Arial" panose="020B0604020202020204" pitchFamily="34" charset="0"/>
              <a:buChar char="•"/>
            </a:pPr>
            <a:r>
              <a:rPr lang="en-US" sz="2400" dirty="0"/>
              <a:t>ST elevation in II, III, </a:t>
            </a:r>
            <a:r>
              <a:rPr lang="en-US" sz="2400" dirty="0" err="1"/>
              <a:t>aVF</a:t>
            </a:r>
            <a:r>
              <a:rPr lang="en-US" sz="2400" dirty="0"/>
              <a:t>: </a:t>
            </a:r>
            <a:r>
              <a:rPr lang="en-US" sz="2400" dirty="0" err="1"/>
              <a:t>pLAD</a:t>
            </a:r>
            <a:r>
              <a:rPr lang="en-US" sz="2400" dirty="0"/>
              <a:t> (66% Sn, 73% </a:t>
            </a:r>
            <a:r>
              <a:rPr lang="en-US" sz="2400" dirty="0" err="1"/>
              <a:t>Sp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727649" y="4569551"/>
            <a:ext cx="3432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i="1" dirty="0" err="1" smtClean="0"/>
              <a:t>Zimetbaum</a:t>
            </a:r>
            <a:r>
              <a:rPr lang="en-US" sz="1800" i="1" dirty="0" smtClean="0"/>
              <a:t> &amp; Josephson</a:t>
            </a:r>
            <a:r>
              <a:rPr lang="en-US" sz="1800" i="1" dirty="0"/>
              <a:t>. NEJM. 2003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17303" y="1122004"/>
            <a:ext cx="3742353" cy="3360936"/>
            <a:chOff x="1097636" y="891509"/>
            <a:chExt cx="6702016" cy="6018954"/>
          </a:xfrm>
        </p:grpSpPr>
        <p:pic>
          <p:nvPicPr>
            <p:cNvPr id="6" name="Picture 2" descr="http://heartresearch.org.uk/sites/default/files/pageimages/Heart%20iStock%20pic%20(1)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99" t="10889" r="12844" b="9520"/>
            <a:stretch/>
          </p:blipFill>
          <p:spPr bwMode="auto">
            <a:xfrm>
              <a:off x="3474669" y="2108701"/>
              <a:ext cx="2339813" cy="3371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1871133" y="891509"/>
              <a:ext cx="5401734" cy="5401734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>
              <a:stCxn id="7" idx="6"/>
            </p:cNvCxnSpPr>
            <p:nvPr/>
          </p:nvCxnSpPr>
          <p:spPr>
            <a:xfrm flipH="1">
              <a:off x="4572000" y="3592376"/>
              <a:ext cx="270086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7" idx="4"/>
            </p:cNvCxnSpPr>
            <p:nvPr/>
          </p:nvCxnSpPr>
          <p:spPr>
            <a:xfrm flipV="1">
              <a:off x="4572000" y="3592376"/>
              <a:ext cx="0" cy="270086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572000" y="3592376"/>
              <a:ext cx="1540933" cy="217593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4571999" y="2168168"/>
              <a:ext cx="2302934" cy="143086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269065" y="2161506"/>
              <a:ext cx="2302934" cy="143086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3031066" y="3603748"/>
              <a:ext cx="1540933" cy="217593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441578" y="3269207"/>
              <a:ext cx="301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I</a:t>
              </a:r>
              <a:endParaRPr lang="en-US" sz="3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13387" y="5768309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II</a:t>
              </a:r>
              <a:endParaRPr lang="en-US" sz="36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93511" y="5768308"/>
              <a:ext cx="5357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III</a:t>
              </a:r>
              <a:endParaRPr lang="en-US" sz="36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132615" y="6264132"/>
              <a:ext cx="8787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 err="1" smtClean="0"/>
                <a:t>aVF</a:t>
              </a:r>
              <a:endParaRPr lang="en-US" sz="3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938519" y="1730798"/>
              <a:ext cx="8611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 smtClean="0"/>
                <a:t>aVL</a:t>
              </a:r>
              <a:endParaRPr lang="en-US" sz="36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97636" y="1730797"/>
              <a:ext cx="1163951" cy="820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600" dirty="0" err="1" smtClean="0"/>
                <a:t>aVR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3579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cg.bidmc.harvard.edu/mavendata/images/case91/1350x90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0"/>
            <a:ext cx="8356600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40800" y="876300"/>
            <a:ext cx="8048625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4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t stemi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1600" y="-79375"/>
            <a:ext cx="5562600" cy="579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9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t stemi post pc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4800" y="-31474"/>
            <a:ext cx="7210250" cy="567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99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87" y="504825"/>
            <a:ext cx="9648825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CA stemi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4464" y="0"/>
            <a:ext cx="5821136" cy="568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2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7448" y="0"/>
            <a:ext cx="9863221" cy="876300"/>
          </a:xfrm>
        </p:spPr>
        <p:txBody>
          <a:bodyPr/>
          <a:lstStyle/>
          <a:p>
            <a:r>
              <a:rPr lang="en-US" dirty="0" smtClean="0"/>
              <a:t>Aspirate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66" b="22000"/>
          <a:stretch/>
        </p:blipFill>
        <p:spPr>
          <a:xfrm>
            <a:off x="2696858" y="1028700"/>
            <a:ext cx="4724400" cy="38075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7998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CA stemi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0535" y="0"/>
            <a:ext cx="585107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6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Know the epidemiology of acute MI in the USA</a:t>
            </a:r>
          </a:p>
          <a:p>
            <a:r>
              <a:rPr lang="en-US" dirty="0" smtClean="0"/>
              <a:t>Define myocardial infarction</a:t>
            </a:r>
          </a:p>
          <a:p>
            <a:r>
              <a:rPr lang="en-US" dirty="0" smtClean="0"/>
              <a:t>Understand the mechanism of ischemic ST changes</a:t>
            </a:r>
          </a:p>
          <a:p>
            <a:r>
              <a:rPr lang="en-US" dirty="0" smtClean="0"/>
              <a:t>Diagnose STEMI (even with LVH or LBBB)</a:t>
            </a:r>
          </a:p>
          <a:p>
            <a:r>
              <a:rPr lang="en-US" dirty="0" smtClean="0"/>
              <a:t>Use the ECG in STEMI to localize the culprit artery</a:t>
            </a:r>
          </a:p>
          <a:p>
            <a:r>
              <a:rPr lang="en-US" dirty="0" smtClean="0"/>
              <a:t>Understand medical and device therapy for STEMI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25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ecg.bidmc.harvard.edu/mavendata/images/case383/1350x90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215348"/>
            <a:ext cx="8249478" cy="549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27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62" y="481012"/>
            <a:ext cx="9591675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1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cg.bidmc.harvard.edu/mavendata/images/case230/1350x90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228600"/>
            <a:ext cx="8229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97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Cx Stemi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8200" y="95250"/>
            <a:ext cx="6201103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0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Cx STEMI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9200" y="-34816"/>
            <a:ext cx="5181600" cy="57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3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Cx STEMI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3000" y="-16954"/>
            <a:ext cx="5470220" cy="573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3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STEMI Case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+mn-lt"/>
              </a:rPr>
              <a:t>55 M with hypertension presents to rural hospital in Maine with chest pain for the last 18 hours which is improving but is still present.</a:t>
            </a:r>
          </a:p>
          <a:p>
            <a:r>
              <a:rPr lang="en-US" sz="3200" dirty="0" smtClean="0">
                <a:latin typeface="+mn-lt"/>
              </a:rPr>
              <a:t>ECG demonstrates STEMI</a:t>
            </a:r>
          </a:p>
          <a:p>
            <a:r>
              <a:rPr lang="en-US" sz="3200" dirty="0" smtClean="0">
                <a:latin typeface="+mn-lt"/>
              </a:rPr>
              <a:t>The nearest PCI capable hospital is 90 minutes away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4320064"/>
            <a:ext cx="1016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/>
              <a:t>How should this patient be managed?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55845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STEMI Case Example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+mn-lt"/>
              </a:rPr>
              <a:t>72 F with diabetes and dyslipidemia presents to clinic in rural Alaska with ongoing chest pain for the last two hours.</a:t>
            </a:r>
          </a:p>
          <a:p>
            <a:r>
              <a:rPr lang="en-US" sz="3200" dirty="0" smtClean="0">
                <a:latin typeface="+mn-lt"/>
              </a:rPr>
              <a:t>ECG demonstrates STEMI</a:t>
            </a:r>
          </a:p>
          <a:p>
            <a:r>
              <a:rPr lang="en-US" sz="3200" dirty="0" smtClean="0">
                <a:latin typeface="+mn-lt"/>
              </a:rPr>
              <a:t>The nearest PCI capable hospital is four hours away.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4320064"/>
            <a:ext cx="1016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/>
              <a:t>How should this patient be managed?</a:t>
            </a:r>
            <a:endParaRPr lang="en-US" sz="36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879600" y="3981509"/>
            <a:ext cx="6629400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i="1" dirty="0" smtClean="0"/>
              <a:t>“Drip ‘</a:t>
            </a:r>
            <a:r>
              <a:rPr lang="en-US" sz="4000" i="1" dirty="0" err="1" smtClean="0"/>
              <a:t>em</a:t>
            </a:r>
            <a:r>
              <a:rPr lang="en-US" sz="4000" i="1" dirty="0" smtClean="0"/>
              <a:t> and ship ‘</a:t>
            </a:r>
            <a:r>
              <a:rPr lang="en-US" sz="4000" i="1" dirty="0" err="1" smtClean="0"/>
              <a:t>em</a:t>
            </a:r>
            <a:r>
              <a:rPr lang="en-US" sz="4000" i="1" dirty="0" smtClean="0"/>
              <a:t>”</a:t>
            </a:r>
          </a:p>
          <a:p>
            <a:r>
              <a:rPr lang="en-US" sz="4000" i="1" dirty="0" smtClean="0"/>
              <a:t>- Anonymous rural cardiologist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139467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160000" cy="902677"/>
          </a:xfrm>
        </p:spPr>
        <p:txBody>
          <a:bodyPr/>
          <a:lstStyle/>
          <a:p>
            <a:r>
              <a:rPr lang="en-US" dirty="0" smtClean="0"/>
              <a:t>When should we go to </a:t>
            </a:r>
            <a:r>
              <a:rPr lang="en-US" dirty="0" err="1" smtClean="0"/>
              <a:t>cath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5600" y="902677"/>
            <a:ext cx="9372600" cy="4305300"/>
          </a:xfrm>
        </p:spPr>
        <p:txBody>
          <a:bodyPr>
            <a:normAutofit fontScale="85000" lnSpcReduction="20000"/>
          </a:bodyPr>
          <a:lstStyle/>
          <a:p>
            <a:pPr>
              <a:buClr>
                <a:srgbClr val="FF0000"/>
              </a:buClr>
            </a:pPr>
            <a:r>
              <a:rPr lang="en-US" u="sng" dirty="0" smtClean="0">
                <a:latin typeface="+mn-lt"/>
              </a:rPr>
              <a:t>PCI-capable hospital</a:t>
            </a:r>
            <a:r>
              <a:rPr lang="en-US" dirty="0" smtClean="0">
                <a:latin typeface="+mn-lt"/>
              </a:rPr>
              <a:t>: PCI in &lt; 90 minutes</a:t>
            </a:r>
            <a:r>
              <a:rPr lang="en-US" baseline="30000" dirty="0" smtClean="0">
                <a:latin typeface="+mn-lt"/>
              </a:rPr>
              <a:t>1</a:t>
            </a:r>
            <a:endParaRPr lang="en-US" dirty="0" smtClean="0">
              <a:latin typeface="+mn-lt"/>
            </a:endParaRPr>
          </a:p>
          <a:p>
            <a:pPr>
              <a:buClr>
                <a:srgbClr val="FF0000"/>
              </a:buClr>
            </a:pPr>
            <a:r>
              <a:rPr lang="en-US" u="sng" dirty="0" smtClean="0">
                <a:latin typeface="+mn-lt"/>
              </a:rPr>
              <a:t>Non-PCI capable hospital:</a:t>
            </a:r>
            <a:r>
              <a:rPr lang="en-US" baseline="30000" dirty="0" smtClean="0">
                <a:latin typeface="+mn-lt"/>
              </a:rPr>
              <a:t>1</a:t>
            </a:r>
            <a:endParaRPr lang="en-US" dirty="0" smtClean="0">
              <a:latin typeface="+mn-lt"/>
            </a:endParaRPr>
          </a:p>
          <a:p>
            <a:pPr lvl="1">
              <a:buClr>
                <a:srgbClr val="FF0000"/>
              </a:buClr>
            </a:pPr>
            <a:r>
              <a:rPr lang="en-US" dirty="0" smtClean="0">
                <a:latin typeface="+mn-lt"/>
              </a:rPr>
              <a:t>Transfer if &lt; 120 minutes away from PCI hospital</a:t>
            </a:r>
          </a:p>
          <a:p>
            <a:pPr lvl="1">
              <a:buClr>
                <a:srgbClr val="FF0000"/>
              </a:buClr>
            </a:pPr>
            <a:r>
              <a:rPr lang="en-US" dirty="0" smtClean="0">
                <a:latin typeface="+mn-lt"/>
              </a:rPr>
              <a:t>Give </a:t>
            </a:r>
            <a:r>
              <a:rPr lang="en-US" dirty="0" err="1" smtClean="0">
                <a:latin typeface="+mn-lt"/>
              </a:rPr>
              <a:t>fibrinolytics</a:t>
            </a:r>
            <a:r>
              <a:rPr lang="en-US" dirty="0" smtClean="0">
                <a:latin typeface="+mn-lt"/>
              </a:rPr>
              <a:t>, then transfer patient if &gt; 120 minutes away</a:t>
            </a:r>
            <a:endParaRPr lang="en-US" u="sng" dirty="0" smtClean="0">
              <a:latin typeface="+mn-lt"/>
            </a:endParaRPr>
          </a:p>
          <a:p>
            <a:pPr>
              <a:buClr>
                <a:srgbClr val="FF0000"/>
              </a:buClr>
            </a:pPr>
            <a:r>
              <a:rPr lang="en-US" u="sng" dirty="0">
                <a:latin typeface="+mn-lt"/>
              </a:rPr>
              <a:t>Time is myocardium</a:t>
            </a:r>
            <a:r>
              <a:rPr lang="en-US" dirty="0">
                <a:latin typeface="+mn-lt"/>
              </a:rPr>
              <a:t>: Each increment of 30 minutes from symptom onset increases mortality by </a:t>
            </a:r>
            <a:r>
              <a:rPr lang="en-US" dirty="0" smtClean="0">
                <a:latin typeface="+mn-lt"/>
              </a:rPr>
              <a:t>4%</a:t>
            </a:r>
            <a:r>
              <a:rPr lang="en-US" baseline="30000" dirty="0" smtClean="0">
                <a:latin typeface="+mn-lt"/>
              </a:rPr>
              <a:t>2</a:t>
            </a:r>
          </a:p>
          <a:p>
            <a:pPr>
              <a:buClr>
                <a:srgbClr val="FF0000"/>
              </a:buClr>
            </a:pPr>
            <a:r>
              <a:rPr lang="en-US" u="sng" dirty="0" smtClean="0">
                <a:latin typeface="+mn-lt"/>
              </a:rPr>
              <a:t>Delayed &gt; 24 hours from symptom onset</a:t>
            </a:r>
            <a:r>
              <a:rPr lang="en-US" sz="3600" baseline="30000" dirty="0" smtClean="0"/>
              <a:t>1</a:t>
            </a:r>
            <a:endParaRPr lang="en-US" dirty="0" smtClean="0">
              <a:latin typeface="+mn-lt"/>
            </a:endParaRPr>
          </a:p>
          <a:p>
            <a:pPr lvl="1">
              <a:buClr>
                <a:srgbClr val="FF0000"/>
              </a:buClr>
            </a:pPr>
            <a:r>
              <a:rPr lang="en-US" dirty="0" smtClean="0">
                <a:latin typeface="+mn-lt"/>
              </a:rPr>
              <a:t>Do not perform PCI if &gt; 24 hours after symptom onset on a completely occluded artery if patient is hemodynamically stable</a:t>
            </a:r>
          </a:p>
          <a:p>
            <a:pPr lvl="1">
              <a:buClr>
                <a:srgbClr val="FF0000"/>
              </a:buClr>
            </a:pPr>
            <a:r>
              <a:rPr lang="en-US" dirty="0" smtClean="0">
                <a:latin typeface="+mn-lt"/>
              </a:rPr>
              <a:t>If in cardiogenic shock/severe heart failure, reasonable to attempt revascularization</a:t>
            </a:r>
            <a:endParaRPr lang="en-US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1377" y="4980737"/>
            <a:ext cx="386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r">
              <a:buAutoNum type="arabicPeriod"/>
            </a:pPr>
            <a:r>
              <a:rPr lang="en-US" sz="2000" i="1" dirty="0" smtClean="0"/>
              <a:t>AHA Guidelines. Circulation. 2013.</a:t>
            </a:r>
          </a:p>
          <a:p>
            <a:pPr marL="457200" indent="-457200" algn="r">
              <a:buAutoNum type="arabicPeriod"/>
            </a:pPr>
            <a:r>
              <a:rPr lang="en-US" sz="2000" i="1" dirty="0" err="1" smtClean="0"/>
              <a:t>Rathocore</a:t>
            </a:r>
            <a:r>
              <a:rPr lang="en-US" sz="2000" i="1" dirty="0" smtClean="0"/>
              <a:t> et al. AJC. 2009.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7800" y="1790700"/>
            <a:ext cx="44100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3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Aspirin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0600" y="1333500"/>
            <a:ext cx="7391400" cy="3771636"/>
          </a:xfrm>
        </p:spPr>
        <p:txBody>
          <a:bodyPr/>
          <a:lstStyle/>
          <a:p>
            <a:r>
              <a:rPr lang="en-US" dirty="0" smtClean="0"/>
              <a:t>↓ vascular mortality by 23 % in acute MI </a:t>
            </a:r>
            <a:r>
              <a:rPr lang="en-US" i="1" dirty="0" smtClean="0"/>
              <a:t>(ISIS-2 trial, 1988)</a:t>
            </a:r>
          </a:p>
          <a:p>
            <a:endParaRPr lang="en-US" i="1" dirty="0"/>
          </a:p>
          <a:p>
            <a:r>
              <a:rPr lang="en-US" dirty="0"/>
              <a:t>↓ vascular </a:t>
            </a:r>
            <a:r>
              <a:rPr lang="en-US" dirty="0" smtClean="0"/>
              <a:t>mortality and non-fatal MI/stroke in unstable angina (14% -&gt; 9%)</a:t>
            </a:r>
            <a:r>
              <a:rPr lang="en-US" i="1" dirty="0" smtClean="0"/>
              <a:t> (Antiplatelet </a:t>
            </a:r>
            <a:r>
              <a:rPr lang="en-US" i="1" dirty="0" err="1" smtClean="0"/>
              <a:t>Trialists</a:t>
            </a:r>
            <a:r>
              <a:rPr lang="en-US" i="1" dirty="0" smtClean="0"/>
              <a:t> Collaboration, 1994)</a:t>
            </a:r>
            <a:endParaRPr lang="en-US" i="1" dirty="0"/>
          </a:p>
        </p:txBody>
      </p:sp>
      <p:pic>
        <p:nvPicPr>
          <p:cNvPr id="5122" name="Picture 2" descr="http://hhpblog.s3.amazonaws.com/blog/wordpress/wp-content/uploads/2012/03/Aspirin-table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45489">
            <a:off x="170855" y="171583"/>
            <a:ext cx="21717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86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03200" y="190500"/>
            <a:ext cx="7670800" cy="51816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83577" y="571500"/>
            <a:ext cx="3910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Acute Coronary Syndrome</a:t>
            </a:r>
            <a:endParaRPr lang="en-US" sz="2800" b="1" dirty="0"/>
          </a:p>
        </p:txBody>
      </p:sp>
      <p:sp>
        <p:nvSpPr>
          <p:cNvPr id="6" name="Oval 5"/>
          <p:cNvSpPr/>
          <p:nvPr/>
        </p:nvSpPr>
        <p:spPr>
          <a:xfrm>
            <a:off x="355600" y="1475720"/>
            <a:ext cx="2286000" cy="23723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44445" y="2423636"/>
            <a:ext cx="1085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STEMI</a:t>
            </a:r>
            <a:endParaRPr lang="en-US" sz="2800" b="1" dirty="0"/>
          </a:p>
        </p:txBody>
      </p:sp>
      <p:sp>
        <p:nvSpPr>
          <p:cNvPr id="8" name="Oval 7"/>
          <p:cNvSpPr/>
          <p:nvPr/>
        </p:nvSpPr>
        <p:spPr>
          <a:xfrm>
            <a:off x="2882900" y="1475720"/>
            <a:ext cx="2286000" cy="237238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388869" y="2423636"/>
            <a:ext cx="1298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NSTEMI</a:t>
            </a:r>
            <a:endParaRPr lang="en-US" sz="2800" b="1" dirty="0"/>
          </a:p>
        </p:txBody>
      </p:sp>
      <p:sp>
        <p:nvSpPr>
          <p:cNvPr id="10" name="Oval 9"/>
          <p:cNvSpPr/>
          <p:nvPr/>
        </p:nvSpPr>
        <p:spPr>
          <a:xfrm>
            <a:off x="5410200" y="1475720"/>
            <a:ext cx="2286000" cy="237238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862806" y="2208193"/>
            <a:ext cx="14269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Unstable</a:t>
            </a:r>
            <a:br>
              <a:rPr lang="en-US" sz="2800" b="1" dirty="0" smtClean="0"/>
            </a:br>
            <a:r>
              <a:rPr lang="en-US" sz="2800" b="1" dirty="0" smtClean="0"/>
              <a:t>Angina</a:t>
            </a:r>
            <a:endParaRPr lang="en-US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8204200" y="342900"/>
            <a:ext cx="1828800" cy="5029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204200" y="402222"/>
            <a:ext cx="183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Non-Cardiac</a:t>
            </a:r>
            <a:br>
              <a:rPr lang="en-US" sz="2400" b="1" dirty="0" smtClean="0"/>
            </a:br>
            <a:r>
              <a:rPr lang="en-US" sz="2400" b="1" dirty="0" smtClean="0"/>
              <a:t>Chest</a:t>
            </a:r>
            <a:br>
              <a:rPr lang="en-US" sz="2400" b="1" dirty="0" smtClean="0"/>
            </a:br>
            <a:r>
              <a:rPr lang="en-US" sz="2400" b="1" dirty="0" smtClean="0"/>
              <a:t>Pain</a:t>
            </a:r>
            <a:endParaRPr lang="en-US" sz="2400" b="1" dirty="0"/>
          </a:p>
        </p:txBody>
      </p:sp>
      <p:sp>
        <p:nvSpPr>
          <p:cNvPr id="15" name="Right Brace 14"/>
          <p:cNvSpPr/>
          <p:nvPr/>
        </p:nvSpPr>
        <p:spPr>
          <a:xfrm rot="5400000">
            <a:off x="4960011" y="1844387"/>
            <a:ext cx="763610" cy="4708766"/>
          </a:xfrm>
          <a:prstGeom prst="rightBrace">
            <a:avLst/>
          </a:prstGeom>
          <a:noFill/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877227" y="4673920"/>
            <a:ext cx="2702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Managed the same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80613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  <p:bldP spid="13" grpId="0" animBg="1"/>
      <p:bldP spid="14" grpId="0"/>
      <p:bldP spid="15" grpId="0" animBg="1"/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Beta blockers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7400" y="1333500"/>
            <a:ext cx="6324600" cy="4114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↓ </a:t>
            </a:r>
            <a:r>
              <a:rPr lang="en-US" dirty="0" smtClean="0"/>
              <a:t>overall mortality by 40% (relative reduction)</a:t>
            </a:r>
          </a:p>
          <a:p>
            <a:pPr lvl="1"/>
            <a:r>
              <a:rPr lang="en-US" i="1" dirty="0" smtClean="0"/>
              <a:t>Norwegian Multicenter Study of </a:t>
            </a:r>
            <a:r>
              <a:rPr lang="en-US" i="1" dirty="0" err="1" smtClean="0"/>
              <a:t>Timolol</a:t>
            </a:r>
            <a:r>
              <a:rPr lang="en-US" i="1" dirty="0" smtClean="0"/>
              <a:t> (1983)</a:t>
            </a:r>
          </a:p>
          <a:p>
            <a:pPr lvl="1"/>
            <a:r>
              <a:rPr lang="en-US" dirty="0" smtClean="0"/>
              <a:t>Little short term benefit</a:t>
            </a:r>
          </a:p>
          <a:p>
            <a:pPr lvl="1"/>
            <a:r>
              <a:rPr lang="en-US" dirty="0" smtClean="0"/>
              <a:t>IV beta blocker worsens outcomes</a:t>
            </a:r>
          </a:p>
          <a:p>
            <a:r>
              <a:rPr lang="en-US" u="sng" dirty="0" smtClean="0"/>
              <a:t>Contraindicated in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Cocaine-induced MI.  (Give benzodiazepines instead!) Or labetalol.</a:t>
            </a:r>
          </a:p>
          <a:p>
            <a:pPr lvl="1"/>
            <a:r>
              <a:rPr lang="en-US" dirty="0"/>
              <a:t>Hypotension</a:t>
            </a:r>
          </a:p>
          <a:p>
            <a:pPr lvl="1"/>
            <a:r>
              <a:rPr lang="en-US" dirty="0"/>
              <a:t>Decompensated heart failure</a:t>
            </a:r>
          </a:p>
          <a:p>
            <a:pPr lvl="1"/>
            <a:r>
              <a:rPr lang="en-US" dirty="0"/>
              <a:t>Reactive airway disease</a:t>
            </a:r>
          </a:p>
          <a:p>
            <a:pPr lvl="1"/>
            <a:r>
              <a:rPr lang="en-US" dirty="0"/>
              <a:t>AV conduction delay &gt; 0.24 s, or 2nd degree AV block</a:t>
            </a:r>
          </a:p>
        </p:txBody>
      </p:sp>
      <p:pic>
        <p:nvPicPr>
          <p:cNvPr id="7170" name="Picture 2" descr="https://edc2.healthtap.com/ht-staging/user_answer/reference_image/8552/large/Metoprolol.jpeg?138667064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17000" r="52500" b="15000"/>
          <a:stretch/>
        </p:blipFill>
        <p:spPr bwMode="auto">
          <a:xfrm>
            <a:off x="0" y="228865"/>
            <a:ext cx="2667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7800" y="3084662"/>
            <a:ext cx="2311400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Mechanism of benefit: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↓ </a:t>
            </a:r>
            <a:r>
              <a:rPr lang="en-US" sz="2400" dirty="0" smtClean="0"/>
              <a:t> MVO</a:t>
            </a:r>
            <a:r>
              <a:rPr lang="en-US" sz="2400" baseline="-25000" dirty="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↓ ventricular arrhythmias</a:t>
            </a:r>
          </a:p>
        </p:txBody>
      </p:sp>
    </p:spTree>
    <p:extLst>
      <p:ext uri="{BB962C8B-B14F-4D97-AF65-F5344CB8AC3E}">
        <p14:creationId xmlns:p14="http://schemas.microsoft.com/office/powerpoint/2010/main" val="90148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802474"/>
            <a:ext cx="9144000" cy="3398615"/>
          </a:xfrm>
        </p:spPr>
        <p:txBody>
          <a:bodyPr>
            <a:normAutofit fontScale="92500" lnSpcReduction="10000"/>
          </a:bodyPr>
          <a:lstStyle/>
          <a:p>
            <a:r>
              <a:rPr lang="en-US" sz="3200" i="1" dirty="0" smtClean="0"/>
              <a:t>PROVE-IT </a:t>
            </a:r>
            <a:r>
              <a:rPr lang="en-US" sz="3200" i="1" dirty="0"/>
              <a:t>TIMI </a:t>
            </a:r>
            <a:r>
              <a:rPr lang="en-US" sz="3200" i="1" dirty="0" smtClean="0"/>
              <a:t>22</a:t>
            </a:r>
            <a:r>
              <a:rPr lang="en-US" sz="3200" dirty="0" smtClean="0"/>
              <a:t>: </a:t>
            </a:r>
            <a:r>
              <a:rPr lang="en-US" sz="3200" dirty="0"/>
              <a:t>Randomized 4162 patients with acute MI to pravastatin 40mg versus atorvastatin 80mg</a:t>
            </a:r>
            <a:endParaRPr lang="en-US" dirty="0"/>
          </a:p>
          <a:p>
            <a:pPr lvl="1" fontAlgn="base"/>
            <a:r>
              <a:rPr lang="en-US" sz="2800" dirty="0"/>
              <a:t>Primary end-point was death from any cause, myocardial infarction, documented unstable angina requiring </a:t>
            </a:r>
            <a:r>
              <a:rPr lang="en-US" sz="2800" dirty="0" err="1"/>
              <a:t>rehospitalization</a:t>
            </a:r>
            <a:r>
              <a:rPr lang="en-US" sz="2800" dirty="0"/>
              <a:t>, revascularization</a:t>
            </a:r>
          </a:p>
          <a:p>
            <a:pPr lvl="1" fontAlgn="base"/>
            <a:r>
              <a:rPr lang="en-US" sz="2800" dirty="0"/>
              <a:t>At 2 years, endpoint occurred in 26.3% of pravastatin group and 22.4 % of atorvastatin group (p&lt;0.005)</a:t>
            </a:r>
          </a:p>
          <a:p>
            <a:pPr lvl="1" fontAlgn="base"/>
            <a:r>
              <a:rPr lang="en-US" sz="2800" dirty="0"/>
              <a:t>Difference emerged at 30 days and was persistent</a:t>
            </a:r>
          </a:p>
          <a:p>
            <a:endParaRPr lang="en-US" dirty="0"/>
          </a:p>
        </p:txBody>
      </p:sp>
      <p:pic>
        <p:nvPicPr>
          <p:cNvPr id="8194" name="Picture 2" descr="http://images.medscape.com/pi/features/drugdirectory/octupdate/PKD0158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0" t="49614" r="17708" b="2238"/>
          <a:stretch/>
        </p:blipFill>
        <p:spPr bwMode="auto">
          <a:xfrm>
            <a:off x="33215" y="0"/>
            <a:ext cx="2643555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23573" y="5201090"/>
            <a:ext cx="1962397" cy="308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8" i="1" dirty="0" smtClean="0"/>
              <a:t>Cannon et al. NEJM. 2004.</a:t>
            </a:r>
            <a:endParaRPr lang="en-US" sz="1408" i="1" dirty="0"/>
          </a:p>
        </p:txBody>
      </p:sp>
    </p:spTree>
    <p:extLst>
      <p:ext uri="{BB962C8B-B14F-4D97-AF65-F5344CB8AC3E}">
        <p14:creationId xmlns:p14="http://schemas.microsoft.com/office/powerpoint/2010/main" val="180705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600" y="228865"/>
            <a:ext cx="7772400" cy="952500"/>
          </a:xfrm>
        </p:spPr>
        <p:txBody>
          <a:bodyPr/>
          <a:lstStyle/>
          <a:p>
            <a:r>
              <a:rPr lang="en-US" dirty="0" smtClean="0"/>
              <a:t>Heparin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8252" y="1333500"/>
            <a:ext cx="7563748" cy="3771636"/>
          </a:xfrm>
        </p:spPr>
        <p:txBody>
          <a:bodyPr/>
          <a:lstStyle/>
          <a:p>
            <a:r>
              <a:rPr lang="en-US" dirty="0"/>
              <a:t>↓ </a:t>
            </a:r>
            <a:r>
              <a:rPr lang="en-US" dirty="0" smtClean="0"/>
              <a:t>33% composite of death or MI</a:t>
            </a:r>
          </a:p>
          <a:p>
            <a:pPr lvl="1"/>
            <a:r>
              <a:rPr lang="en-US" dirty="0" smtClean="0"/>
              <a:t>driven almost entirely by reduction in MI</a:t>
            </a:r>
            <a:endParaRPr lang="en-US" dirty="0"/>
          </a:p>
        </p:txBody>
      </p:sp>
      <p:pic>
        <p:nvPicPr>
          <p:cNvPr id="9218" name="Picture 2" descr="http://www.flhosplab.com/wp-content/uploads/2015/08/heprai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0" r="20559"/>
          <a:stretch/>
        </p:blipFill>
        <p:spPr bwMode="auto">
          <a:xfrm>
            <a:off x="0" y="19812"/>
            <a:ext cx="2088252" cy="350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8252" y="2481494"/>
            <a:ext cx="6954148" cy="28946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58839" y="5201090"/>
            <a:ext cx="1927131" cy="308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8" i="1" dirty="0" err="1" smtClean="0"/>
              <a:t>Eikkelboom</a:t>
            </a:r>
            <a:r>
              <a:rPr lang="en-US" sz="1408" i="1" dirty="0" smtClean="0"/>
              <a:t>. Lancet. 2000.</a:t>
            </a:r>
            <a:endParaRPr lang="en-US" sz="1408" i="1" dirty="0"/>
          </a:p>
        </p:txBody>
      </p:sp>
    </p:spTree>
    <p:extLst>
      <p:ext uri="{BB962C8B-B14F-4D97-AF65-F5344CB8AC3E}">
        <p14:creationId xmlns:p14="http://schemas.microsoft.com/office/powerpoint/2010/main" val="217528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"/>
            <a:ext cx="10160000" cy="8763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Second Anti-Platelet Agent</a:t>
            </a:r>
            <a:endParaRPr lang="en-US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08000" y="803776"/>
            <a:ext cx="2838446" cy="533135"/>
          </a:xfrm>
        </p:spPr>
        <p:txBody>
          <a:bodyPr>
            <a:normAutofit/>
          </a:bodyPr>
          <a:lstStyle/>
          <a:p>
            <a:r>
              <a:rPr lang="en-US" dirty="0" err="1" smtClean="0"/>
              <a:t>Clopidogrel</a:t>
            </a:r>
            <a:r>
              <a:rPr lang="en-US" dirty="0" smtClean="0"/>
              <a:t> </a:t>
            </a:r>
            <a:r>
              <a:rPr lang="en-US" b="0" dirty="0" smtClean="0"/>
              <a:t>(</a:t>
            </a:r>
            <a:r>
              <a:rPr lang="en-US" b="0" i="1" dirty="0" err="1" smtClean="0"/>
              <a:t>Plavix</a:t>
            </a:r>
            <a:r>
              <a:rPr lang="en-US" b="0" i="1" baseline="30000" dirty="0" err="1" smtClean="0"/>
              <a:t>TM</a:t>
            </a:r>
            <a:r>
              <a:rPr lang="en-US" b="0" i="1" dirty="0" smtClean="0"/>
              <a:t>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08000" y="2251575"/>
            <a:ext cx="2838446" cy="3196724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CURE Trial (2001)</a:t>
            </a:r>
          </a:p>
          <a:p>
            <a:r>
              <a:rPr lang="en-US" dirty="0" smtClean="0"/>
              <a:t>ASA vs. ASA + Plavix</a:t>
            </a:r>
          </a:p>
          <a:p>
            <a:r>
              <a:rPr lang="en-US" dirty="0" smtClean="0"/>
              <a:t>11.4 </a:t>
            </a:r>
            <a:r>
              <a:rPr lang="en-US" dirty="0"/>
              <a:t>vs. 9.3% CV death/non-fatal </a:t>
            </a:r>
            <a:r>
              <a:rPr lang="en-US" dirty="0" smtClean="0"/>
              <a:t>MI</a:t>
            </a:r>
          </a:p>
          <a:p>
            <a:r>
              <a:rPr lang="en-US" dirty="0" smtClean="0"/>
              <a:t>NNT=50</a:t>
            </a:r>
            <a:endParaRPr lang="en-US" dirty="0"/>
          </a:p>
        </p:txBody>
      </p:sp>
      <p:pic>
        <p:nvPicPr>
          <p:cNvPr id="10242" name="Picture 2" descr="https://www.drugs.com/images/pills/nlm/63653117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6" t="14221" r="-999" b="18223"/>
          <a:stretch/>
        </p:blipFill>
        <p:spPr bwMode="auto">
          <a:xfrm>
            <a:off x="1523654" y="1434811"/>
            <a:ext cx="815043" cy="82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www.drugs.com/images/pills/nlm/00186077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r="50333" b="14667"/>
          <a:stretch/>
        </p:blipFill>
        <p:spPr bwMode="auto">
          <a:xfrm>
            <a:off x="7497964" y="1333236"/>
            <a:ext cx="1060149" cy="108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healthline.com/images/gold/DrugItem_1197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597" b="99284" l="16500" r="83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67" t="50796" r="16500"/>
          <a:stretch/>
        </p:blipFill>
        <p:spPr bwMode="auto">
          <a:xfrm>
            <a:off x="4022805" y="1377538"/>
            <a:ext cx="1577635" cy="82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4"/>
          <p:cNvSpPr>
            <a:spLocks noGrp="1"/>
          </p:cNvSpPr>
          <p:nvPr>
            <p:ph type="body" idx="1"/>
          </p:nvPr>
        </p:nvSpPr>
        <p:spPr>
          <a:xfrm>
            <a:off x="6654280" y="803777"/>
            <a:ext cx="2838446" cy="533135"/>
          </a:xfrm>
        </p:spPr>
        <p:txBody>
          <a:bodyPr>
            <a:normAutofit/>
          </a:bodyPr>
          <a:lstStyle/>
          <a:p>
            <a:r>
              <a:rPr lang="en-US" dirty="0" err="1" smtClean="0"/>
              <a:t>Ticagrelor</a:t>
            </a:r>
            <a:r>
              <a:rPr lang="en-US" dirty="0" smtClean="0"/>
              <a:t> </a:t>
            </a:r>
            <a:r>
              <a:rPr lang="en-US" b="0" dirty="0" smtClean="0"/>
              <a:t>(</a:t>
            </a:r>
            <a:r>
              <a:rPr lang="en-US" b="0" i="1" dirty="0" err="1" smtClean="0"/>
              <a:t>Brillinta</a:t>
            </a:r>
            <a:r>
              <a:rPr lang="en-US" b="0" i="1" baseline="30000" dirty="0" err="1" smtClean="0"/>
              <a:t>TM</a:t>
            </a:r>
            <a:r>
              <a:rPr lang="en-US" b="0" i="1" dirty="0" smtClean="0"/>
              <a:t>)</a:t>
            </a:r>
            <a:endParaRPr lang="en-US" dirty="0"/>
          </a:p>
        </p:txBody>
      </p:sp>
      <p:sp>
        <p:nvSpPr>
          <p:cNvPr id="13" name="Content Placeholder 5"/>
          <p:cNvSpPr>
            <a:spLocks noGrp="1"/>
          </p:cNvSpPr>
          <p:nvPr>
            <p:ph sz="half" idx="2"/>
          </p:nvPr>
        </p:nvSpPr>
        <p:spPr>
          <a:xfrm>
            <a:off x="6654280" y="2251575"/>
            <a:ext cx="2838446" cy="3196725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PLATO Trial (2009)</a:t>
            </a:r>
          </a:p>
          <a:p>
            <a:r>
              <a:rPr lang="en-US" dirty="0" err="1"/>
              <a:t>ASA+Clopidogrel</a:t>
            </a:r>
            <a:r>
              <a:rPr lang="en-US" dirty="0"/>
              <a:t> </a:t>
            </a:r>
            <a:r>
              <a:rPr lang="en-US" dirty="0" smtClean="0"/>
              <a:t>vs. </a:t>
            </a:r>
            <a:r>
              <a:rPr lang="en-US" dirty="0" err="1" smtClean="0"/>
              <a:t>ASA+Ticagrelor</a:t>
            </a:r>
            <a:endParaRPr lang="en-US" dirty="0" smtClean="0"/>
          </a:p>
          <a:p>
            <a:r>
              <a:rPr lang="en-US" dirty="0" smtClean="0"/>
              <a:t>↓ </a:t>
            </a:r>
            <a:r>
              <a:rPr lang="en-US" dirty="0"/>
              <a:t>all-cause mortality (4.5% versus 5.9</a:t>
            </a:r>
            <a:r>
              <a:rPr lang="en-US" dirty="0" smtClean="0"/>
              <a:t>%)</a:t>
            </a:r>
          </a:p>
          <a:p>
            <a:r>
              <a:rPr lang="en-US" dirty="0"/>
              <a:t>↑ </a:t>
            </a:r>
            <a:r>
              <a:rPr lang="en-US" dirty="0" smtClean="0"/>
              <a:t>dyspnea</a:t>
            </a:r>
            <a:endParaRPr lang="en-US" dirty="0"/>
          </a:p>
          <a:p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idx="1"/>
          </p:nvPr>
        </p:nvSpPr>
        <p:spPr>
          <a:xfrm>
            <a:off x="3392400" y="800100"/>
            <a:ext cx="2838446" cy="533135"/>
          </a:xfrm>
        </p:spPr>
        <p:txBody>
          <a:bodyPr/>
          <a:lstStyle/>
          <a:p>
            <a:r>
              <a:rPr lang="en-US" dirty="0" err="1" smtClean="0"/>
              <a:t>Prasugrel</a:t>
            </a:r>
            <a:r>
              <a:rPr lang="en-US" dirty="0" smtClean="0"/>
              <a:t> </a:t>
            </a:r>
            <a:r>
              <a:rPr lang="en-US" b="0" dirty="0" smtClean="0"/>
              <a:t>(</a:t>
            </a:r>
            <a:r>
              <a:rPr lang="en-US" b="0" i="1" dirty="0" err="1" smtClean="0"/>
              <a:t>Effient</a:t>
            </a:r>
            <a:r>
              <a:rPr lang="en-US" b="0" i="1" baseline="30000" dirty="0" err="1" smtClean="0"/>
              <a:t>TM</a:t>
            </a:r>
            <a:r>
              <a:rPr lang="en-US" b="0" i="1" dirty="0" smtClean="0"/>
              <a:t>)</a:t>
            </a:r>
            <a:endParaRPr lang="en-US" dirty="0"/>
          </a:p>
        </p:txBody>
      </p:sp>
      <p:sp>
        <p:nvSpPr>
          <p:cNvPr id="15" name="Content Placeholder 5"/>
          <p:cNvSpPr>
            <a:spLocks noGrp="1"/>
          </p:cNvSpPr>
          <p:nvPr>
            <p:ph sz="half" idx="2"/>
          </p:nvPr>
        </p:nvSpPr>
        <p:spPr>
          <a:xfrm>
            <a:off x="3392399" y="2251574"/>
            <a:ext cx="3097815" cy="346342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i="1" dirty="0"/>
              <a:t>TRITON-TIMI </a:t>
            </a:r>
            <a:r>
              <a:rPr lang="en-US" i="1" dirty="0" smtClean="0"/>
              <a:t>38 (2007)</a:t>
            </a:r>
          </a:p>
          <a:p>
            <a:r>
              <a:rPr lang="en-US" dirty="0" err="1" smtClean="0"/>
              <a:t>ASA+Clopidogrel</a:t>
            </a:r>
            <a:r>
              <a:rPr lang="en-US" dirty="0" smtClean="0"/>
              <a:t> vs </a:t>
            </a:r>
            <a:r>
              <a:rPr lang="en-US" dirty="0" err="1" smtClean="0"/>
              <a:t>ASA+Prasugrel</a:t>
            </a:r>
            <a:endParaRPr lang="en-US" dirty="0" smtClean="0"/>
          </a:p>
          <a:p>
            <a:r>
              <a:rPr lang="en-US" dirty="0"/>
              <a:t>↓ </a:t>
            </a:r>
            <a:r>
              <a:rPr lang="en-US" dirty="0" smtClean="0"/>
              <a:t>risk </a:t>
            </a:r>
            <a:r>
              <a:rPr lang="en-US" dirty="0"/>
              <a:t>of CV death, non-fatal MI, CVA with </a:t>
            </a:r>
            <a:r>
              <a:rPr lang="en-US" dirty="0" err="1"/>
              <a:t>prasugrel</a:t>
            </a:r>
            <a:r>
              <a:rPr lang="en-US" dirty="0"/>
              <a:t> (9.9% versus 12.1</a:t>
            </a:r>
            <a:r>
              <a:rPr lang="en-US" dirty="0" smtClean="0"/>
              <a:t>%)</a:t>
            </a:r>
          </a:p>
          <a:p>
            <a:r>
              <a:rPr lang="en-US" dirty="0" smtClean="0"/>
              <a:t>↑ fatal bleeding</a:t>
            </a:r>
          </a:p>
          <a:p>
            <a:r>
              <a:rPr lang="en-US" dirty="0" smtClean="0"/>
              <a:t>Do not give if history of TIA/stroke or elderly</a:t>
            </a:r>
          </a:p>
          <a:p>
            <a:r>
              <a:rPr lang="en-US" dirty="0" smtClean="0"/>
              <a:t>Cannot give unless PCI planned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32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12" grpId="0" build="p"/>
      <p:bldP spid="13" grpId="0"/>
      <p:bldP spid="14" grpId="0" build="p"/>
      <p:bldP spid="15" grpId="0" build="allAtOnce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28864"/>
            <a:ext cx="6121753" cy="11046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When to give second antiplatelet agent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562362"/>
            <a:ext cx="9144000" cy="3542773"/>
          </a:xfrm>
        </p:spPr>
        <p:txBody>
          <a:bodyPr>
            <a:normAutofit/>
          </a:bodyPr>
          <a:lstStyle/>
          <a:p>
            <a:r>
              <a:rPr lang="en-US" dirty="0" smtClean="0"/>
              <a:t>As soon as possible or at the time</a:t>
            </a:r>
            <a:br>
              <a:rPr lang="en-US" dirty="0" smtClean="0"/>
            </a:br>
            <a:r>
              <a:rPr lang="en-US" dirty="0" smtClean="0"/>
              <a:t>of PCI</a:t>
            </a:r>
            <a:r>
              <a:rPr lang="en-US" baseline="30000" dirty="0" smtClean="0"/>
              <a:t>1</a:t>
            </a:r>
          </a:p>
          <a:p>
            <a:r>
              <a:rPr lang="en-US" dirty="0" smtClean="0"/>
              <a:t>Pre-hospital administration</a:t>
            </a:r>
            <a:r>
              <a:rPr lang="en-US" baseline="30000" dirty="0" smtClean="0"/>
              <a:t>2</a:t>
            </a:r>
          </a:p>
          <a:p>
            <a:pPr lvl="1"/>
            <a:r>
              <a:rPr lang="en-US" dirty="0" smtClean="0"/>
              <a:t>Reduces rate of stent thrombosis</a:t>
            </a:r>
          </a:p>
          <a:p>
            <a:pPr lvl="1"/>
            <a:r>
              <a:rPr lang="en-US" dirty="0" smtClean="0"/>
              <a:t>Does not resolve STE before angiography</a:t>
            </a:r>
          </a:p>
          <a:p>
            <a:pPr lvl="1"/>
            <a:r>
              <a:rPr lang="en-US" dirty="0" smtClean="0"/>
              <a:t>Does not improve pre-stent flow</a:t>
            </a:r>
          </a:p>
        </p:txBody>
      </p:sp>
      <p:pic>
        <p:nvPicPr>
          <p:cNvPr id="11266" name="Picture 2" descr="http://www.cetsalem.org/wp-content/uploads/2016/06/cloc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53" y="0"/>
            <a:ext cx="3530247" cy="264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15980" y="5201090"/>
            <a:ext cx="2769990" cy="525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>
              <a:buFont typeface="+mj-lt"/>
              <a:buAutoNum type="arabicPeriod"/>
            </a:pPr>
            <a:r>
              <a:rPr lang="en-US" sz="1408" i="1" dirty="0" smtClean="0"/>
              <a:t>AHA </a:t>
            </a:r>
            <a:r>
              <a:rPr lang="en-US" sz="1408" i="1" dirty="0" err="1" smtClean="0"/>
              <a:t>Gudelines</a:t>
            </a:r>
            <a:r>
              <a:rPr lang="en-US" sz="1408" i="1" dirty="0" smtClean="0"/>
              <a:t>. Circulation. 2013.</a:t>
            </a:r>
          </a:p>
          <a:p>
            <a:pPr marL="342900" indent="-342900" algn="r">
              <a:buFont typeface="+mj-lt"/>
              <a:buAutoNum type="arabicPeriod"/>
            </a:pPr>
            <a:r>
              <a:rPr lang="en-US" sz="1408" i="1" dirty="0" err="1" smtClean="0"/>
              <a:t>Montalescot</a:t>
            </a:r>
            <a:r>
              <a:rPr lang="en-US" sz="1408" i="1" dirty="0" smtClean="0"/>
              <a:t> et al. NEJM. 2014.</a:t>
            </a:r>
            <a:endParaRPr lang="en-US" sz="1408" i="1" dirty="0"/>
          </a:p>
        </p:txBody>
      </p:sp>
    </p:spTree>
    <p:extLst>
      <p:ext uri="{BB962C8B-B14F-4D97-AF65-F5344CB8AC3E}">
        <p14:creationId xmlns:p14="http://schemas.microsoft.com/office/powerpoint/2010/main" val="262335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how long to give DAPT?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At least 12 months (in general)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dirty="0" smtClean="0"/>
              <a:t>Older thinking was that bare metal stents did not need as long duration DAPT compared to drug-eluting stents</a:t>
            </a:r>
          </a:p>
          <a:p>
            <a:r>
              <a:rPr lang="en-US" dirty="0" smtClean="0"/>
              <a:t>DAPT trial showed benefit of DAPT in BMS for at least a year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70800" y="5257271"/>
            <a:ext cx="2320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i="1" dirty="0" err="1" smtClean="0"/>
              <a:t>Yeh</a:t>
            </a:r>
            <a:r>
              <a:rPr lang="en-US" sz="2000" i="1" dirty="0"/>
              <a:t> </a:t>
            </a:r>
            <a:r>
              <a:rPr lang="en-US" sz="2000" i="1" dirty="0" smtClean="0"/>
              <a:t>et al. NEJM. 2014.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22428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28865"/>
            <a:ext cx="6629400" cy="952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Who should get DAPT &gt; 12 months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333500"/>
            <a:ext cx="6629400" cy="2082426"/>
          </a:xfrm>
        </p:spPr>
        <p:txBody>
          <a:bodyPr numCol="2"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DAPT SCORE</a:t>
            </a:r>
          </a:p>
          <a:p>
            <a:r>
              <a:rPr lang="en-US" dirty="0" smtClean="0"/>
              <a:t>Age</a:t>
            </a:r>
          </a:p>
          <a:p>
            <a:r>
              <a:rPr lang="en-US" dirty="0" smtClean="0"/>
              <a:t>Vein Graft Stent</a:t>
            </a:r>
          </a:p>
          <a:p>
            <a:r>
              <a:rPr lang="en-US" dirty="0" smtClean="0"/>
              <a:t>Smoker</a:t>
            </a:r>
          </a:p>
          <a:p>
            <a:r>
              <a:rPr lang="en-US" dirty="0" smtClean="0"/>
              <a:t>Diabetic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Acute MI</a:t>
            </a:r>
          </a:p>
          <a:p>
            <a:r>
              <a:rPr lang="en-US" dirty="0" smtClean="0"/>
              <a:t>Stent diameter &lt; 3 mm</a:t>
            </a:r>
          </a:p>
          <a:p>
            <a:r>
              <a:rPr lang="en-US" dirty="0" smtClean="0"/>
              <a:t>Heart failure with reduced EF</a:t>
            </a:r>
          </a:p>
        </p:txBody>
      </p:sp>
      <p:pic>
        <p:nvPicPr>
          <p:cNvPr id="12290" name="Picture 2" descr="http://www.bidmc.org/~/media/Images/Development/Your%20Giving%20Matters/fall%202016/ye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5"/>
          <a:stretch/>
        </p:blipFill>
        <p:spPr bwMode="auto">
          <a:xfrm>
            <a:off x="7365999" y="0"/>
            <a:ext cx="2805043" cy="28479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01470" y="5367905"/>
            <a:ext cx="1684500" cy="308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8" i="1" dirty="0" err="1" smtClean="0"/>
              <a:t>Yeh</a:t>
            </a:r>
            <a:r>
              <a:rPr lang="en-US" sz="1408" i="1" dirty="0" smtClean="0"/>
              <a:t> et al. JAMA. 2016.</a:t>
            </a:r>
            <a:endParaRPr lang="en-US" sz="1408" i="1" dirty="0"/>
          </a:p>
        </p:txBody>
      </p:sp>
      <p:sp>
        <p:nvSpPr>
          <p:cNvPr id="4" name="Rectangle 3"/>
          <p:cNvSpPr/>
          <p:nvPr/>
        </p:nvSpPr>
        <p:spPr>
          <a:xfrm>
            <a:off x="279400" y="3340415"/>
            <a:ext cx="94735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When DAPT score is ≥2, the number needed to treat (NNT) to prevent an ischemic event was 33 and the number needed to harm (NNH) with a bleeding event was 263. 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When the DAPT score is &lt;2, NNT to prevent an ischemic event climbs to 169 and NNH to cause a bleeding complication drops to 69.</a:t>
            </a:r>
          </a:p>
        </p:txBody>
      </p:sp>
    </p:spTree>
    <p:extLst>
      <p:ext uri="{BB962C8B-B14F-4D97-AF65-F5344CB8AC3E}">
        <p14:creationId xmlns:p14="http://schemas.microsoft.com/office/powerpoint/2010/main" val="268674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ifeinthefastlane.com/wp-content/uploads/2012/01/extensive-anterolater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0"/>
            <a:ext cx="10160000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14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terior STEMI T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17800" y="262040"/>
            <a:ext cx="5635471" cy="54247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7891" y="262040"/>
            <a:ext cx="3155287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/>
              <a:t>LVEF 29%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2266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Anticoagulation after STEMI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Anticoagulant </a:t>
            </a:r>
            <a:r>
              <a:rPr lang="en-US" dirty="0"/>
              <a:t>therapy with a vitamin K antagonist </a:t>
            </a:r>
            <a:r>
              <a:rPr lang="en-US" dirty="0" smtClean="0"/>
              <a:t>is reasonable </a:t>
            </a:r>
            <a:r>
              <a:rPr lang="en-US" dirty="0"/>
              <a:t>for patients with STEMI and </a:t>
            </a:r>
            <a:r>
              <a:rPr lang="en-US" dirty="0" smtClean="0"/>
              <a:t>asymptomatic </a:t>
            </a:r>
            <a:r>
              <a:rPr lang="en-US" dirty="0"/>
              <a:t>LV mural thrombi. </a:t>
            </a:r>
            <a:r>
              <a:rPr lang="en-US" dirty="0" smtClean="0"/>
              <a:t>(Class </a:t>
            </a:r>
            <a:r>
              <a:rPr lang="en-US" dirty="0" err="1" smtClean="0"/>
              <a:t>IIa</a:t>
            </a:r>
            <a:r>
              <a:rPr lang="en-US" dirty="0" smtClean="0"/>
              <a:t>, Level </a:t>
            </a:r>
            <a:r>
              <a:rPr lang="en-US" dirty="0"/>
              <a:t>of Evidence: C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The duration of empiric vitamin K antagonist therapy can be limited to 3 </a:t>
            </a:r>
            <a:r>
              <a:rPr lang="en-US" dirty="0" smtClean="0"/>
              <a:t>months</a:t>
            </a:r>
          </a:p>
          <a:p>
            <a:r>
              <a:rPr lang="en-US" dirty="0"/>
              <a:t>Anticoagulant therapy may be considered for </a:t>
            </a:r>
            <a:r>
              <a:rPr lang="en-US" dirty="0" smtClean="0"/>
              <a:t>patients </a:t>
            </a:r>
            <a:r>
              <a:rPr lang="en-US" dirty="0"/>
              <a:t>with STEMI and anterior apical </a:t>
            </a:r>
            <a:r>
              <a:rPr lang="en-US" dirty="0" err="1"/>
              <a:t>akinesis</a:t>
            </a:r>
            <a:r>
              <a:rPr lang="en-US" dirty="0"/>
              <a:t> </a:t>
            </a:r>
            <a:r>
              <a:rPr lang="en-US" dirty="0" smtClean="0"/>
              <a:t>or </a:t>
            </a:r>
            <a:r>
              <a:rPr lang="en-US" dirty="0" err="1" smtClean="0"/>
              <a:t>dyskinesis</a:t>
            </a:r>
            <a:r>
              <a:rPr lang="en-US" dirty="0"/>
              <a:t>. </a:t>
            </a:r>
            <a:r>
              <a:rPr lang="en-US" dirty="0" smtClean="0"/>
              <a:t>(Class </a:t>
            </a:r>
            <a:r>
              <a:rPr lang="en-US" dirty="0" err="1" smtClean="0"/>
              <a:t>IIb</a:t>
            </a:r>
            <a:r>
              <a:rPr lang="en-US" dirty="0" smtClean="0"/>
              <a:t>, Level </a:t>
            </a:r>
            <a:r>
              <a:rPr lang="en-US" dirty="0"/>
              <a:t>of Evidence: 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We don’t know how long to </a:t>
            </a:r>
            <a:r>
              <a:rPr lang="en-US" dirty="0" err="1" smtClean="0"/>
              <a:t>anticoagulate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58146" y="4585917"/>
            <a:ext cx="2457404" cy="308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8" i="1" dirty="0" smtClean="0"/>
              <a:t>AHA Guidelines. Circulation. 2013.</a:t>
            </a:r>
            <a:endParaRPr lang="en-US" sz="1408" i="1" dirty="0"/>
          </a:p>
        </p:txBody>
      </p:sp>
    </p:spTree>
    <p:extLst>
      <p:ext uri="{BB962C8B-B14F-4D97-AF65-F5344CB8AC3E}">
        <p14:creationId xmlns:p14="http://schemas.microsoft.com/office/powerpoint/2010/main" val="318611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ascap.com/-/media/images/playback/2010/09/action/popquiz.jpg?la=en&amp;hash=F40E56906EDB1176117152726BA1663BAAC5BF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6170">
            <a:off x="4044268" y="633802"/>
            <a:ext cx="6466159" cy="26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19100"/>
            <a:ext cx="5638800" cy="377163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 condition confers a higher mortality rate?</a:t>
            </a:r>
          </a:p>
          <a:p>
            <a:pPr lvl="1"/>
            <a:r>
              <a:rPr lang="en-US" sz="3200" dirty="0" smtClean="0"/>
              <a:t>STEMI</a:t>
            </a:r>
          </a:p>
          <a:p>
            <a:pPr lvl="1"/>
            <a:r>
              <a:rPr lang="en-US" sz="3200" dirty="0" smtClean="0"/>
              <a:t>NSTEMI</a:t>
            </a:r>
            <a:endParaRPr lang="en-US" sz="3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431902"/>
              </p:ext>
            </p:extLst>
          </p:nvPr>
        </p:nvGraphicFramePr>
        <p:xfrm>
          <a:off x="431800" y="3541539"/>
          <a:ext cx="7924800" cy="163449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410398"/>
                <a:gridCol w="2771202"/>
                <a:gridCol w="2743200"/>
              </a:tblGrid>
              <a:tr h="471013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Condition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In-Hospital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1-year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454898"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STEMI</a:t>
                      </a:r>
                      <a:endParaRPr lang="en-US" sz="3200" b="1" dirty="0"/>
                    </a:p>
                  </a:txBody>
                  <a:tcPr marL="28575" marR="28575" marT="28575" marB="28575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5.5%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 marL="28575" marR="28575" marT="28575" marB="28575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3200" b="0" dirty="0" smtClean="0">
                          <a:solidFill>
                            <a:schemeClr val="tx1"/>
                          </a:solidFill>
                        </a:rPr>
                        <a:t>8%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marL="28575" marR="28575" marT="28575" marB="28575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54898"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NSTEMI</a:t>
                      </a:r>
                      <a:endParaRPr lang="en-US" sz="3200" b="1" dirty="0"/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</a:rPr>
                        <a:t>3.9%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18%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 marL="28575" marR="28575" marT="28575" marB="28575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93605" y="5259917"/>
            <a:ext cx="55663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i="1" dirty="0" smtClean="0"/>
              <a:t>Roe et al. JACC. 2010 &amp; McManus et al. Am J Med. 2011.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70496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Anticoagulation after STEMI: Rationale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Larger, anterior infarctions are associated with higher rates of LV thrombus formation</a:t>
            </a:r>
          </a:p>
          <a:p>
            <a:r>
              <a:rPr lang="en-US" dirty="0" smtClean="0"/>
              <a:t>Meta-analysis suggests anticoagulation reduces the rate of LV thrombus formation by 68%</a:t>
            </a:r>
          </a:p>
          <a:p>
            <a:r>
              <a:rPr lang="en-US" dirty="0" smtClean="0"/>
              <a:t>Risk of ischemic stroke is higher following </a:t>
            </a:r>
            <a:r>
              <a:rPr lang="en-US" dirty="0" err="1" smtClean="0"/>
              <a:t>aute</a:t>
            </a:r>
            <a:r>
              <a:rPr lang="en-US" dirty="0" smtClean="0"/>
              <a:t> MI (1.5-3.6%) and highest within the first month and more common in anterior MIs.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33132" y="4585917"/>
            <a:ext cx="3682418" cy="308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8" i="1" dirty="0" smtClean="0"/>
              <a:t>McDaniel. JACC Cardiovascular Interventions. 2015.</a:t>
            </a:r>
            <a:endParaRPr lang="en-US" sz="1408" i="1" dirty="0"/>
          </a:p>
        </p:txBody>
      </p:sp>
    </p:spTree>
    <p:extLst>
      <p:ext uri="{BB962C8B-B14F-4D97-AF65-F5344CB8AC3E}">
        <p14:creationId xmlns:p14="http://schemas.microsoft.com/office/powerpoint/2010/main" val="47576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200" y="-20515"/>
            <a:ext cx="8509000" cy="56753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200" y="114300"/>
            <a:ext cx="38862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prstClr val="white"/>
                </a:solidFill>
              </a:rPr>
              <a:t>Anterior STEMI</a:t>
            </a:r>
            <a:endParaRPr lang="en-US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92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te_a4C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928" r="6430"/>
          <a:stretch/>
        </p:blipFill>
        <p:spPr>
          <a:xfrm>
            <a:off x="1422400" y="0"/>
            <a:ext cx="7912805" cy="56025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200" y="114300"/>
            <a:ext cx="38862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prstClr val="white"/>
                </a:solidFill>
              </a:rPr>
              <a:t>Anterior STEMI</a:t>
            </a:r>
            <a:endParaRPr lang="en-US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95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742" y="960254"/>
            <a:ext cx="5305258" cy="42608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7449" y="0"/>
            <a:ext cx="9863221" cy="1102872"/>
          </a:xfrm>
        </p:spPr>
        <p:txBody>
          <a:bodyPr/>
          <a:lstStyle/>
          <a:p>
            <a:r>
              <a:rPr lang="en-US" dirty="0" smtClean="0"/>
              <a:t>Mural Thrombus Complicating MI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080000" y="5368787"/>
            <a:ext cx="5080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380985"/>
            <a:r>
              <a:rPr lang="en-US" sz="1500" i="1" dirty="0" err="1">
                <a:solidFill>
                  <a:prstClr val="black"/>
                </a:solidFill>
              </a:rPr>
              <a:t>Hironaka</a:t>
            </a:r>
            <a:r>
              <a:rPr lang="en-US" sz="1500" i="1" dirty="0">
                <a:solidFill>
                  <a:prstClr val="black"/>
                </a:solidFill>
              </a:rPr>
              <a:t> et al. </a:t>
            </a:r>
            <a:r>
              <a:rPr lang="en-US" sz="1500" i="1" dirty="0" err="1">
                <a:solidFill>
                  <a:prstClr val="black"/>
                </a:solidFill>
              </a:rPr>
              <a:t>Arq</a:t>
            </a:r>
            <a:r>
              <a:rPr lang="en-US" sz="1500" i="1" dirty="0">
                <a:solidFill>
                  <a:prstClr val="black"/>
                </a:solidFill>
              </a:rPr>
              <a:t> Bras </a:t>
            </a:r>
            <a:r>
              <a:rPr lang="en-US" sz="1500" i="1" dirty="0" err="1">
                <a:solidFill>
                  <a:prstClr val="black"/>
                </a:solidFill>
              </a:rPr>
              <a:t>Cardiol</a:t>
            </a:r>
            <a:r>
              <a:rPr lang="en-US" sz="1500" i="1" dirty="0">
                <a:solidFill>
                  <a:prstClr val="black"/>
                </a:solidFill>
              </a:rPr>
              <a:t>. 2009.</a:t>
            </a:r>
          </a:p>
        </p:txBody>
      </p:sp>
    </p:spTree>
    <p:extLst>
      <p:ext uri="{BB962C8B-B14F-4D97-AF65-F5344CB8AC3E}">
        <p14:creationId xmlns:p14="http://schemas.microsoft.com/office/powerpoint/2010/main" val="191963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ee_clo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000" y="-2931"/>
            <a:ext cx="8509000" cy="56753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3200" y="114300"/>
            <a:ext cx="38862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prstClr val="white"/>
                </a:solidFill>
              </a:rPr>
              <a:t>Anterior STEMI</a:t>
            </a:r>
            <a:endParaRPr lang="en-US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91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75" y="0"/>
            <a:ext cx="42862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9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ICD for primary prevention of SCD after 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200" b="1" dirty="0"/>
              <a:t>DINAMIT: Defibrillator IN Acute Myocardial Infarction Trial</a:t>
            </a:r>
            <a:r>
              <a:rPr lang="en-US" sz="800" b="1" baseline="30000" dirty="0"/>
              <a:t>15</a:t>
            </a:r>
            <a:r>
              <a:rPr lang="en-US" sz="3200" b="1" dirty="0"/>
              <a:t>: </a:t>
            </a:r>
            <a:r>
              <a:rPr lang="en-US" sz="3200" dirty="0"/>
              <a:t> </a:t>
            </a:r>
            <a:r>
              <a:rPr lang="en-US" sz="3200" i="1" dirty="0"/>
              <a:t>Early post-MI ICD does NOT reduce mortality</a:t>
            </a:r>
            <a:endParaRPr lang="en-US" dirty="0"/>
          </a:p>
          <a:p>
            <a:pPr fontAlgn="base"/>
            <a:r>
              <a:rPr lang="en-US" sz="3200" dirty="0"/>
              <a:t>674 patients with MI within 40 days randomized to ICD or medical therapy</a:t>
            </a:r>
          </a:p>
          <a:p>
            <a:pPr fontAlgn="base"/>
            <a:r>
              <a:rPr lang="en-US" sz="3200" dirty="0"/>
              <a:t>At an average of 30 months, annual mortality was 7.5% (medical therapy) vs. 9.2% (ICD)</a:t>
            </a:r>
          </a:p>
          <a:p>
            <a:pPr lvl="1" fontAlgn="base"/>
            <a:r>
              <a:rPr lang="en-US" sz="2800" dirty="0"/>
              <a:t>HR, 1.08; 95 percent CI, 0.76 to 1.55; two-sided P=0.66</a:t>
            </a:r>
          </a:p>
          <a:p>
            <a:pPr fontAlgn="base"/>
            <a:r>
              <a:rPr lang="en-US" sz="3200" dirty="0"/>
              <a:t>This study is why the guidelines have the “40-day post MI” </a:t>
            </a:r>
            <a:r>
              <a:rPr lang="en-US" sz="3200" dirty="0" smtClean="0"/>
              <a:t>requirement</a:t>
            </a:r>
          </a:p>
          <a:p>
            <a:pPr marL="0" indent="0" fontAlgn="base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 Maybe a </a:t>
            </a:r>
            <a:r>
              <a:rPr lang="en-US" dirty="0" err="1" smtClean="0">
                <a:sym typeface="Wingdings" panose="05000000000000000000" pitchFamily="2" charset="2"/>
              </a:rPr>
              <a:t>LifeVest</a:t>
            </a:r>
            <a:r>
              <a:rPr lang="en-US" dirty="0" smtClean="0">
                <a:sym typeface="Wingdings" panose="05000000000000000000" pitchFamily="2" charset="2"/>
              </a:rPr>
              <a:t> for 40 days, then repeat echo.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96059" y="4585917"/>
            <a:ext cx="2119491" cy="308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8" i="1" dirty="0" err="1" smtClean="0"/>
              <a:t>Hohnloser</a:t>
            </a:r>
            <a:r>
              <a:rPr lang="en-US" sz="1408" i="1" dirty="0" smtClean="0"/>
              <a:t> et al. NEJM. 2004.</a:t>
            </a:r>
            <a:endParaRPr lang="en-US" sz="1408" i="1" dirty="0"/>
          </a:p>
        </p:txBody>
      </p:sp>
    </p:spTree>
    <p:extLst>
      <p:ext uri="{BB962C8B-B14F-4D97-AF65-F5344CB8AC3E}">
        <p14:creationId xmlns:p14="http://schemas.microsoft.com/office/powerpoint/2010/main" val="400387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160000" cy="7239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Learning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723900"/>
            <a:ext cx="9144000" cy="4495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STEMI incidence and mortality have markedly decreased but there is still work to do.</a:t>
            </a:r>
          </a:p>
          <a:p>
            <a:r>
              <a:rPr lang="en-US" dirty="0" smtClean="0"/>
              <a:t>The diagnosis of MI requires biomarkers AND symptoms/ECG changes/loss of viable myocardium</a:t>
            </a:r>
          </a:p>
          <a:p>
            <a:r>
              <a:rPr lang="en-US" dirty="0" smtClean="0"/>
              <a:t>Diagnose STEMI on ECG by &gt; 1 mm STE in contiguous leads</a:t>
            </a:r>
          </a:p>
          <a:p>
            <a:pPr lvl="1"/>
            <a:r>
              <a:rPr lang="en-US" dirty="0" smtClean="0"/>
              <a:t>LBBB: Use </a:t>
            </a:r>
            <a:r>
              <a:rPr lang="en-US" dirty="0" err="1" smtClean="0"/>
              <a:t>Sgarbossa’s</a:t>
            </a:r>
            <a:r>
              <a:rPr lang="en-US" dirty="0" smtClean="0"/>
              <a:t> criteria (concordant STE, marked STD)</a:t>
            </a:r>
          </a:p>
          <a:p>
            <a:pPr lvl="1"/>
            <a:r>
              <a:rPr lang="en-US" dirty="0" smtClean="0"/>
              <a:t>LVH: Use Armstrong’s criteria (STE &gt; 25% of RS amplitude)</a:t>
            </a:r>
          </a:p>
          <a:p>
            <a:r>
              <a:rPr lang="en-US" dirty="0" smtClean="0"/>
              <a:t>ECG STEMI localization:</a:t>
            </a:r>
          </a:p>
          <a:p>
            <a:pPr lvl="1"/>
            <a:r>
              <a:rPr lang="en-US" dirty="0" smtClean="0"/>
              <a:t>II/III/</a:t>
            </a:r>
            <a:r>
              <a:rPr lang="en-US" dirty="0" err="1" smtClean="0"/>
              <a:t>aVF</a:t>
            </a:r>
            <a:r>
              <a:rPr lang="en-US" dirty="0" smtClean="0"/>
              <a:t>: Inferior infarct (if III &gt; II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RCA, if II &gt; III it’s </a:t>
            </a:r>
            <a:r>
              <a:rPr lang="en-US" dirty="0" err="1" smtClean="0"/>
              <a:t>LCx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I,aVL</a:t>
            </a:r>
            <a:r>
              <a:rPr lang="en-US" dirty="0" smtClean="0"/>
              <a:t>, anterior precordial leads: LAD</a:t>
            </a:r>
          </a:p>
          <a:p>
            <a:r>
              <a:rPr lang="en-US" dirty="0" err="1" smtClean="0"/>
              <a:t>Anticoagulate</a:t>
            </a:r>
            <a:r>
              <a:rPr lang="en-US" dirty="0" smtClean="0"/>
              <a:t> for anterior </a:t>
            </a:r>
            <a:r>
              <a:rPr lang="en-US" dirty="0" err="1" smtClean="0"/>
              <a:t>akinesis</a:t>
            </a:r>
            <a:r>
              <a:rPr lang="en-US" dirty="0" smtClean="0"/>
              <a:t>/</a:t>
            </a:r>
            <a:r>
              <a:rPr lang="en-US" dirty="0" err="1" smtClean="0"/>
              <a:t>dyskinesis</a:t>
            </a:r>
            <a:r>
              <a:rPr lang="en-US" dirty="0" smtClean="0"/>
              <a:t> or confirmed LV thrombus</a:t>
            </a:r>
          </a:p>
          <a:p>
            <a:r>
              <a:rPr lang="en-US" dirty="0" smtClean="0"/>
              <a:t>No benefit of ICD until at least 40 days post MI.</a:t>
            </a:r>
          </a:p>
        </p:txBody>
      </p:sp>
    </p:spTree>
    <p:extLst>
      <p:ext uri="{BB962C8B-B14F-4D97-AF65-F5344CB8AC3E}">
        <p14:creationId xmlns:p14="http://schemas.microsoft.com/office/powerpoint/2010/main" val="151620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789"/>
            <a:ext cx="10160001" cy="6233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Mortality from CAD in the USA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8181798"/>
              </p:ext>
            </p:extLst>
          </p:nvPr>
        </p:nvGraphicFramePr>
        <p:xfrm>
          <a:off x="508000" y="761999"/>
          <a:ext cx="9144000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552586" y="4688416"/>
            <a:ext cx="46074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i="1" dirty="0" smtClean="0"/>
              <a:t>National Heart, Lung, and Blood Institute. 2012.</a:t>
            </a:r>
          </a:p>
          <a:p>
            <a:pPr algn="r"/>
            <a:r>
              <a:rPr lang="en-US" sz="2000" i="1" dirty="0" err="1" smtClean="0"/>
              <a:t>Braunwald</a:t>
            </a:r>
            <a:r>
              <a:rPr lang="en-US" sz="2000" i="1" dirty="0" smtClean="0"/>
              <a:t>. Lancet. 1998.</a:t>
            </a:r>
          </a:p>
          <a:p>
            <a:pPr algn="r"/>
            <a:r>
              <a:rPr lang="en-US" sz="2000" i="1" dirty="0" smtClean="0"/>
              <a:t>Iqbal et al. British Medical Bulletin. 2013.</a:t>
            </a:r>
            <a:endParaRPr lang="en-US" sz="2000" i="1" dirty="0"/>
          </a:p>
        </p:txBody>
      </p:sp>
      <p:sp>
        <p:nvSpPr>
          <p:cNvPr id="6" name="Up Arrow Callout 5"/>
          <p:cNvSpPr/>
          <p:nvPr/>
        </p:nvSpPr>
        <p:spPr>
          <a:xfrm>
            <a:off x="2997201" y="1679330"/>
            <a:ext cx="1143000" cy="121920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763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400" i="1" dirty="0" smtClean="0">
                <a:solidFill>
                  <a:schemeClr val="tx1"/>
                </a:solidFill>
              </a:rPr>
              <a:t/>
            </a:r>
            <a:br>
              <a:rPr lang="en-US" sz="2400" i="1" dirty="0" smtClean="0">
                <a:solidFill>
                  <a:schemeClr val="tx1"/>
                </a:solidFill>
              </a:rPr>
            </a:br>
            <a:r>
              <a:rPr lang="en-US" sz="2400" i="1" dirty="0" smtClean="0">
                <a:solidFill>
                  <a:schemeClr val="tx1"/>
                </a:solidFill>
              </a:rPr>
              <a:t>1961</a:t>
            </a:r>
            <a:r>
              <a:rPr lang="en-US" sz="2400" i="1" dirty="0">
                <a:solidFill>
                  <a:schemeClr val="tx1"/>
                </a:solidFill>
              </a:rPr>
              <a:t/>
            </a:r>
            <a:br>
              <a:rPr lang="en-US" sz="2400" i="1" dirty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CCU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" name="Down Arrow Callout 3"/>
          <p:cNvSpPr/>
          <p:nvPr/>
        </p:nvSpPr>
        <p:spPr>
          <a:xfrm>
            <a:off x="1498600" y="607482"/>
            <a:ext cx="1143000" cy="1068917"/>
          </a:xfrm>
          <a:prstGeom prst="downArrow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smtClean="0">
                <a:solidFill>
                  <a:schemeClr val="tx1"/>
                </a:solidFill>
              </a:rPr>
              <a:t>1923</a:t>
            </a:r>
            <a:br>
              <a:rPr lang="en-US" sz="2400" i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Bedrest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Up Arrow Callout 7"/>
          <p:cNvSpPr/>
          <p:nvPr/>
        </p:nvSpPr>
        <p:spPr>
          <a:xfrm>
            <a:off x="4173416" y="1981199"/>
            <a:ext cx="1930402" cy="167933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763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400" i="1" dirty="0" smtClean="0">
                <a:solidFill>
                  <a:schemeClr val="tx1"/>
                </a:solidFill>
              </a:rPr>
              <a:t/>
            </a:r>
            <a:br>
              <a:rPr lang="en-US" sz="2400" i="1" dirty="0" smtClean="0">
                <a:solidFill>
                  <a:schemeClr val="tx1"/>
                </a:solidFill>
              </a:rPr>
            </a:br>
            <a:r>
              <a:rPr lang="en-US" sz="2400" i="1" dirty="0" smtClean="0">
                <a:solidFill>
                  <a:schemeClr val="tx1"/>
                </a:solidFill>
              </a:rPr>
              <a:t>1976</a:t>
            </a:r>
            <a:r>
              <a:rPr lang="en-US" sz="2400" i="1" dirty="0">
                <a:solidFill>
                  <a:schemeClr val="tx1"/>
                </a:solidFill>
              </a:rPr>
              <a:t/>
            </a:r>
            <a:br>
              <a:rPr lang="en-US" sz="2400" i="1" dirty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Intracoronary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thrombolysis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3" name="Up Arrow Callout 12"/>
          <p:cNvSpPr/>
          <p:nvPr/>
        </p:nvSpPr>
        <p:spPr>
          <a:xfrm>
            <a:off x="6007101" y="2552293"/>
            <a:ext cx="1143000" cy="121920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763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400" i="1" dirty="0" smtClean="0">
                <a:solidFill>
                  <a:schemeClr val="tx1"/>
                </a:solidFill>
              </a:rPr>
              <a:t/>
            </a:r>
            <a:br>
              <a:rPr lang="en-US" sz="2400" i="1" dirty="0" smtClean="0">
                <a:solidFill>
                  <a:schemeClr val="tx1"/>
                </a:solidFill>
              </a:rPr>
            </a:br>
            <a:r>
              <a:rPr lang="en-US" sz="2400" i="1" dirty="0" smtClean="0">
                <a:solidFill>
                  <a:schemeClr val="tx1"/>
                </a:solidFill>
              </a:rPr>
              <a:t>1988</a:t>
            </a:r>
            <a:r>
              <a:rPr lang="en-US" sz="2400" i="1" dirty="0">
                <a:solidFill>
                  <a:schemeClr val="tx1"/>
                </a:solidFill>
              </a:rPr>
              <a:t/>
            </a:r>
            <a:br>
              <a:rPr lang="en-US" sz="2400" i="1" dirty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Aspirin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6600093" y="511193"/>
            <a:ext cx="1544028" cy="1069325"/>
          </a:xfrm>
          <a:prstGeom prst="wedgeRectCallout">
            <a:avLst>
              <a:gd name="adj1" fmla="val -9237"/>
              <a:gd name="adj2" fmla="val 1513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i="1" dirty="0">
                <a:solidFill>
                  <a:prstClr val="black"/>
                </a:solidFill>
              </a:rPr>
              <a:t>1994</a:t>
            </a:r>
            <a:br>
              <a:rPr lang="en-US" sz="2400" i="1" dirty="0">
                <a:solidFill>
                  <a:prstClr val="black"/>
                </a:solidFill>
              </a:rPr>
            </a:br>
            <a:r>
              <a:rPr lang="en-US" sz="2400" b="1" dirty="0" smtClean="0">
                <a:solidFill>
                  <a:prstClr val="black"/>
                </a:solidFill>
              </a:rPr>
              <a:t>Stents FDA approved</a:t>
            </a:r>
            <a:endParaRPr lang="en-US" sz="4000" b="1" dirty="0">
              <a:solidFill>
                <a:prstClr val="black"/>
              </a:solidFill>
            </a:endParaRPr>
          </a:p>
        </p:txBody>
      </p:sp>
      <p:sp>
        <p:nvSpPr>
          <p:cNvPr id="17" name="Rectangular Callout 16"/>
          <p:cNvSpPr/>
          <p:nvPr/>
        </p:nvSpPr>
        <p:spPr>
          <a:xfrm>
            <a:off x="4482373" y="398989"/>
            <a:ext cx="1986568" cy="1296663"/>
          </a:xfrm>
          <a:prstGeom prst="wedgeRectCallout">
            <a:avLst>
              <a:gd name="adj1" fmla="val 45389"/>
              <a:gd name="adj2" fmla="val 9474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chemeClr val="tx1"/>
                </a:solidFill>
              </a:rPr>
              <a:t>1986</a:t>
            </a:r>
            <a:br>
              <a:rPr lang="en-US" sz="2400" i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Systemic streptokinase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8" name="Rectangular Callout 17"/>
          <p:cNvSpPr/>
          <p:nvPr/>
        </p:nvSpPr>
        <p:spPr>
          <a:xfrm>
            <a:off x="7100280" y="3161893"/>
            <a:ext cx="1674445" cy="1069325"/>
          </a:xfrm>
          <a:prstGeom prst="wedgeRectCallout">
            <a:avLst>
              <a:gd name="adj1" fmla="val -2461"/>
              <a:gd name="adj2" fmla="val -6741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i="1" dirty="0" smtClean="0">
                <a:solidFill>
                  <a:prstClr val="black"/>
                </a:solidFill>
              </a:rPr>
              <a:t>1999</a:t>
            </a:r>
            <a:r>
              <a:rPr lang="en-US" sz="2400" i="1" dirty="0">
                <a:solidFill>
                  <a:prstClr val="black"/>
                </a:solidFill>
              </a:rPr>
              <a:t/>
            </a:r>
            <a:br>
              <a:rPr lang="en-US" sz="2400" i="1" dirty="0">
                <a:solidFill>
                  <a:prstClr val="black"/>
                </a:solidFill>
              </a:rPr>
            </a:br>
            <a:r>
              <a:rPr lang="en-US" sz="2400" b="1" dirty="0" smtClean="0">
                <a:solidFill>
                  <a:prstClr val="black"/>
                </a:solidFill>
              </a:rPr>
              <a:t>Drug-eluting stents</a:t>
            </a:r>
            <a:endParaRPr lang="en-US" sz="4000" b="1" dirty="0">
              <a:solidFill>
                <a:prstClr val="black"/>
              </a:solidFill>
            </a:endParaRPr>
          </a:p>
        </p:txBody>
      </p:sp>
      <p:sp>
        <p:nvSpPr>
          <p:cNvPr id="19" name="Rectangular Callout 18"/>
          <p:cNvSpPr/>
          <p:nvPr/>
        </p:nvSpPr>
        <p:spPr>
          <a:xfrm>
            <a:off x="8144121" y="1427284"/>
            <a:ext cx="1979989" cy="1069325"/>
          </a:xfrm>
          <a:prstGeom prst="wedgeRectCallout">
            <a:avLst>
              <a:gd name="adj1" fmla="val 17406"/>
              <a:gd name="adj2" fmla="val 12827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i="1" dirty="0" smtClean="0">
                <a:solidFill>
                  <a:prstClr val="black"/>
                </a:solidFill>
              </a:rPr>
              <a:t>Present/future</a:t>
            </a:r>
            <a:r>
              <a:rPr lang="en-US" sz="2400" i="1" dirty="0">
                <a:solidFill>
                  <a:prstClr val="black"/>
                </a:solidFill>
              </a:rPr>
              <a:t/>
            </a:r>
            <a:br>
              <a:rPr lang="en-US" sz="2400" i="1" dirty="0">
                <a:solidFill>
                  <a:prstClr val="black"/>
                </a:solidFill>
              </a:rPr>
            </a:br>
            <a:r>
              <a:rPr lang="en-US" sz="2400" b="1" dirty="0" smtClean="0">
                <a:solidFill>
                  <a:prstClr val="black"/>
                </a:solidFill>
              </a:rPr>
              <a:t>Absorbable stents</a:t>
            </a:r>
            <a:endParaRPr lang="en-US" sz="4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71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Chart bld="series"/>
        </p:bldSub>
      </p:bldGraphic>
      <p:bldP spid="6" grpId="0" animBg="1"/>
      <p:bldP spid="4" grpId="0" animBg="1"/>
      <p:bldP spid="8" grpId="0" animBg="1"/>
      <p:bldP spid="13" grpId="0" animBg="1"/>
      <p:bldP spid="5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Incidence of acute MI in the USA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1704432"/>
              </p:ext>
            </p:extLst>
          </p:nvPr>
        </p:nvGraphicFramePr>
        <p:xfrm>
          <a:off x="508000" y="1333500"/>
          <a:ext cx="9144000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839622" y="5259917"/>
            <a:ext cx="2320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i="1" dirty="0" err="1" smtClean="0"/>
              <a:t>Yeh</a:t>
            </a:r>
            <a:r>
              <a:rPr lang="en-US" sz="2000" i="1" dirty="0" smtClean="0"/>
              <a:t> et al. NEJM. 2010.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417854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Chart bld="series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0160001" cy="117898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Myocardial infarction subtype in the USA</a:t>
            </a:r>
            <a:endParaRPr lang="en-US" sz="3600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0778074"/>
              </p:ext>
            </p:extLst>
          </p:nvPr>
        </p:nvGraphicFramePr>
        <p:xfrm>
          <a:off x="279400" y="1028699"/>
          <a:ext cx="9372600" cy="4231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700417" y="5259917"/>
            <a:ext cx="2459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i="1" dirty="0" smtClean="0"/>
              <a:t>Rogers et al. AHJ. 2008.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08064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Chart bld="series"/>
        </p:bldSub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c5dc788d-9fcc-4949-861c-68b08c4074d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kinny Arial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5-12-22 M&amp;M.pptx" id="{19EFFCC6-0945-497C-920B-3EAF9870AAE1}" vid="{131F7AFD-24BD-4FE4-816F-E0D8937F9557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kinny Arial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5-12-22 M&amp;M.pptx" id="{19EFFCC6-0945-497C-920B-3EAF9870AAE1}" vid="{88CC8DE4-387C-4CA5-B28E-89A73656D398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kinny Arial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5-12-22 M&amp;M.pptx" id="{19EFFCC6-0945-497C-920B-3EAF9870AAE1}" vid="{88CC8DE4-387C-4CA5-B28E-89A73656D398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kinny Arial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5-12-22 M&amp;M.pptx" id="{19EFFCC6-0945-497C-920B-3EAF9870AAE1}" vid="{88CC8DE4-387C-4CA5-B28E-89A73656D398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18380</TotalTime>
  <Words>3915</Words>
  <Application>Microsoft Office PowerPoint</Application>
  <PresentationFormat>Custom</PresentationFormat>
  <Paragraphs>489</Paragraphs>
  <Slides>67</Slides>
  <Notes>56</Notes>
  <HiddenSlides>1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67</vt:i4>
      </vt:variant>
    </vt:vector>
  </HeadingPairs>
  <TitlesOfParts>
    <vt:vector size="77" baseType="lpstr">
      <vt:lpstr>ＭＳ Ｐゴシック</vt:lpstr>
      <vt:lpstr>Arial</vt:lpstr>
      <vt:lpstr>Arial Narrow</vt:lpstr>
      <vt:lpstr>Calibri</vt:lpstr>
      <vt:lpstr>Times New Roman</vt:lpstr>
      <vt:lpstr>Wingdings</vt:lpstr>
      <vt:lpstr>Custom Design</vt:lpstr>
      <vt:lpstr>1_Custom Design</vt:lpstr>
      <vt:lpstr>2_Custom Design</vt:lpstr>
      <vt:lpstr>3_Custom Design</vt:lpstr>
      <vt:lpstr>PowerPoint Presentation</vt:lpstr>
      <vt:lpstr>PowerPoint Presentation</vt:lpstr>
      <vt:lpstr>All you (n)ever wanted to know about STEMI</vt:lpstr>
      <vt:lpstr>Learning Objectives</vt:lpstr>
      <vt:lpstr>PowerPoint Presentation</vt:lpstr>
      <vt:lpstr>PowerPoint Presentation</vt:lpstr>
      <vt:lpstr>Mortality from CAD in the USA</vt:lpstr>
      <vt:lpstr>Incidence of acute MI in the USA</vt:lpstr>
      <vt:lpstr>Myocardial infarction subtype in the USA</vt:lpstr>
      <vt:lpstr>Myocardial infarctions at BIDMC</vt:lpstr>
      <vt:lpstr>Myocardial infarctions at WX VA</vt:lpstr>
      <vt:lpstr>Top Admitting Diagnoses at WX VA in 2017</vt:lpstr>
      <vt:lpstr>In-hospital mortality with acute MI in the USA</vt:lpstr>
      <vt:lpstr>We can still do better</vt:lpstr>
      <vt:lpstr>Definition of Myocardial Infarction</vt:lpstr>
      <vt:lpstr>BIDMC Lab Manual</vt:lpstr>
      <vt:lpstr>VA WX Lab Manual</vt:lpstr>
      <vt:lpstr>Case Example</vt:lpstr>
      <vt:lpstr>Aside: Troponins in ESRD</vt:lpstr>
      <vt:lpstr>ECG Criteria for STEMI</vt:lpstr>
      <vt:lpstr>Mechanism of ST changes</vt:lpstr>
      <vt:lpstr>Mechanism of ST elevation</vt:lpstr>
      <vt:lpstr>Mechanism of T wave inversion</vt:lpstr>
      <vt:lpstr>Acute MI with LBBB (Sgarbossa’s Criteria)</vt:lpstr>
      <vt:lpstr>Acute MI with LBBB</vt:lpstr>
      <vt:lpstr>PowerPoint Presentation</vt:lpstr>
      <vt:lpstr>PowerPoint Presentation</vt:lpstr>
      <vt:lpstr>Acute MI with LVH (Armstrong’s Criteria)</vt:lpstr>
      <vt:lpstr>PowerPoint Presentation</vt:lpstr>
      <vt:lpstr>PowerPoint Presentation</vt:lpstr>
      <vt:lpstr>Infarct Localization</vt:lpstr>
      <vt:lpstr>Infarct Localization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Aspirate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STEMI Case Example</vt:lpstr>
      <vt:lpstr>STEMI Case Example #2</vt:lpstr>
      <vt:lpstr>When should we go to cath?</vt:lpstr>
      <vt:lpstr>Aspirin</vt:lpstr>
      <vt:lpstr>Beta blockers</vt:lpstr>
      <vt:lpstr>Statins</vt:lpstr>
      <vt:lpstr>Heparin</vt:lpstr>
      <vt:lpstr>Second Anti-Platelet Agent</vt:lpstr>
      <vt:lpstr>When to give second antiplatelet agent</vt:lpstr>
      <vt:lpstr>For how long to give DAPT?</vt:lpstr>
      <vt:lpstr>Who should get DAPT &gt; 12 months</vt:lpstr>
      <vt:lpstr>PowerPoint Presentation</vt:lpstr>
      <vt:lpstr>PowerPoint Presentation</vt:lpstr>
      <vt:lpstr>Anticoagulation after STEMI</vt:lpstr>
      <vt:lpstr>Anticoagulation after STEMI: Rationale</vt:lpstr>
      <vt:lpstr>PowerPoint Presentation</vt:lpstr>
      <vt:lpstr>PowerPoint Presentation</vt:lpstr>
      <vt:lpstr>Mural Thrombus Complicating MI</vt:lpstr>
      <vt:lpstr>PowerPoint Presentation</vt:lpstr>
      <vt:lpstr>PowerPoint Presentation</vt:lpstr>
      <vt:lpstr>ICD for primary prevention of SCD after MI</vt:lpstr>
      <vt:lpstr>Learning Points</vt:lpstr>
    </vt:vector>
  </TitlesOfParts>
  <Company>Beth Israel Deaconess Medical Center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Tuttle, Mark MD</dc:creator>
  <cp:lastModifiedBy>Mark Tuttle</cp:lastModifiedBy>
  <cp:revision>933</cp:revision>
  <dcterms:created xsi:type="dcterms:W3CDTF">2014-07-29T19:37:26Z</dcterms:created>
  <dcterms:modified xsi:type="dcterms:W3CDTF">2018-01-05T19:19:21Z</dcterms:modified>
</cp:coreProperties>
</file>