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  <p:sldMasterId id="2147483711" r:id="rId2"/>
  </p:sldMasterIdLst>
  <p:notesMasterIdLst>
    <p:notesMasterId r:id="rId14"/>
  </p:notesMasterIdLst>
  <p:handoutMasterIdLst>
    <p:handoutMasterId r:id="rId15"/>
  </p:handoutMasterIdLst>
  <p:sldIdLst>
    <p:sldId id="350" r:id="rId3"/>
    <p:sldId id="305" r:id="rId4"/>
    <p:sldId id="311" r:id="rId5"/>
    <p:sldId id="312" r:id="rId6"/>
    <p:sldId id="288" r:id="rId7"/>
    <p:sldId id="317" r:id="rId8"/>
    <p:sldId id="315" r:id="rId9"/>
    <p:sldId id="302" r:id="rId10"/>
    <p:sldId id="316" r:id="rId11"/>
    <p:sldId id="309" r:id="rId12"/>
    <p:sldId id="351" r:id="rId13"/>
  </p:sldIdLst>
  <p:sldSz cx="12192000" cy="6858000"/>
  <p:notesSz cx="9217025" cy="7004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0000"/>
    <a:srgbClr val="000000"/>
    <a:srgbClr val="41AEBD"/>
    <a:srgbClr val="FDD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1" autoAdjust="0"/>
    <p:restoredTop sz="73626" autoAdjust="0"/>
  </p:normalViewPr>
  <p:slideViewPr>
    <p:cSldViewPr snapToGrid="0">
      <p:cViewPr varScale="1">
        <p:scale>
          <a:sx n="62" d="100"/>
          <a:sy n="62" d="100"/>
        </p:scale>
        <p:origin x="461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4044" cy="35020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0849" y="0"/>
            <a:ext cx="3994044" cy="35020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9324442-3975-4CD7-8DAA-B1FD3A39972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2632"/>
            <a:ext cx="3994044" cy="35020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0849" y="6652632"/>
            <a:ext cx="3994044" cy="35020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07E35C4-3B19-48EE-A604-57DD1ECB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4044" cy="35141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0849" y="1"/>
            <a:ext cx="3994044" cy="35141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7786E01-175D-4378-BBEC-D6C1DC1E13C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876300"/>
            <a:ext cx="4200525" cy="236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1703" y="3370699"/>
            <a:ext cx="7373620" cy="275784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2632"/>
            <a:ext cx="3994044" cy="35141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0849" y="6652632"/>
            <a:ext cx="3994044" cy="35141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69E15BC-5C40-4B75-BC96-E135D79E7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Purdy (2394966)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43DF6-65AF-4F35-B8D1-7361A261693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5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876300"/>
            <a:ext cx="4200525" cy="2363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dirty="0"/>
              <a:t>LAD: long 70% mid, 50% major diagonal</a:t>
            </a:r>
          </a:p>
          <a:p>
            <a:r>
              <a:rPr lang="en-US" sz="1200" dirty="0"/>
              <a:t>LCX: 60% OM1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2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876300"/>
            <a:ext cx="4200525" cy="2363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2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Catheters are designed with specific bends that will</a:t>
            </a:r>
            <a:r>
              <a:rPr lang="en-US" baseline="0" dirty="0"/>
              <a:t> engage either the LMCA or the RCA.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Sections</a:t>
            </a:r>
            <a:r>
              <a:rPr lang="en-US" baseline="0" dirty="0"/>
              <a:t> of the LAD are designated as </a:t>
            </a:r>
            <a:r>
              <a:rPr lang="en-US" baseline="0" dirty="0" err="1"/>
              <a:t>pLAD</a:t>
            </a:r>
            <a:r>
              <a:rPr lang="en-US" baseline="0" dirty="0"/>
              <a:t> (</a:t>
            </a:r>
            <a:r>
              <a:rPr lang="en-US" baseline="0" dirty="0" err="1"/>
              <a:t>proxmial</a:t>
            </a:r>
            <a:r>
              <a:rPr lang="en-US" baseline="0" dirty="0"/>
              <a:t> LAD), </a:t>
            </a:r>
            <a:r>
              <a:rPr lang="en-US" baseline="0" dirty="0" err="1"/>
              <a:t>mLAD</a:t>
            </a:r>
            <a:r>
              <a:rPr lang="en-US" baseline="0" dirty="0"/>
              <a:t> (mid-LAD), and </a:t>
            </a:r>
            <a:r>
              <a:rPr lang="en-US" baseline="0" dirty="0" err="1"/>
              <a:t>dLAD</a:t>
            </a:r>
            <a:r>
              <a:rPr lang="en-US" baseline="0" dirty="0"/>
              <a:t> (distal LAD) based on where it’s branches (diagonals) arise.  </a:t>
            </a:r>
            <a:r>
              <a:rPr lang="en-US" baseline="0" dirty="0" err="1"/>
              <a:t>E.g</a:t>
            </a:r>
            <a:r>
              <a:rPr lang="en-US" baseline="0" dirty="0"/>
              <a:t> before the first </a:t>
            </a:r>
            <a:r>
              <a:rPr lang="en-US" baseline="0" dirty="0" err="1"/>
              <a:t>diag</a:t>
            </a:r>
            <a:r>
              <a:rPr lang="en-US" baseline="0" dirty="0"/>
              <a:t> is the </a:t>
            </a:r>
            <a:r>
              <a:rPr lang="en-US" baseline="0" dirty="0" err="1"/>
              <a:t>pLAD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A similar phenomenon exists for the </a:t>
            </a:r>
            <a:r>
              <a:rPr lang="en-US" baseline="0" dirty="0" err="1"/>
              <a:t>LCx</a:t>
            </a:r>
            <a:r>
              <a:rPr lang="en-US" baseline="0" dirty="0"/>
              <a:t> and RCA.</a:t>
            </a:r>
          </a:p>
          <a:p>
            <a:endParaRPr lang="en-US" baseline="0" dirty="0"/>
          </a:p>
          <a:p>
            <a:r>
              <a:rPr lang="en-US" dirty="0"/>
              <a:t>What if the LMCA trifurcates instead</a:t>
            </a:r>
            <a:r>
              <a:rPr lang="en-US" baseline="0" dirty="0"/>
              <a:t> of </a:t>
            </a:r>
            <a:r>
              <a:rPr lang="en-US" baseline="0" dirty="0" err="1"/>
              <a:t>bifircates</a:t>
            </a:r>
            <a:r>
              <a:rPr lang="en-US" baseline="0" dirty="0"/>
              <a:t>?  This is called a ramus intermedius, and is present in about 20%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LMCA = Left main coronary</a:t>
            </a:r>
            <a:r>
              <a:rPr lang="en-US" baseline="0" dirty="0"/>
              <a:t> artery</a:t>
            </a:r>
          </a:p>
          <a:p>
            <a:r>
              <a:rPr lang="en-US" baseline="0" dirty="0"/>
              <a:t>LAD = Left anterior descending</a:t>
            </a:r>
            <a:endParaRPr lang="en-US" dirty="0"/>
          </a:p>
          <a:p>
            <a:r>
              <a:rPr lang="en-US" dirty="0"/>
              <a:t>D1 = First </a:t>
            </a:r>
            <a:r>
              <a:rPr lang="en-US" dirty="0" err="1"/>
              <a:t>diagnoal</a:t>
            </a:r>
            <a:r>
              <a:rPr lang="en-US" dirty="0"/>
              <a:t> branch</a:t>
            </a:r>
          </a:p>
          <a:p>
            <a:r>
              <a:rPr lang="en-US" dirty="0"/>
              <a:t>OM1 = First obtuse marginal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6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RCA = right coronary artery</a:t>
            </a:r>
          </a:p>
          <a:p>
            <a:r>
              <a:rPr lang="en-US" dirty="0"/>
              <a:t>AM</a:t>
            </a:r>
            <a:r>
              <a:rPr lang="en-US" baseline="0" dirty="0"/>
              <a:t> = acute marginal</a:t>
            </a:r>
          </a:p>
          <a:p>
            <a:r>
              <a:rPr lang="en-US" baseline="0" dirty="0"/>
              <a:t>PDA = posterior descending artery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LMCA = Left main coronary</a:t>
            </a:r>
            <a:r>
              <a:rPr lang="en-US" baseline="0" dirty="0"/>
              <a:t> artery</a:t>
            </a:r>
          </a:p>
          <a:p>
            <a:r>
              <a:rPr lang="en-US" baseline="0" dirty="0"/>
              <a:t>LAD = Left anterior descending</a:t>
            </a:r>
            <a:endParaRPr lang="en-US" dirty="0"/>
          </a:p>
          <a:p>
            <a:r>
              <a:rPr lang="en-US" dirty="0"/>
              <a:t>D1 = First </a:t>
            </a:r>
            <a:r>
              <a:rPr lang="en-US" dirty="0" err="1"/>
              <a:t>diagnoal</a:t>
            </a:r>
            <a:r>
              <a:rPr lang="en-US" dirty="0"/>
              <a:t> branch</a:t>
            </a:r>
          </a:p>
          <a:p>
            <a:r>
              <a:rPr lang="en-US" dirty="0"/>
              <a:t>OM1 = First obtuse marginal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RCA = right coronary artery</a:t>
            </a:r>
          </a:p>
          <a:p>
            <a:r>
              <a:rPr lang="en-US" dirty="0"/>
              <a:t>AM</a:t>
            </a:r>
            <a:r>
              <a:rPr lang="en-US" baseline="0" dirty="0"/>
              <a:t> = acute marginal</a:t>
            </a:r>
          </a:p>
          <a:p>
            <a:r>
              <a:rPr lang="en-US" baseline="0" dirty="0"/>
              <a:t>PDA = posterior descending artery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CD19FB2-3AAB-4D03-B13A-2960828C78E3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0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2130426"/>
            <a:ext cx="11988800" cy="1470025"/>
          </a:xfrm>
        </p:spPr>
        <p:txBody>
          <a:bodyPr/>
          <a:lstStyle>
            <a:lvl1pPr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" y="3886200"/>
            <a:ext cx="11988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portal.bidmc.org/Home/Intranets/Administrative/Communications/LogoStand/GenBIDMC/LogoDL/~/media/Images/Intranets/Communications/Logos/BIDMC/BIDMC_Harvard_lockup_JPEG_0713.ashx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0739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752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7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5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9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>
                <a:latin typeface="+mn-lt"/>
              </a:defRPr>
            </a:lvl1pPr>
            <a:lvl2pPr>
              <a:defRPr sz="2833">
                <a:latin typeface="+mn-lt"/>
              </a:defRPr>
            </a:lvl2pPr>
            <a:lvl3pPr>
              <a:defRPr sz="2417">
                <a:latin typeface="+mn-lt"/>
              </a:defRPr>
            </a:lvl3pPr>
            <a:lvl4pPr>
              <a:defRPr sz="2167">
                <a:latin typeface="+mn-lt"/>
              </a:defRPr>
            </a:lvl4pPr>
            <a:lvl5pPr>
              <a:defRPr sz="2167">
                <a:latin typeface="+mn-lt"/>
              </a:defRPr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>
                <a:latin typeface="+mn-lt"/>
              </a:defRPr>
            </a:lvl1pPr>
            <a:lvl2pPr>
              <a:defRPr sz="2833">
                <a:latin typeface="+mn-lt"/>
              </a:defRPr>
            </a:lvl2pPr>
            <a:lvl3pPr>
              <a:defRPr sz="2417">
                <a:latin typeface="+mn-lt"/>
              </a:defRPr>
            </a:lvl3pPr>
            <a:lvl4pPr>
              <a:defRPr sz="2167">
                <a:latin typeface="+mn-lt"/>
              </a:defRPr>
            </a:lvl4pPr>
            <a:lvl5pPr>
              <a:defRPr sz="2167">
                <a:latin typeface="+mn-lt"/>
              </a:defRPr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7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>
                <a:latin typeface="+mn-lt"/>
              </a:defRPr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>
                <a:latin typeface="+mn-lt"/>
              </a:defRPr>
            </a:lvl1pPr>
            <a:lvl2pPr>
              <a:defRPr sz="2417">
                <a:latin typeface="+mn-lt"/>
              </a:defRPr>
            </a:lvl2pPr>
            <a:lvl3pPr>
              <a:defRPr sz="2167">
                <a:latin typeface="+mn-lt"/>
              </a:defRPr>
            </a:lvl3pPr>
            <a:lvl4pPr>
              <a:defRPr sz="1917">
                <a:latin typeface="+mn-lt"/>
              </a:defRPr>
            </a:lvl4pPr>
            <a:lvl5pPr>
              <a:defRPr sz="1917">
                <a:latin typeface="+mn-lt"/>
              </a:defRPr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>
                <a:latin typeface="+mn-lt"/>
              </a:defRPr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>
                <a:latin typeface="+mn-lt"/>
              </a:defRPr>
            </a:lvl1pPr>
            <a:lvl2pPr>
              <a:defRPr sz="2417">
                <a:latin typeface="+mn-lt"/>
              </a:defRPr>
            </a:lvl2pPr>
            <a:lvl3pPr>
              <a:defRPr sz="2167">
                <a:latin typeface="+mn-lt"/>
              </a:defRPr>
            </a:lvl3pPr>
            <a:lvl4pPr>
              <a:defRPr sz="1917">
                <a:latin typeface="+mn-lt"/>
              </a:defRPr>
            </a:lvl4pPr>
            <a:lvl5pPr>
              <a:defRPr sz="1917">
                <a:latin typeface="+mn-lt"/>
              </a:defRPr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>
                <a:latin typeface="+mn-lt"/>
              </a:defRPr>
            </a:lvl1pPr>
            <a:lvl2pPr>
              <a:defRPr sz="3333">
                <a:latin typeface="+mn-lt"/>
              </a:defRPr>
            </a:lvl2pPr>
            <a:lvl3pPr>
              <a:defRPr sz="2833">
                <a:latin typeface="+mn-lt"/>
              </a:defRPr>
            </a:lvl3pPr>
            <a:lvl4pPr>
              <a:defRPr sz="2417">
                <a:latin typeface="+mn-lt"/>
              </a:defRPr>
            </a:lvl4pPr>
            <a:lvl5pPr>
              <a:defRPr sz="2417">
                <a:latin typeface="+mn-lt"/>
              </a:defRPr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>
                <a:latin typeface="+mn-lt"/>
              </a:defRPr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9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Arial Narrow" panose="020B0606020202030204" pitchFamily="34" charset="0"/>
              </a:defRPr>
            </a:lvl1pPr>
            <a:lvl2pPr>
              <a:buClr>
                <a:srgbClr val="C00000"/>
              </a:buClr>
              <a:defRPr>
                <a:latin typeface="Arial Narrow" panose="020B0606020202030204" pitchFamily="34" charset="0"/>
              </a:defRPr>
            </a:lvl2pPr>
            <a:lvl3pPr>
              <a:buClr>
                <a:srgbClr val="C00000"/>
              </a:buClr>
              <a:defRPr>
                <a:latin typeface="Arial Narrow" panose="020B0606020202030204" pitchFamily="34" charset="0"/>
              </a:defRPr>
            </a:lvl3pPr>
            <a:lvl4pPr>
              <a:buClr>
                <a:srgbClr val="C00000"/>
              </a:buClr>
              <a:defRPr>
                <a:latin typeface="Arial Narrow" panose="020B0606020202030204" pitchFamily="34" charset="0"/>
              </a:defRPr>
            </a:lvl4pPr>
            <a:lvl5pPr>
              <a:buClr>
                <a:srgbClr val="C00000"/>
              </a:buCl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99916976-5D93-46E4-A98A-FAD63E4D0EA8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>
                <a:latin typeface="+mn-lt"/>
              </a:defRPr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69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8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1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23BC6CE-6D1E-47E5-8859-F31AC5380EB2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9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5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4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5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73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7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3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1088473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8" indent="-40817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33" kern="1200">
          <a:solidFill>
            <a:schemeClr val="tx1"/>
          </a:solidFill>
          <a:latin typeface="+mj-lt"/>
          <a:ea typeface="+mn-ea"/>
          <a:cs typeface="+mn-cs"/>
        </a:defRPr>
      </a:lvl1pPr>
      <a:lvl2pPr marL="884385" indent="-340148" algn="l" defTabSz="1088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j-lt"/>
          <a:ea typeface="+mn-ea"/>
          <a:cs typeface="+mn-cs"/>
        </a:defRPr>
      </a:lvl2pPr>
      <a:lvl3pPr marL="136059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j-lt"/>
          <a:ea typeface="+mn-ea"/>
          <a:cs typeface="+mn-cs"/>
        </a:defRPr>
      </a:lvl3pPr>
      <a:lvl4pPr marL="1904829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17" kern="1200">
          <a:solidFill>
            <a:schemeClr val="tx1"/>
          </a:solidFill>
          <a:latin typeface="+mj-lt"/>
          <a:ea typeface="+mn-ea"/>
          <a:cs typeface="+mn-cs"/>
        </a:defRPr>
      </a:lvl4pPr>
      <a:lvl5pPr marL="2449065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»"/>
        <a:defRPr sz="2417" kern="1200">
          <a:solidFill>
            <a:schemeClr val="tx1"/>
          </a:solidFill>
          <a:latin typeface="+mj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530475"/>
            <a:ext cx="12192000" cy="1470025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+mn-lt"/>
              </a:rPr>
              <a:t>Angiographic Projections Primer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848464"/>
            <a:ext cx="12192000" cy="21590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4000" b="1" dirty="0">
                <a:solidFill>
                  <a:schemeClr val="tx1"/>
                </a:solidFill>
                <a:latin typeface="+mn-lt"/>
              </a:rPr>
              <a:t>Mark Tuttle, MD</a:t>
            </a:r>
            <a:endParaRPr lang="en-US" sz="400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4000" y="-3429000"/>
            <a:ext cx="3963462" cy="731983"/>
            <a:chOff x="9569446" y="851216"/>
            <a:chExt cx="4756154" cy="878380"/>
          </a:xfrm>
        </p:grpSpPr>
        <p:pic>
          <p:nvPicPr>
            <p:cNvPr id="1026" name="Picture 2" descr="http://www.rhinoden.com/wp-content/uploads/2012/09/VA_logo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43"/>
            <a:stretch/>
          </p:blipFill>
          <p:spPr bwMode="auto">
            <a:xfrm>
              <a:off x="13030200" y="851216"/>
              <a:ext cx="1295400" cy="85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hinoden.com/wp-content/uploads/2012/09/VA_logo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7" t="-10612" r="5151" b="47978"/>
            <a:stretch/>
          </p:blipFill>
          <p:spPr bwMode="auto">
            <a:xfrm>
              <a:off x="10134600" y="891847"/>
              <a:ext cx="2819400" cy="45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rhinoden.com/wp-content/uploads/2012/09/VA_logo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57937" r="-1378" b="-6219"/>
            <a:stretch/>
          </p:blipFill>
          <p:spPr bwMode="auto">
            <a:xfrm>
              <a:off x="9569446" y="1348596"/>
              <a:ext cx="3384554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ttp://www.rhinoden.com/wp-content/uploads/2012/09/VA_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-92" r="-132" b="-14294"/>
          <a:stretch/>
        </p:blipFill>
        <p:spPr bwMode="auto">
          <a:xfrm>
            <a:off x="9080500" y="825501"/>
            <a:ext cx="2540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hinoden.com/wp-content/uploads/2012/09/VA_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-92" r="73311" b="-9615"/>
          <a:stretch/>
        </p:blipFill>
        <p:spPr bwMode="auto">
          <a:xfrm>
            <a:off x="8064501" y="839789"/>
            <a:ext cx="971019" cy="6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491155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73"/>
            <a:fld id="{4AD3BDE0-8879-47FC-868D-C412F35AFBEF}" type="datetime4">
              <a:rPr lang="en-US" sz="3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July 12, 2020</a:t>
            </a:fld>
            <a:endParaRPr lang="en-US" sz="3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2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ft 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5057" b="7256"/>
          <a:stretch/>
        </p:blipFill>
        <p:spPr>
          <a:xfrm>
            <a:off x="4370973" y="0"/>
            <a:ext cx="7821028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14533"/>
            <a:ext cx="7877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296" y="1667141"/>
            <a:ext cx="4177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Right anterior oblique (RAO) of LMCA</a:t>
            </a:r>
          </a:p>
          <a:p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 spine is visible on the right toward the end of the video loop.</a:t>
            </a:r>
            <a:endParaRPr lang="en-US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95" y="214533"/>
            <a:ext cx="417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projection is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295" y="3809380"/>
            <a:ext cx="417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Can you identify the vessels?</a:t>
            </a:r>
          </a:p>
        </p:txBody>
      </p:sp>
      <p:sp>
        <p:nvSpPr>
          <p:cNvPr id="2" name="Oval 1"/>
          <p:cNvSpPr/>
          <p:nvPr/>
        </p:nvSpPr>
        <p:spPr>
          <a:xfrm rot="2324620">
            <a:off x="3238784" y="2948206"/>
            <a:ext cx="7576439" cy="4722809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98025" y="5096960"/>
            <a:ext cx="186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LCx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and large OM1</a:t>
            </a:r>
          </a:p>
        </p:txBody>
      </p:sp>
      <p:sp>
        <p:nvSpPr>
          <p:cNvPr id="9" name="Oval 8"/>
          <p:cNvSpPr/>
          <p:nvPr/>
        </p:nvSpPr>
        <p:spPr>
          <a:xfrm rot="1369180">
            <a:off x="4939762" y="-174287"/>
            <a:ext cx="7677935" cy="3424517"/>
          </a:xfrm>
          <a:prstGeom prst="ellipse">
            <a:avLst/>
          </a:prstGeom>
          <a:solidFill>
            <a:schemeClr val="accent1">
              <a:lumMod val="7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85031" y="1294904"/>
            <a:ext cx="186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LAD and </a:t>
            </a:r>
            <a:r>
              <a:rPr lang="en-US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diags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3971230" y="0"/>
            <a:ext cx="1134170" cy="6653433"/>
          </a:xfrm>
          <a:prstGeom prst="can">
            <a:avLst/>
          </a:prstGeom>
          <a:solidFill>
            <a:srgbClr val="BFBFB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48287" y="2641182"/>
            <a:ext cx="398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Narrow" panose="020B0606020202030204" pitchFamily="34" charset="0"/>
              </a:rPr>
              <a:t>Spine</a:t>
            </a:r>
          </a:p>
        </p:txBody>
      </p:sp>
    </p:spTree>
    <p:extLst>
      <p:ext uri="{BB962C8B-B14F-4D97-AF65-F5344CB8AC3E}">
        <p14:creationId xmlns:p14="http://schemas.microsoft.com/office/powerpoint/2010/main" val="23231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8" grpId="0"/>
      <p:bldP spid="2" grpId="0" animBg="1"/>
      <p:bldP spid="4" grpId="0"/>
      <p:bldP spid="9" grpId="0" animBg="1"/>
      <p:bldP spid="10" grpId="0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ght Second 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9892" y="0"/>
            <a:ext cx="914479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296" y="1667141"/>
            <a:ext cx="4177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Left anterior oblique (LAO) of RCA</a:t>
            </a:r>
          </a:p>
          <a:p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 spine is visible on the left.</a:t>
            </a:r>
            <a:endParaRPr lang="en-US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95" y="214533"/>
            <a:ext cx="417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projection is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295" y="3809380"/>
            <a:ext cx="417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Can you identify the vessels?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296" y="5157552"/>
            <a:ext cx="3998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RCA.  Due to its characteristic L-shaped appearance</a:t>
            </a:r>
            <a:endParaRPr lang="en-US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Anatomy</a:t>
            </a:r>
          </a:p>
        </p:txBody>
      </p:sp>
      <p:pic>
        <p:nvPicPr>
          <p:cNvPr id="2050" name="Picture 2" descr="http://www.infobarrel.com/media/image/90493_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91" y="1525066"/>
            <a:ext cx="5916621" cy="46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4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Angiography Catheters</a:t>
            </a:r>
          </a:p>
        </p:txBody>
      </p:sp>
      <p:pic>
        <p:nvPicPr>
          <p:cNvPr id="1026" name="Picture 2" descr="http://cardiaccathpro.com/images/jr4_cathe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1968171"/>
            <a:ext cx="46386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rdiaccathpro.com/images/jl4_cathe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977695"/>
            <a:ext cx="42957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643845"/>
            <a:ext cx="450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Accessing left main coronary</a:t>
            </a:r>
            <a:br>
              <a:rPr lang="en-US" sz="2400" dirty="0"/>
            </a:br>
            <a:r>
              <a:rPr lang="en-US" sz="2400" dirty="0"/>
              <a:t>artery (LMCA)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2715" y="5643845"/>
            <a:ext cx="481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Accessing right coronary artery (RCA)</a:t>
            </a:r>
          </a:p>
        </p:txBody>
      </p:sp>
    </p:spTree>
    <p:extLst>
      <p:ext uri="{BB962C8B-B14F-4D97-AF65-F5344CB8AC3E}">
        <p14:creationId xmlns:p14="http://schemas.microsoft.com/office/powerpoint/2010/main" val="52642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Anatomy</a:t>
            </a:r>
          </a:p>
        </p:txBody>
      </p:sp>
      <p:pic>
        <p:nvPicPr>
          <p:cNvPr id="3" name="Picture 2" descr="http://www.pcipedia.org/images/8/87/NomenclatureOfSeg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562209"/>
            <a:ext cx="8531225" cy="51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6869" y="1690690"/>
            <a:ext cx="860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0221" y="169069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LMCA</a:t>
            </a:r>
          </a:p>
        </p:txBody>
      </p:sp>
    </p:spTree>
    <p:extLst>
      <p:ext uri="{BB962C8B-B14F-4D97-AF65-F5344CB8AC3E}">
        <p14:creationId xmlns:p14="http://schemas.microsoft.com/office/powerpoint/2010/main" val="189785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24289" y="4045024"/>
            <a:ext cx="6167711" cy="1291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24289" y="1746454"/>
            <a:ext cx="6167711" cy="2307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Angiographic Projections: Two rules*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9220" y="4407462"/>
            <a:ext cx="1253067" cy="29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85960" y="2443645"/>
            <a:ext cx="4241800" cy="3907367"/>
            <a:chOff x="321732" y="2544233"/>
            <a:chExt cx="4241800" cy="3907367"/>
          </a:xfrm>
        </p:grpSpPr>
        <p:sp>
          <p:nvSpPr>
            <p:cNvPr id="4" name="Block Arc 3"/>
            <p:cNvSpPr/>
            <p:nvPr/>
          </p:nvSpPr>
          <p:spPr>
            <a:xfrm rot="16200000">
              <a:off x="516465" y="2404533"/>
              <a:ext cx="3852333" cy="4241800"/>
            </a:xfrm>
            <a:prstGeom prst="blockArc">
              <a:avLst>
                <a:gd name="adj1" fmla="val 10800000"/>
                <a:gd name="adj2" fmla="val 0"/>
                <a:gd name="adj3" fmla="val 10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Manual Operation 5"/>
            <p:cNvSpPr/>
            <p:nvPr/>
          </p:nvSpPr>
          <p:spPr>
            <a:xfrm>
              <a:off x="1981198" y="5689600"/>
              <a:ext cx="1608667" cy="762000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6598" y="2544233"/>
              <a:ext cx="1557867" cy="524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391875" y="3704198"/>
            <a:ext cx="1047752" cy="6466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40" y="3732242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2351" y="3732242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45045" y="1782312"/>
            <a:ext cx="3286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Anteroposterior</a:t>
            </a:r>
            <a:r>
              <a:rPr lang="en-US" sz="2800" b="1" dirty="0"/>
              <a:t> (AP)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91875" y="3147108"/>
            <a:ext cx="0" cy="2286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32340" y="3147108"/>
            <a:ext cx="0" cy="2286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91784" y="3147108"/>
            <a:ext cx="0" cy="2286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894735" y="1782312"/>
            <a:ext cx="993480" cy="993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147" y="1675542"/>
            <a:ext cx="5880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The positioning of the spine indicates  which projection you are looking 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If the spine is on the patient’s left, this is a left anterior oblique (LAO) projection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If the spine is on the patient’s right, this is a right anterior oblique (RAO) projection</a:t>
            </a:r>
          </a:p>
        </p:txBody>
      </p:sp>
      <p:sp>
        <p:nvSpPr>
          <p:cNvPr id="17" name="Oval 16"/>
          <p:cNvSpPr/>
          <p:nvPr/>
        </p:nvSpPr>
        <p:spPr>
          <a:xfrm>
            <a:off x="4894735" y="4243036"/>
            <a:ext cx="993480" cy="993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60147" y="4136266"/>
            <a:ext cx="588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When engaging the LMCA, the spine indicates which branch is the LAD and which is </a:t>
            </a:r>
            <a:r>
              <a:rPr lang="en-US" sz="2400" dirty="0" err="1">
                <a:latin typeface="Arial Narrow" panose="020B0606020202030204" pitchFamily="34" charset="0"/>
              </a:rPr>
              <a:t>LCx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The branch closer to the spine is the </a:t>
            </a:r>
            <a:r>
              <a:rPr lang="en-US" sz="2400" dirty="0" err="1">
                <a:latin typeface="Arial Narrow" panose="020B0606020202030204" pitchFamily="34" charset="0"/>
              </a:rPr>
              <a:t>LCx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0147" y="6027846"/>
            <a:ext cx="578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*This is an </a:t>
            </a:r>
            <a:r>
              <a:rPr lang="en-US" dirty="0" err="1">
                <a:latin typeface="Arial Narrow" panose="020B0606020202030204" pitchFamily="34" charset="0"/>
              </a:rPr>
              <a:t>oversimplication</a:t>
            </a:r>
            <a:r>
              <a:rPr lang="en-US" dirty="0">
                <a:latin typeface="Arial Narrow" panose="020B0606020202030204" pitchFamily="34" charset="0"/>
              </a:rPr>
              <a:t> and is not applicable to certain projections (ex. “spider” project), but in general is true.</a:t>
            </a:r>
          </a:p>
        </p:txBody>
      </p:sp>
    </p:spTree>
    <p:extLst>
      <p:ext uri="{BB962C8B-B14F-4D97-AF65-F5344CB8AC3E}">
        <p14:creationId xmlns:p14="http://schemas.microsoft.com/office/powerpoint/2010/main" val="1999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1"/>
            <a:ext cx="11564470" cy="1495327"/>
          </a:xfrm>
        </p:spPr>
        <p:txBody>
          <a:bodyPr>
            <a:normAutofit/>
          </a:bodyPr>
          <a:lstStyle/>
          <a:p>
            <a:r>
              <a:rPr lang="en-US" sz="4000" dirty="0"/>
              <a:t>What projection is this?  Can you identify the vessels?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8992" y="4508051"/>
            <a:ext cx="1253067" cy="29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45732" y="2544234"/>
            <a:ext cx="4241800" cy="3907367"/>
            <a:chOff x="321732" y="2544233"/>
            <a:chExt cx="4241800" cy="3907367"/>
          </a:xfrm>
        </p:grpSpPr>
        <p:sp>
          <p:nvSpPr>
            <p:cNvPr id="4" name="Block Arc 3"/>
            <p:cNvSpPr/>
            <p:nvPr/>
          </p:nvSpPr>
          <p:spPr>
            <a:xfrm rot="16200000">
              <a:off x="516465" y="2404533"/>
              <a:ext cx="3852333" cy="4241800"/>
            </a:xfrm>
            <a:prstGeom prst="blockArc">
              <a:avLst>
                <a:gd name="adj1" fmla="val 10800000"/>
                <a:gd name="adj2" fmla="val 0"/>
                <a:gd name="adj3" fmla="val 10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Manual Operation 5"/>
            <p:cNvSpPr/>
            <p:nvPr/>
          </p:nvSpPr>
          <p:spPr>
            <a:xfrm>
              <a:off x="1981198" y="5689600"/>
              <a:ext cx="1608667" cy="762000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6598" y="2544233"/>
              <a:ext cx="1557867" cy="524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3751647" y="3804787"/>
            <a:ext cx="1047752" cy="6466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2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2123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5" t="18666" r="44372" b="59260"/>
          <a:stretch/>
        </p:blipFill>
        <p:spPr bwMode="auto">
          <a:xfrm>
            <a:off x="12489676" y="2491543"/>
            <a:ext cx="4794172" cy="42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0775" y="1828801"/>
            <a:ext cx="441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Right anterior oblique (RAO)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27986" y="2352021"/>
            <a:ext cx="4572000" cy="422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087531" y="2506563"/>
            <a:ext cx="648238" cy="3821437"/>
            <a:chOff x="0" y="225228"/>
            <a:chExt cx="228600" cy="1295400"/>
          </a:xfrm>
        </p:grpSpPr>
        <p:sp>
          <p:nvSpPr>
            <p:cNvPr id="35" name="Rounded Rectangle 34"/>
            <p:cNvSpPr/>
            <p:nvPr/>
          </p:nvSpPr>
          <p:spPr>
            <a:xfrm>
              <a:off x="0" y="2252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0" y="4538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0" y="6824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9110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0" y="11396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0" y="13682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3" name="TextBox 28"/>
          <p:cNvSpPr txBox="1"/>
          <p:nvPr/>
        </p:nvSpPr>
        <p:spPr>
          <a:xfrm>
            <a:off x="6827054" y="3135371"/>
            <a:ext cx="918841" cy="461665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LMCA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5" name="TextBox 28"/>
          <p:cNvSpPr txBox="1"/>
          <p:nvPr/>
        </p:nvSpPr>
        <p:spPr>
          <a:xfrm>
            <a:off x="8144617" y="2999424"/>
            <a:ext cx="681597" cy="461665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LAD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8" name="TextBox 28"/>
          <p:cNvSpPr txBox="1"/>
          <p:nvPr/>
        </p:nvSpPr>
        <p:spPr>
          <a:xfrm>
            <a:off x="8592981" y="3640134"/>
            <a:ext cx="444352" cy="369332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D1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9" name="TextBox 28"/>
          <p:cNvSpPr txBox="1"/>
          <p:nvPr/>
        </p:nvSpPr>
        <p:spPr>
          <a:xfrm>
            <a:off x="8654017" y="4848366"/>
            <a:ext cx="651140" cy="369332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OM1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026731" y="3494316"/>
            <a:ext cx="3122519" cy="2400299"/>
            <a:chOff x="5502730" y="3494315"/>
            <a:chExt cx="3122519" cy="2400299"/>
          </a:xfrm>
        </p:grpSpPr>
        <p:sp>
          <p:nvSpPr>
            <p:cNvPr id="10" name="Freeform 9"/>
            <p:cNvSpPr/>
            <p:nvPr/>
          </p:nvSpPr>
          <p:spPr>
            <a:xfrm>
              <a:off x="5502730" y="3704882"/>
              <a:ext cx="424543" cy="34361"/>
            </a:xfrm>
            <a:custGeom>
              <a:avLst/>
              <a:gdLst>
                <a:gd name="connsiteX0" fmla="*/ 0 w 424543"/>
                <a:gd name="connsiteY0" fmla="*/ 34361 h 34361"/>
                <a:gd name="connsiteX1" fmla="*/ 146957 w 424543"/>
                <a:gd name="connsiteY1" fmla="*/ 18033 h 34361"/>
                <a:gd name="connsiteX2" fmla="*/ 228600 w 424543"/>
                <a:gd name="connsiteY2" fmla="*/ 1704 h 34361"/>
                <a:gd name="connsiteX3" fmla="*/ 424543 w 424543"/>
                <a:gd name="connsiteY3" fmla="*/ 1704 h 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543" h="34361">
                  <a:moveTo>
                    <a:pt x="0" y="34361"/>
                  </a:moveTo>
                  <a:cubicBezTo>
                    <a:pt x="48986" y="28918"/>
                    <a:pt x="98165" y="25003"/>
                    <a:pt x="146957" y="18033"/>
                  </a:cubicBezTo>
                  <a:cubicBezTo>
                    <a:pt x="174431" y="14108"/>
                    <a:pt x="200895" y="3334"/>
                    <a:pt x="228600" y="1704"/>
                  </a:cubicBezTo>
                  <a:cubicBezTo>
                    <a:pt x="293802" y="-2131"/>
                    <a:pt x="359229" y="1704"/>
                    <a:pt x="424543" y="170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27271" y="3494315"/>
              <a:ext cx="2697978" cy="1159328"/>
            </a:xfrm>
            <a:custGeom>
              <a:avLst/>
              <a:gdLst>
                <a:gd name="connsiteX0" fmla="*/ 0 w 2697978"/>
                <a:gd name="connsiteY0" fmla="*/ 195943 h 1159328"/>
                <a:gd name="connsiteX1" fmla="*/ 261258 w 2697978"/>
                <a:gd name="connsiteY1" fmla="*/ 146957 h 1159328"/>
                <a:gd name="connsiteX2" fmla="*/ 391886 w 2697978"/>
                <a:gd name="connsiteY2" fmla="*/ 97971 h 1159328"/>
                <a:gd name="connsiteX3" fmla="*/ 522515 w 2697978"/>
                <a:gd name="connsiteY3" fmla="*/ 48985 h 1159328"/>
                <a:gd name="connsiteX4" fmla="*/ 604158 w 2697978"/>
                <a:gd name="connsiteY4" fmla="*/ 32657 h 1159328"/>
                <a:gd name="connsiteX5" fmla="*/ 702129 w 2697978"/>
                <a:gd name="connsiteY5" fmla="*/ 0 h 1159328"/>
                <a:gd name="connsiteX6" fmla="*/ 1126672 w 2697978"/>
                <a:gd name="connsiteY6" fmla="*/ 32657 h 1159328"/>
                <a:gd name="connsiteX7" fmla="*/ 1191986 w 2697978"/>
                <a:gd name="connsiteY7" fmla="*/ 48985 h 1159328"/>
                <a:gd name="connsiteX8" fmla="*/ 1534886 w 2697978"/>
                <a:gd name="connsiteY8" fmla="*/ 97971 h 1159328"/>
                <a:gd name="connsiteX9" fmla="*/ 1730829 w 2697978"/>
                <a:gd name="connsiteY9" fmla="*/ 130628 h 1159328"/>
                <a:gd name="connsiteX10" fmla="*/ 1779815 w 2697978"/>
                <a:gd name="connsiteY10" fmla="*/ 146957 h 1159328"/>
                <a:gd name="connsiteX11" fmla="*/ 1910443 w 2697978"/>
                <a:gd name="connsiteY11" fmla="*/ 179614 h 1159328"/>
                <a:gd name="connsiteX12" fmla="*/ 1975758 w 2697978"/>
                <a:gd name="connsiteY12" fmla="*/ 212271 h 1159328"/>
                <a:gd name="connsiteX13" fmla="*/ 2220686 w 2697978"/>
                <a:gd name="connsiteY13" fmla="*/ 228600 h 1159328"/>
                <a:gd name="connsiteX14" fmla="*/ 2286000 w 2697978"/>
                <a:gd name="connsiteY14" fmla="*/ 261257 h 1159328"/>
                <a:gd name="connsiteX15" fmla="*/ 2334986 w 2697978"/>
                <a:gd name="connsiteY15" fmla="*/ 277585 h 1159328"/>
                <a:gd name="connsiteX16" fmla="*/ 2449286 w 2697978"/>
                <a:gd name="connsiteY16" fmla="*/ 391885 h 1159328"/>
                <a:gd name="connsiteX17" fmla="*/ 2498272 w 2697978"/>
                <a:gd name="connsiteY17" fmla="*/ 489857 h 1159328"/>
                <a:gd name="connsiteX18" fmla="*/ 2563586 w 2697978"/>
                <a:gd name="connsiteY18" fmla="*/ 604157 h 1159328"/>
                <a:gd name="connsiteX19" fmla="*/ 2579915 w 2697978"/>
                <a:gd name="connsiteY19" fmla="*/ 669471 h 1159328"/>
                <a:gd name="connsiteX20" fmla="*/ 2628900 w 2697978"/>
                <a:gd name="connsiteY20" fmla="*/ 783771 h 1159328"/>
                <a:gd name="connsiteX21" fmla="*/ 2645229 w 2697978"/>
                <a:gd name="connsiteY21" fmla="*/ 881743 h 1159328"/>
                <a:gd name="connsiteX22" fmla="*/ 2661558 w 2697978"/>
                <a:gd name="connsiteY22" fmla="*/ 930728 h 1159328"/>
                <a:gd name="connsiteX23" fmla="*/ 2694215 w 2697978"/>
                <a:gd name="connsiteY23" fmla="*/ 979714 h 1159328"/>
                <a:gd name="connsiteX24" fmla="*/ 2694215 w 2697978"/>
                <a:gd name="connsiteY24" fmla="*/ 1159328 h 115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7978" h="1159328">
                  <a:moveTo>
                    <a:pt x="0" y="195943"/>
                  </a:moveTo>
                  <a:cubicBezTo>
                    <a:pt x="87086" y="179614"/>
                    <a:pt x="182009" y="186582"/>
                    <a:pt x="261258" y="146957"/>
                  </a:cubicBezTo>
                  <a:cubicBezTo>
                    <a:pt x="394871" y="80151"/>
                    <a:pt x="258495" y="142435"/>
                    <a:pt x="391886" y="97971"/>
                  </a:cubicBezTo>
                  <a:cubicBezTo>
                    <a:pt x="436003" y="83265"/>
                    <a:pt x="478067" y="62661"/>
                    <a:pt x="522515" y="48985"/>
                  </a:cubicBezTo>
                  <a:cubicBezTo>
                    <a:pt x="549041" y="40823"/>
                    <a:pt x="577383" y="39959"/>
                    <a:pt x="604158" y="32657"/>
                  </a:cubicBezTo>
                  <a:cubicBezTo>
                    <a:pt x="637369" y="23600"/>
                    <a:pt x="702129" y="0"/>
                    <a:pt x="702129" y="0"/>
                  </a:cubicBezTo>
                  <a:cubicBezTo>
                    <a:pt x="843643" y="10886"/>
                    <a:pt x="985444" y="18534"/>
                    <a:pt x="1126672" y="32657"/>
                  </a:cubicBezTo>
                  <a:cubicBezTo>
                    <a:pt x="1149002" y="34890"/>
                    <a:pt x="1169827" y="45439"/>
                    <a:pt x="1191986" y="48985"/>
                  </a:cubicBezTo>
                  <a:cubicBezTo>
                    <a:pt x="1305996" y="67227"/>
                    <a:pt x="1420996" y="78990"/>
                    <a:pt x="1534886" y="97971"/>
                  </a:cubicBezTo>
                  <a:lnTo>
                    <a:pt x="1730829" y="130628"/>
                  </a:lnTo>
                  <a:cubicBezTo>
                    <a:pt x="1747158" y="136071"/>
                    <a:pt x="1763210" y="142428"/>
                    <a:pt x="1779815" y="146957"/>
                  </a:cubicBezTo>
                  <a:cubicBezTo>
                    <a:pt x="1823116" y="158767"/>
                    <a:pt x="1870299" y="159542"/>
                    <a:pt x="1910443" y="179614"/>
                  </a:cubicBezTo>
                  <a:cubicBezTo>
                    <a:pt x="1932215" y="190500"/>
                    <a:pt x="1951714" y="208475"/>
                    <a:pt x="1975758" y="212271"/>
                  </a:cubicBezTo>
                  <a:cubicBezTo>
                    <a:pt x="2056581" y="225033"/>
                    <a:pt x="2139043" y="223157"/>
                    <a:pt x="2220686" y="228600"/>
                  </a:cubicBezTo>
                  <a:cubicBezTo>
                    <a:pt x="2242457" y="239486"/>
                    <a:pt x="2263627" y="251669"/>
                    <a:pt x="2286000" y="261257"/>
                  </a:cubicBezTo>
                  <a:cubicBezTo>
                    <a:pt x="2301820" y="268037"/>
                    <a:pt x="2322815" y="265414"/>
                    <a:pt x="2334986" y="277585"/>
                  </a:cubicBezTo>
                  <a:cubicBezTo>
                    <a:pt x="2465994" y="408593"/>
                    <a:pt x="2338443" y="354939"/>
                    <a:pt x="2449286" y="391885"/>
                  </a:cubicBezTo>
                  <a:cubicBezTo>
                    <a:pt x="2512045" y="486024"/>
                    <a:pt x="2457710" y="395212"/>
                    <a:pt x="2498272" y="489857"/>
                  </a:cubicBezTo>
                  <a:cubicBezTo>
                    <a:pt x="2523132" y="547864"/>
                    <a:pt x="2530789" y="554961"/>
                    <a:pt x="2563586" y="604157"/>
                  </a:cubicBezTo>
                  <a:cubicBezTo>
                    <a:pt x="2569029" y="625928"/>
                    <a:pt x="2572035" y="648458"/>
                    <a:pt x="2579915" y="669471"/>
                  </a:cubicBezTo>
                  <a:cubicBezTo>
                    <a:pt x="2607146" y="742087"/>
                    <a:pt x="2614154" y="717416"/>
                    <a:pt x="2628900" y="783771"/>
                  </a:cubicBezTo>
                  <a:cubicBezTo>
                    <a:pt x="2636082" y="816090"/>
                    <a:pt x="2638047" y="849424"/>
                    <a:pt x="2645229" y="881743"/>
                  </a:cubicBezTo>
                  <a:cubicBezTo>
                    <a:pt x="2648963" y="898545"/>
                    <a:pt x="2653861" y="915333"/>
                    <a:pt x="2661558" y="930728"/>
                  </a:cubicBezTo>
                  <a:cubicBezTo>
                    <a:pt x="2670334" y="948281"/>
                    <a:pt x="2691440" y="960287"/>
                    <a:pt x="2694215" y="979714"/>
                  </a:cubicBezTo>
                  <a:cubicBezTo>
                    <a:pt x="2702682" y="1038984"/>
                    <a:pt x="2694215" y="1099457"/>
                    <a:pt x="2694215" y="1159328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743700" y="3510643"/>
              <a:ext cx="326571" cy="359228"/>
            </a:xfrm>
            <a:custGeom>
              <a:avLst/>
              <a:gdLst>
                <a:gd name="connsiteX0" fmla="*/ 0 w 326571"/>
                <a:gd name="connsiteY0" fmla="*/ 0 h 359228"/>
                <a:gd name="connsiteX1" fmla="*/ 146957 w 326571"/>
                <a:gd name="connsiteY1" fmla="*/ 65314 h 359228"/>
                <a:gd name="connsiteX2" fmla="*/ 195943 w 326571"/>
                <a:gd name="connsiteY2" fmla="*/ 97971 h 359228"/>
                <a:gd name="connsiteX3" fmla="*/ 244929 w 326571"/>
                <a:gd name="connsiteY3" fmla="*/ 163286 h 359228"/>
                <a:gd name="connsiteX4" fmla="*/ 261257 w 326571"/>
                <a:gd name="connsiteY4" fmla="*/ 212271 h 359228"/>
                <a:gd name="connsiteX5" fmla="*/ 310243 w 326571"/>
                <a:gd name="connsiteY5" fmla="*/ 244928 h 359228"/>
                <a:gd name="connsiteX6" fmla="*/ 326571 w 326571"/>
                <a:gd name="connsiteY6" fmla="*/ 359228 h 35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571" h="359228">
                  <a:moveTo>
                    <a:pt x="0" y="0"/>
                  </a:moveTo>
                  <a:cubicBezTo>
                    <a:pt x="58321" y="23328"/>
                    <a:pt x="93563" y="34803"/>
                    <a:pt x="146957" y="65314"/>
                  </a:cubicBezTo>
                  <a:cubicBezTo>
                    <a:pt x="163996" y="75050"/>
                    <a:pt x="179614" y="87085"/>
                    <a:pt x="195943" y="97971"/>
                  </a:cubicBezTo>
                  <a:cubicBezTo>
                    <a:pt x="212272" y="119743"/>
                    <a:pt x="231427" y="139657"/>
                    <a:pt x="244929" y="163286"/>
                  </a:cubicBezTo>
                  <a:cubicBezTo>
                    <a:pt x="253468" y="178230"/>
                    <a:pt x="250505" y="198831"/>
                    <a:pt x="261257" y="212271"/>
                  </a:cubicBezTo>
                  <a:cubicBezTo>
                    <a:pt x="273516" y="227595"/>
                    <a:pt x="293914" y="234042"/>
                    <a:pt x="310243" y="244928"/>
                  </a:cubicBezTo>
                  <a:lnTo>
                    <a:pt x="326571" y="359228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448440" y="4769027"/>
              <a:ext cx="996043" cy="51176"/>
            </a:xfrm>
            <a:custGeom>
              <a:avLst/>
              <a:gdLst>
                <a:gd name="connsiteX0" fmla="*/ 0 w 996043"/>
                <a:gd name="connsiteY0" fmla="*/ 0 h 51176"/>
                <a:gd name="connsiteX1" fmla="*/ 473529 w 996043"/>
                <a:gd name="connsiteY1" fmla="*/ 32657 h 51176"/>
                <a:gd name="connsiteX2" fmla="*/ 522514 w 996043"/>
                <a:gd name="connsiteY2" fmla="*/ 48985 h 51176"/>
                <a:gd name="connsiteX3" fmla="*/ 996043 w 996043"/>
                <a:gd name="connsiteY3" fmla="*/ 48985 h 5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043" h="51176">
                  <a:moveTo>
                    <a:pt x="0" y="0"/>
                  </a:moveTo>
                  <a:cubicBezTo>
                    <a:pt x="157843" y="10886"/>
                    <a:pt x="316002" y="17889"/>
                    <a:pt x="473529" y="32657"/>
                  </a:cubicBezTo>
                  <a:cubicBezTo>
                    <a:pt x="490665" y="34264"/>
                    <a:pt x="505311" y="48447"/>
                    <a:pt x="522514" y="48985"/>
                  </a:cubicBezTo>
                  <a:cubicBezTo>
                    <a:pt x="680280" y="53915"/>
                    <a:pt x="838200" y="48985"/>
                    <a:pt x="996043" y="489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910943" y="3739243"/>
              <a:ext cx="2286000" cy="2155371"/>
            </a:xfrm>
            <a:custGeom>
              <a:avLst/>
              <a:gdLst>
                <a:gd name="connsiteX0" fmla="*/ 0 w 2286000"/>
                <a:gd name="connsiteY0" fmla="*/ 0 h 2155371"/>
                <a:gd name="connsiteX1" fmla="*/ 65314 w 2286000"/>
                <a:gd name="connsiteY1" fmla="*/ 130628 h 2155371"/>
                <a:gd name="connsiteX2" fmla="*/ 81643 w 2286000"/>
                <a:gd name="connsiteY2" fmla="*/ 179614 h 2155371"/>
                <a:gd name="connsiteX3" fmla="*/ 114300 w 2286000"/>
                <a:gd name="connsiteY3" fmla="*/ 228600 h 2155371"/>
                <a:gd name="connsiteX4" fmla="*/ 130628 w 2286000"/>
                <a:gd name="connsiteY4" fmla="*/ 277586 h 2155371"/>
                <a:gd name="connsiteX5" fmla="*/ 146957 w 2286000"/>
                <a:gd name="connsiteY5" fmla="*/ 342900 h 2155371"/>
                <a:gd name="connsiteX6" fmla="*/ 195943 w 2286000"/>
                <a:gd name="connsiteY6" fmla="*/ 408214 h 2155371"/>
                <a:gd name="connsiteX7" fmla="*/ 228600 w 2286000"/>
                <a:gd name="connsiteY7" fmla="*/ 473528 h 2155371"/>
                <a:gd name="connsiteX8" fmla="*/ 277586 w 2286000"/>
                <a:gd name="connsiteY8" fmla="*/ 538843 h 2155371"/>
                <a:gd name="connsiteX9" fmla="*/ 359228 w 2286000"/>
                <a:gd name="connsiteY9" fmla="*/ 636814 h 2155371"/>
                <a:gd name="connsiteX10" fmla="*/ 424543 w 2286000"/>
                <a:gd name="connsiteY10" fmla="*/ 816428 h 2155371"/>
                <a:gd name="connsiteX11" fmla="*/ 473528 w 2286000"/>
                <a:gd name="connsiteY11" fmla="*/ 881743 h 2155371"/>
                <a:gd name="connsiteX12" fmla="*/ 489857 w 2286000"/>
                <a:gd name="connsiteY12" fmla="*/ 930728 h 2155371"/>
                <a:gd name="connsiteX13" fmla="*/ 522514 w 2286000"/>
                <a:gd name="connsiteY13" fmla="*/ 963386 h 2155371"/>
                <a:gd name="connsiteX14" fmla="*/ 555171 w 2286000"/>
                <a:gd name="connsiteY14" fmla="*/ 1110343 h 2155371"/>
                <a:gd name="connsiteX15" fmla="*/ 571500 w 2286000"/>
                <a:gd name="connsiteY15" fmla="*/ 1159328 h 2155371"/>
                <a:gd name="connsiteX16" fmla="*/ 636814 w 2286000"/>
                <a:gd name="connsiteY16" fmla="*/ 1208314 h 2155371"/>
                <a:gd name="connsiteX17" fmla="*/ 685800 w 2286000"/>
                <a:gd name="connsiteY17" fmla="*/ 1257300 h 2155371"/>
                <a:gd name="connsiteX18" fmla="*/ 751114 w 2286000"/>
                <a:gd name="connsiteY18" fmla="*/ 1338943 h 2155371"/>
                <a:gd name="connsiteX19" fmla="*/ 767443 w 2286000"/>
                <a:gd name="connsiteY19" fmla="*/ 1387928 h 2155371"/>
                <a:gd name="connsiteX20" fmla="*/ 849086 w 2286000"/>
                <a:gd name="connsiteY20" fmla="*/ 1469571 h 2155371"/>
                <a:gd name="connsiteX21" fmla="*/ 898071 w 2286000"/>
                <a:gd name="connsiteY21" fmla="*/ 1518557 h 2155371"/>
                <a:gd name="connsiteX22" fmla="*/ 930728 w 2286000"/>
                <a:gd name="connsiteY22" fmla="*/ 1616528 h 2155371"/>
                <a:gd name="connsiteX23" fmla="*/ 1012371 w 2286000"/>
                <a:gd name="connsiteY23" fmla="*/ 1698171 h 2155371"/>
                <a:gd name="connsiteX24" fmla="*/ 1110343 w 2286000"/>
                <a:gd name="connsiteY24" fmla="*/ 1877786 h 2155371"/>
                <a:gd name="connsiteX25" fmla="*/ 1159328 w 2286000"/>
                <a:gd name="connsiteY25" fmla="*/ 1910443 h 2155371"/>
                <a:gd name="connsiteX26" fmla="*/ 1208314 w 2286000"/>
                <a:gd name="connsiteY26" fmla="*/ 1959428 h 2155371"/>
                <a:gd name="connsiteX27" fmla="*/ 1322614 w 2286000"/>
                <a:gd name="connsiteY27" fmla="*/ 2024743 h 2155371"/>
                <a:gd name="connsiteX28" fmla="*/ 1371600 w 2286000"/>
                <a:gd name="connsiteY28" fmla="*/ 2073728 h 2155371"/>
                <a:gd name="connsiteX29" fmla="*/ 1485900 w 2286000"/>
                <a:gd name="connsiteY29" fmla="*/ 2122714 h 2155371"/>
                <a:gd name="connsiteX30" fmla="*/ 1828800 w 2286000"/>
                <a:gd name="connsiteY30" fmla="*/ 2155371 h 2155371"/>
                <a:gd name="connsiteX31" fmla="*/ 1975757 w 2286000"/>
                <a:gd name="connsiteY31" fmla="*/ 2139043 h 2155371"/>
                <a:gd name="connsiteX32" fmla="*/ 2024743 w 2286000"/>
                <a:gd name="connsiteY32" fmla="*/ 2122714 h 2155371"/>
                <a:gd name="connsiteX33" fmla="*/ 2204357 w 2286000"/>
                <a:gd name="connsiteY33" fmla="*/ 2090057 h 2155371"/>
                <a:gd name="connsiteX34" fmla="*/ 2286000 w 2286000"/>
                <a:gd name="connsiteY34" fmla="*/ 2041071 h 21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0" h="2155371">
                  <a:moveTo>
                    <a:pt x="0" y="0"/>
                  </a:moveTo>
                  <a:cubicBezTo>
                    <a:pt x="32636" y="163185"/>
                    <a:pt x="-13098" y="13012"/>
                    <a:pt x="65314" y="130628"/>
                  </a:cubicBezTo>
                  <a:cubicBezTo>
                    <a:pt x="74862" y="144949"/>
                    <a:pt x="73946" y="164219"/>
                    <a:pt x="81643" y="179614"/>
                  </a:cubicBezTo>
                  <a:cubicBezTo>
                    <a:pt x="90419" y="197167"/>
                    <a:pt x="103414" y="212271"/>
                    <a:pt x="114300" y="228600"/>
                  </a:cubicBezTo>
                  <a:cubicBezTo>
                    <a:pt x="119743" y="244929"/>
                    <a:pt x="125900" y="261036"/>
                    <a:pt x="130628" y="277586"/>
                  </a:cubicBezTo>
                  <a:cubicBezTo>
                    <a:pt x="136793" y="299164"/>
                    <a:pt x="136921" y="322828"/>
                    <a:pt x="146957" y="342900"/>
                  </a:cubicBezTo>
                  <a:cubicBezTo>
                    <a:pt x="159128" y="367241"/>
                    <a:pt x="181519" y="385136"/>
                    <a:pt x="195943" y="408214"/>
                  </a:cubicBezTo>
                  <a:cubicBezTo>
                    <a:pt x="208844" y="428855"/>
                    <a:pt x="215699" y="452887"/>
                    <a:pt x="228600" y="473528"/>
                  </a:cubicBezTo>
                  <a:cubicBezTo>
                    <a:pt x="243024" y="496606"/>
                    <a:pt x="263162" y="515765"/>
                    <a:pt x="277586" y="538843"/>
                  </a:cubicBezTo>
                  <a:cubicBezTo>
                    <a:pt x="336776" y="633548"/>
                    <a:pt x="275674" y="581111"/>
                    <a:pt x="359228" y="636814"/>
                  </a:cubicBezTo>
                  <a:cubicBezTo>
                    <a:pt x="391584" y="766236"/>
                    <a:pt x="369202" y="738950"/>
                    <a:pt x="424543" y="816428"/>
                  </a:cubicBezTo>
                  <a:cubicBezTo>
                    <a:pt x="440361" y="838573"/>
                    <a:pt x="457200" y="859971"/>
                    <a:pt x="473528" y="881743"/>
                  </a:cubicBezTo>
                  <a:cubicBezTo>
                    <a:pt x="478971" y="898071"/>
                    <a:pt x="481002" y="915969"/>
                    <a:pt x="489857" y="930728"/>
                  </a:cubicBezTo>
                  <a:cubicBezTo>
                    <a:pt x="497778" y="943929"/>
                    <a:pt x="515629" y="949616"/>
                    <a:pt x="522514" y="963386"/>
                  </a:cubicBezTo>
                  <a:cubicBezTo>
                    <a:pt x="530898" y="980153"/>
                    <a:pt x="552593" y="1100029"/>
                    <a:pt x="555171" y="1110343"/>
                  </a:cubicBezTo>
                  <a:cubicBezTo>
                    <a:pt x="559345" y="1127041"/>
                    <a:pt x="560481" y="1146106"/>
                    <a:pt x="571500" y="1159328"/>
                  </a:cubicBezTo>
                  <a:cubicBezTo>
                    <a:pt x="588922" y="1180235"/>
                    <a:pt x="616151" y="1190603"/>
                    <a:pt x="636814" y="1208314"/>
                  </a:cubicBezTo>
                  <a:cubicBezTo>
                    <a:pt x="654347" y="1223342"/>
                    <a:pt x="669471" y="1240971"/>
                    <a:pt x="685800" y="1257300"/>
                  </a:cubicBezTo>
                  <a:cubicBezTo>
                    <a:pt x="726839" y="1380423"/>
                    <a:pt x="666707" y="1233436"/>
                    <a:pt x="751114" y="1338943"/>
                  </a:cubicBezTo>
                  <a:cubicBezTo>
                    <a:pt x="761866" y="1352383"/>
                    <a:pt x="757116" y="1374159"/>
                    <a:pt x="767443" y="1387928"/>
                  </a:cubicBezTo>
                  <a:cubicBezTo>
                    <a:pt x="790535" y="1418717"/>
                    <a:pt x="821872" y="1442357"/>
                    <a:pt x="849086" y="1469571"/>
                  </a:cubicBezTo>
                  <a:lnTo>
                    <a:pt x="898071" y="1518557"/>
                  </a:lnTo>
                  <a:cubicBezTo>
                    <a:pt x="908957" y="1551214"/>
                    <a:pt x="906387" y="1592187"/>
                    <a:pt x="930728" y="1616528"/>
                  </a:cubicBezTo>
                  <a:lnTo>
                    <a:pt x="1012371" y="1698171"/>
                  </a:lnTo>
                  <a:cubicBezTo>
                    <a:pt x="1012459" y="1698348"/>
                    <a:pt x="1080513" y="1847956"/>
                    <a:pt x="1110343" y="1877786"/>
                  </a:cubicBezTo>
                  <a:cubicBezTo>
                    <a:pt x="1124219" y="1891663"/>
                    <a:pt x="1144252" y="1897880"/>
                    <a:pt x="1159328" y="1910443"/>
                  </a:cubicBezTo>
                  <a:cubicBezTo>
                    <a:pt x="1177068" y="1925226"/>
                    <a:pt x="1189523" y="1946006"/>
                    <a:pt x="1208314" y="1959428"/>
                  </a:cubicBezTo>
                  <a:cubicBezTo>
                    <a:pt x="1320106" y="2039280"/>
                    <a:pt x="1230054" y="1947611"/>
                    <a:pt x="1322614" y="2024743"/>
                  </a:cubicBezTo>
                  <a:cubicBezTo>
                    <a:pt x="1340354" y="2039526"/>
                    <a:pt x="1352809" y="2060306"/>
                    <a:pt x="1371600" y="2073728"/>
                  </a:cubicBezTo>
                  <a:cubicBezTo>
                    <a:pt x="1400634" y="2094467"/>
                    <a:pt x="1450361" y="2112560"/>
                    <a:pt x="1485900" y="2122714"/>
                  </a:cubicBezTo>
                  <a:cubicBezTo>
                    <a:pt x="1616706" y="2160087"/>
                    <a:pt x="1629709" y="2143660"/>
                    <a:pt x="1828800" y="2155371"/>
                  </a:cubicBezTo>
                  <a:cubicBezTo>
                    <a:pt x="1877786" y="2149928"/>
                    <a:pt x="1927140" y="2147146"/>
                    <a:pt x="1975757" y="2139043"/>
                  </a:cubicBezTo>
                  <a:cubicBezTo>
                    <a:pt x="1992735" y="2136213"/>
                    <a:pt x="2008045" y="2126888"/>
                    <a:pt x="2024743" y="2122714"/>
                  </a:cubicBezTo>
                  <a:cubicBezTo>
                    <a:pt x="2070373" y="2111307"/>
                    <a:pt x="2160699" y="2097334"/>
                    <a:pt x="2204357" y="2090057"/>
                  </a:cubicBezTo>
                  <a:cubicBezTo>
                    <a:pt x="2276556" y="2053958"/>
                    <a:pt x="2252459" y="2074612"/>
                    <a:pt x="2286000" y="204107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28"/>
          <p:cNvSpPr txBox="1"/>
          <p:nvPr/>
        </p:nvSpPr>
        <p:spPr>
          <a:xfrm>
            <a:off x="7053968" y="4171330"/>
            <a:ext cx="607730" cy="461664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LCx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1397" y="1495328"/>
            <a:ext cx="345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spine is on the patient’s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right side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376119" y="4979258"/>
            <a:ext cx="596322" cy="2247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70598" y="5300560"/>
            <a:ext cx="139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</a:rPr>
              <a:t>LCx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is closer to the spine than the LAD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  <p:bldP spid="55" grpId="0"/>
      <p:bldP spid="58" grpId="0"/>
      <p:bldP spid="59" grpId="0"/>
      <p:bldP spid="61" grpId="0"/>
      <p:bldP spid="11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27986" y="2352021"/>
            <a:ext cx="4572000" cy="422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8992" y="4508051"/>
            <a:ext cx="1253067" cy="29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45732" y="2544234"/>
            <a:ext cx="4241800" cy="3907367"/>
            <a:chOff x="321732" y="2544233"/>
            <a:chExt cx="4241800" cy="3907367"/>
          </a:xfrm>
        </p:grpSpPr>
        <p:sp>
          <p:nvSpPr>
            <p:cNvPr id="4" name="Block Arc 3"/>
            <p:cNvSpPr/>
            <p:nvPr/>
          </p:nvSpPr>
          <p:spPr>
            <a:xfrm rot="16200000">
              <a:off x="516465" y="2404533"/>
              <a:ext cx="3852333" cy="4241800"/>
            </a:xfrm>
            <a:prstGeom prst="blockArc">
              <a:avLst>
                <a:gd name="adj1" fmla="val 10800000"/>
                <a:gd name="adj2" fmla="val 0"/>
                <a:gd name="adj3" fmla="val 10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Manual Operation 5"/>
            <p:cNvSpPr/>
            <p:nvPr/>
          </p:nvSpPr>
          <p:spPr>
            <a:xfrm>
              <a:off x="1981198" y="5689600"/>
              <a:ext cx="1608667" cy="762000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6598" y="2544233"/>
              <a:ext cx="1557867" cy="524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3751647" y="3804787"/>
            <a:ext cx="1047752" cy="6466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2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2123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0775" y="1828801"/>
            <a:ext cx="441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Right anterior oblique (RAO)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7531" y="2506563"/>
            <a:ext cx="648238" cy="44958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87531" y="3180934"/>
            <a:ext cx="648238" cy="44958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7531" y="3855305"/>
            <a:ext cx="648238" cy="44958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87531" y="4529677"/>
            <a:ext cx="648238" cy="44958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87531" y="5204048"/>
            <a:ext cx="648238" cy="44958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87531" y="5878419"/>
            <a:ext cx="648238" cy="44958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5"/>
          <p:cNvSpPr txBox="1"/>
          <p:nvPr/>
        </p:nvSpPr>
        <p:spPr>
          <a:xfrm>
            <a:off x="6825561" y="2916847"/>
            <a:ext cx="838116" cy="307777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 nodal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07929" y="3174534"/>
            <a:ext cx="2349267" cy="2759177"/>
            <a:chOff x="395106" y="453829"/>
            <a:chExt cx="900294" cy="948831"/>
          </a:xfrm>
        </p:grpSpPr>
        <p:sp>
          <p:nvSpPr>
            <p:cNvPr id="24" name="Freeform 23"/>
            <p:cNvSpPr/>
            <p:nvPr/>
          </p:nvSpPr>
          <p:spPr>
            <a:xfrm>
              <a:off x="395106" y="453829"/>
              <a:ext cx="900294" cy="948831"/>
            </a:xfrm>
            <a:custGeom>
              <a:avLst/>
              <a:gdLst>
                <a:gd name="connsiteX0" fmla="*/ 590732 w 1247957"/>
                <a:gd name="connsiteY0" fmla="*/ 2176 h 1212944"/>
                <a:gd name="connsiteX1" fmla="*/ 338319 w 1247957"/>
                <a:gd name="connsiteY1" fmla="*/ 59326 h 1212944"/>
                <a:gd name="connsiteX2" fmla="*/ 195444 w 1247957"/>
                <a:gd name="connsiteY2" fmla="*/ 397463 h 1212944"/>
                <a:gd name="connsiteX3" fmla="*/ 90669 w 1247957"/>
                <a:gd name="connsiteY3" fmla="*/ 926101 h 1212944"/>
                <a:gd name="connsiteX4" fmla="*/ 182 w 1247957"/>
                <a:gd name="connsiteY4" fmla="*/ 1126126 h 1212944"/>
                <a:gd name="connsiteX5" fmla="*/ 114482 w 1247957"/>
                <a:gd name="connsiteY5" fmla="*/ 1173751 h 1212944"/>
                <a:gd name="connsiteX6" fmla="*/ 414519 w 1247957"/>
                <a:gd name="connsiteY6" fmla="*/ 1145176 h 1212944"/>
                <a:gd name="connsiteX7" fmla="*/ 705032 w 1247957"/>
                <a:gd name="connsiteY7" fmla="*/ 1211851 h 1212944"/>
                <a:gd name="connsiteX8" fmla="*/ 1138419 w 1247957"/>
                <a:gd name="connsiteY8" fmla="*/ 1188038 h 1212944"/>
                <a:gd name="connsiteX9" fmla="*/ 1247957 w 1247957"/>
                <a:gd name="connsiteY9" fmla="*/ 1207088 h 12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7957" h="1212944">
                  <a:moveTo>
                    <a:pt x="590732" y="2176"/>
                  </a:moveTo>
                  <a:cubicBezTo>
                    <a:pt x="497466" y="-2190"/>
                    <a:pt x="404200" y="-6555"/>
                    <a:pt x="338319" y="59326"/>
                  </a:cubicBezTo>
                  <a:cubicBezTo>
                    <a:pt x="272438" y="125207"/>
                    <a:pt x="236719" y="253001"/>
                    <a:pt x="195444" y="397463"/>
                  </a:cubicBezTo>
                  <a:cubicBezTo>
                    <a:pt x="154169" y="541925"/>
                    <a:pt x="123213" y="804657"/>
                    <a:pt x="90669" y="926101"/>
                  </a:cubicBezTo>
                  <a:cubicBezTo>
                    <a:pt x="58125" y="1047545"/>
                    <a:pt x="-3787" y="1084851"/>
                    <a:pt x="182" y="1126126"/>
                  </a:cubicBezTo>
                  <a:cubicBezTo>
                    <a:pt x="4151" y="1167401"/>
                    <a:pt x="45426" y="1170576"/>
                    <a:pt x="114482" y="1173751"/>
                  </a:cubicBezTo>
                  <a:cubicBezTo>
                    <a:pt x="183538" y="1176926"/>
                    <a:pt x="316094" y="1138826"/>
                    <a:pt x="414519" y="1145176"/>
                  </a:cubicBezTo>
                  <a:cubicBezTo>
                    <a:pt x="512944" y="1151526"/>
                    <a:pt x="584382" y="1204707"/>
                    <a:pt x="705032" y="1211851"/>
                  </a:cubicBezTo>
                  <a:cubicBezTo>
                    <a:pt x="825682" y="1218995"/>
                    <a:pt x="1047932" y="1188832"/>
                    <a:pt x="1138419" y="1188038"/>
                  </a:cubicBezTo>
                  <a:cubicBezTo>
                    <a:pt x="1228906" y="1187244"/>
                    <a:pt x="1238431" y="1197166"/>
                    <a:pt x="1247957" y="1207088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3863" y="477642"/>
              <a:ext cx="176212" cy="66675"/>
            </a:xfrm>
            <a:custGeom>
              <a:avLst/>
              <a:gdLst>
                <a:gd name="connsiteX0" fmla="*/ 176212 w 176212"/>
                <a:gd name="connsiteY0" fmla="*/ 66675 h 66675"/>
                <a:gd name="connsiteX1" fmla="*/ 47625 w 176212"/>
                <a:gd name="connsiteY1" fmla="*/ 47625 h 66675"/>
                <a:gd name="connsiteX2" fmla="*/ 0 w 176212"/>
                <a:gd name="connsiteY2" fmla="*/ 0 h 66675"/>
                <a:gd name="connsiteX3" fmla="*/ 0 w 176212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66675">
                  <a:moveTo>
                    <a:pt x="176212" y="66675"/>
                  </a:moveTo>
                  <a:cubicBezTo>
                    <a:pt x="126603" y="62706"/>
                    <a:pt x="76994" y="58737"/>
                    <a:pt x="47625" y="47625"/>
                  </a:cubicBezTo>
                  <a:cubicBezTo>
                    <a:pt x="18256" y="3651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14350" y="911029"/>
              <a:ext cx="247650" cy="114325"/>
            </a:xfrm>
            <a:custGeom>
              <a:avLst/>
              <a:gdLst>
                <a:gd name="connsiteX0" fmla="*/ 0 w 247650"/>
                <a:gd name="connsiteY0" fmla="*/ 0 h 114325"/>
                <a:gd name="connsiteX1" fmla="*/ 19050 w 247650"/>
                <a:gd name="connsiteY1" fmla="*/ 23813 h 114325"/>
                <a:gd name="connsiteX2" fmla="*/ 33337 w 247650"/>
                <a:gd name="connsiteY2" fmla="*/ 28575 h 114325"/>
                <a:gd name="connsiteX3" fmla="*/ 47625 w 247650"/>
                <a:gd name="connsiteY3" fmla="*/ 38100 h 114325"/>
                <a:gd name="connsiteX4" fmla="*/ 66675 w 247650"/>
                <a:gd name="connsiteY4" fmla="*/ 47625 h 114325"/>
                <a:gd name="connsiteX5" fmla="*/ 80962 w 247650"/>
                <a:gd name="connsiteY5" fmla="*/ 57150 h 114325"/>
                <a:gd name="connsiteX6" fmla="*/ 95250 w 247650"/>
                <a:gd name="connsiteY6" fmla="*/ 61913 h 114325"/>
                <a:gd name="connsiteX7" fmla="*/ 109537 w 247650"/>
                <a:gd name="connsiteY7" fmla="*/ 71438 h 114325"/>
                <a:gd name="connsiteX8" fmla="*/ 123825 w 247650"/>
                <a:gd name="connsiteY8" fmla="*/ 76200 h 114325"/>
                <a:gd name="connsiteX9" fmla="*/ 142875 w 247650"/>
                <a:gd name="connsiteY9" fmla="*/ 85725 h 114325"/>
                <a:gd name="connsiteX10" fmla="*/ 171450 w 247650"/>
                <a:gd name="connsiteY10" fmla="*/ 95250 h 114325"/>
                <a:gd name="connsiteX11" fmla="*/ 185737 w 247650"/>
                <a:gd name="connsiteY11" fmla="*/ 100013 h 114325"/>
                <a:gd name="connsiteX12" fmla="*/ 209550 w 247650"/>
                <a:gd name="connsiteY12" fmla="*/ 104775 h 114325"/>
                <a:gd name="connsiteX13" fmla="*/ 247650 w 247650"/>
                <a:gd name="connsiteY13" fmla="*/ 114300 h 1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114325">
                  <a:moveTo>
                    <a:pt x="0" y="0"/>
                  </a:moveTo>
                  <a:cubicBezTo>
                    <a:pt x="6350" y="7938"/>
                    <a:pt x="11332" y="17198"/>
                    <a:pt x="19050" y="23813"/>
                  </a:cubicBezTo>
                  <a:cubicBezTo>
                    <a:pt x="22861" y="27080"/>
                    <a:pt x="28847" y="26330"/>
                    <a:pt x="33337" y="28575"/>
                  </a:cubicBezTo>
                  <a:cubicBezTo>
                    <a:pt x="38457" y="31135"/>
                    <a:pt x="42655" y="35260"/>
                    <a:pt x="47625" y="38100"/>
                  </a:cubicBezTo>
                  <a:cubicBezTo>
                    <a:pt x="53789" y="41622"/>
                    <a:pt x="60511" y="44103"/>
                    <a:pt x="66675" y="47625"/>
                  </a:cubicBezTo>
                  <a:cubicBezTo>
                    <a:pt x="71645" y="50465"/>
                    <a:pt x="75843" y="54590"/>
                    <a:pt x="80962" y="57150"/>
                  </a:cubicBezTo>
                  <a:cubicBezTo>
                    <a:pt x="85452" y="59395"/>
                    <a:pt x="90760" y="59668"/>
                    <a:pt x="95250" y="61913"/>
                  </a:cubicBezTo>
                  <a:cubicBezTo>
                    <a:pt x="100369" y="64473"/>
                    <a:pt x="104418" y="68878"/>
                    <a:pt x="109537" y="71438"/>
                  </a:cubicBezTo>
                  <a:cubicBezTo>
                    <a:pt x="114027" y="73683"/>
                    <a:pt x="119211" y="74223"/>
                    <a:pt x="123825" y="76200"/>
                  </a:cubicBezTo>
                  <a:cubicBezTo>
                    <a:pt x="130351" y="78997"/>
                    <a:pt x="136283" y="83088"/>
                    <a:pt x="142875" y="85725"/>
                  </a:cubicBezTo>
                  <a:cubicBezTo>
                    <a:pt x="152197" y="89454"/>
                    <a:pt x="161925" y="92075"/>
                    <a:pt x="171450" y="95250"/>
                  </a:cubicBezTo>
                  <a:cubicBezTo>
                    <a:pt x="176212" y="96838"/>
                    <a:pt x="180814" y="99029"/>
                    <a:pt x="185737" y="100013"/>
                  </a:cubicBezTo>
                  <a:cubicBezTo>
                    <a:pt x="193675" y="101600"/>
                    <a:pt x="201740" y="102645"/>
                    <a:pt x="209550" y="104775"/>
                  </a:cubicBezTo>
                  <a:cubicBezTo>
                    <a:pt x="248158" y="115304"/>
                    <a:pt x="225865" y="114300"/>
                    <a:pt x="247650" y="11430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81013" y="1044379"/>
              <a:ext cx="247650" cy="95323"/>
            </a:xfrm>
            <a:custGeom>
              <a:avLst/>
              <a:gdLst>
                <a:gd name="connsiteX0" fmla="*/ 0 w 247650"/>
                <a:gd name="connsiteY0" fmla="*/ 0 h 95323"/>
                <a:gd name="connsiteX1" fmla="*/ 38100 w 247650"/>
                <a:gd name="connsiteY1" fmla="*/ 19050 h 95323"/>
                <a:gd name="connsiteX2" fmla="*/ 66675 w 247650"/>
                <a:gd name="connsiteY2" fmla="*/ 38100 h 95323"/>
                <a:gd name="connsiteX3" fmla="*/ 95250 w 247650"/>
                <a:gd name="connsiteY3" fmla="*/ 52388 h 95323"/>
                <a:gd name="connsiteX4" fmla="*/ 109537 w 247650"/>
                <a:gd name="connsiteY4" fmla="*/ 61913 h 95323"/>
                <a:gd name="connsiteX5" fmla="*/ 142875 w 247650"/>
                <a:gd name="connsiteY5" fmla="*/ 71438 h 95323"/>
                <a:gd name="connsiteX6" fmla="*/ 185737 w 247650"/>
                <a:gd name="connsiteY6" fmla="*/ 85725 h 95323"/>
                <a:gd name="connsiteX7" fmla="*/ 200025 w 247650"/>
                <a:gd name="connsiteY7" fmla="*/ 90488 h 95323"/>
                <a:gd name="connsiteX8" fmla="*/ 247650 w 247650"/>
                <a:gd name="connsiteY8" fmla="*/ 95250 h 9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95323">
                  <a:moveTo>
                    <a:pt x="0" y="0"/>
                  </a:moveTo>
                  <a:cubicBezTo>
                    <a:pt x="16830" y="6732"/>
                    <a:pt x="24932" y="8076"/>
                    <a:pt x="38100" y="19050"/>
                  </a:cubicBezTo>
                  <a:cubicBezTo>
                    <a:pt x="61883" y="38870"/>
                    <a:pt x="41565" y="29731"/>
                    <a:pt x="66675" y="38100"/>
                  </a:cubicBezTo>
                  <a:cubicBezTo>
                    <a:pt x="107618" y="65396"/>
                    <a:pt x="55816" y="32670"/>
                    <a:pt x="95250" y="52388"/>
                  </a:cubicBezTo>
                  <a:cubicBezTo>
                    <a:pt x="100369" y="54948"/>
                    <a:pt x="104418" y="59353"/>
                    <a:pt x="109537" y="61913"/>
                  </a:cubicBezTo>
                  <a:cubicBezTo>
                    <a:pt x="117534" y="65911"/>
                    <a:pt x="135254" y="69152"/>
                    <a:pt x="142875" y="71438"/>
                  </a:cubicBezTo>
                  <a:cubicBezTo>
                    <a:pt x="157300" y="75766"/>
                    <a:pt x="171450" y="80963"/>
                    <a:pt x="185737" y="85725"/>
                  </a:cubicBezTo>
                  <a:cubicBezTo>
                    <a:pt x="190500" y="87313"/>
                    <a:pt x="195073" y="89663"/>
                    <a:pt x="200025" y="90488"/>
                  </a:cubicBezTo>
                  <a:cubicBezTo>
                    <a:pt x="234864" y="96294"/>
                    <a:pt x="218944" y="95250"/>
                    <a:pt x="247650" y="9525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" name="TextBox 27"/>
          <p:cNvSpPr txBox="1"/>
          <p:nvPr/>
        </p:nvSpPr>
        <p:spPr>
          <a:xfrm>
            <a:off x="7578046" y="4198609"/>
            <a:ext cx="625492" cy="461664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4" name="TextBox 28"/>
          <p:cNvSpPr txBox="1"/>
          <p:nvPr/>
        </p:nvSpPr>
        <p:spPr>
          <a:xfrm>
            <a:off x="9323392" y="5416754"/>
            <a:ext cx="705962" cy="461664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PDA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8165315" y="2731102"/>
            <a:ext cx="792780" cy="523220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RCA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76518" y="1"/>
            <a:ext cx="11564470" cy="1495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What projection is this?  Can you identify the vessels?</a:t>
            </a:r>
          </a:p>
        </p:txBody>
      </p:sp>
    </p:spTree>
    <p:extLst>
      <p:ext uri="{BB962C8B-B14F-4D97-AF65-F5344CB8AC3E}">
        <p14:creationId xmlns:p14="http://schemas.microsoft.com/office/powerpoint/2010/main" val="2998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8992" y="4508051"/>
            <a:ext cx="1253067" cy="29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45732" y="2544234"/>
            <a:ext cx="4241800" cy="3907367"/>
            <a:chOff x="321732" y="2544233"/>
            <a:chExt cx="4241800" cy="3907367"/>
          </a:xfrm>
        </p:grpSpPr>
        <p:sp>
          <p:nvSpPr>
            <p:cNvPr id="4" name="Block Arc 3"/>
            <p:cNvSpPr/>
            <p:nvPr/>
          </p:nvSpPr>
          <p:spPr>
            <a:xfrm rot="16200000">
              <a:off x="516465" y="2404533"/>
              <a:ext cx="3852333" cy="4241800"/>
            </a:xfrm>
            <a:prstGeom prst="blockArc">
              <a:avLst>
                <a:gd name="adj1" fmla="val 10800000"/>
                <a:gd name="adj2" fmla="val 0"/>
                <a:gd name="adj3" fmla="val 10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Manual Operation 5"/>
            <p:cNvSpPr/>
            <p:nvPr/>
          </p:nvSpPr>
          <p:spPr>
            <a:xfrm>
              <a:off x="1981198" y="5689600"/>
              <a:ext cx="1608667" cy="762000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6598" y="2544233"/>
              <a:ext cx="1557867" cy="524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3751647" y="3804787"/>
            <a:ext cx="1047752" cy="6466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2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2123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5" t="40018" r="44372" b="37185"/>
          <a:stretch/>
        </p:blipFill>
        <p:spPr bwMode="auto">
          <a:xfrm>
            <a:off x="12822620" y="2352021"/>
            <a:ext cx="4337257" cy="40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7859" y="1828801"/>
            <a:ext cx="4164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Left anterior oblique (LAO)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27986" y="2352021"/>
            <a:ext cx="4572000" cy="422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9587476" y="2537381"/>
            <a:ext cx="648238" cy="3821437"/>
            <a:chOff x="0" y="225228"/>
            <a:chExt cx="228600" cy="1295400"/>
          </a:xfrm>
        </p:grpSpPr>
        <p:sp>
          <p:nvSpPr>
            <p:cNvPr id="36" name="Rounded Rectangle 35"/>
            <p:cNvSpPr/>
            <p:nvPr/>
          </p:nvSpPr>
          <p:spPr>
            <a:xfrm>
              <a:off x="0" y="2252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0" y="4538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6824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0" y="9110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0" y="11396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0" y="13682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2" name="TextBox 28"/>
          <p:cNvSpPr txBox="1"/>
          <p:nvPr/>
        </p:nvSpPr>
        <p:spPr>
          <a:xfrm>
            <a:off x="6179903" y="2838334"/>
            <a:ext cx="918841" cy="461665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LMCA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3" name="TextBox 28"/>
          <p:cNvSpPr txBox="1"/>
          <p:nvPr/>
        </p:nvSpPr>
        <p:spPr>
          <a:xfrm>
            <a:off x="6486255" y="4121920"/>
            <a:ext cx="681597" cy="461665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LAD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4" name="TextBox 28"/>
          <p:cNvSpPr txBox="1"/>
          <p:nvPr/>
        </p:nvSpPr>
        <p:spPr>
          <a:xfrm>
            <a:off x="7443365" y="4997990"/>
            <a:ext cx="444352" cy="369332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D1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5" name="TextBox 28"/>
          <p:cNvSpPr txBox="1"/>
          <p:nvPr/>
        </p:nvSpPr>
        <p:spPr>
          <a:xfrm>
            <a:off x="8125155" y="4324998"/>
            <a:ext cx="651140" cy="369332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OM1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7415229" y="3362037"/>
            <a:ext cx="607730" cy="461664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LCx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632030" y="3310760"/>
            <a:ext cx="2806261" cy="2758964"/>
            <a:chOff x="5108029" y="3310760"/>
            <a:chExt cx="2806261" cy="2758964"/>
          </a:xfrm>
        </p:grpSpPr>
        <p:sp>
          <p:nvSpPr>
            <p:cNvPr id="10" name="Freeform 9"/>
            <p:cNvSpPr/>
            <p:nvPr/>
          </p:nvSpPr>
          <p:spPr>
            <a:xfrm>
              <a:off x="5108029" y="3310760"/>
              <a:ext cx="425669" cy="394138"/>
            </a:xfrm>
            <a:custGeom>
              <a:avLst/>
              <a:gdLst>
                <a:gd name="connsiteX0" fmla="*/ 0 w 425669"/>
                <a:gd name="connsiteY0" fmla="*/ 0 h 394138"/>
                <a:gd name="connsiteX1" fmla="*/ 94593 w 425669"/>
                <a:gd name="connsiteY1" fmla="*/ 94593 h 394138"/>
                <a:gd name="connsiteX2" fmla="*/ 126124 w 425669"/>
                <a:gd name="connsiteY2" fmla="*/ 141890 h 394138"/>
                <a:gd name="connsiteX3" fmla="*/ 173421 w 425669"/>
                <a:gd name="connsiteY3" fmla="*/ 157655 h 394138"/>
                <a:gd name="connsiteX4" fmla="*/ 315310 w 425669"/>
                <a:gd name="connsiteY4" fmla="*/ 331076 h 394138"/>
                <a:gd name="connsiteX5" fmla="*/ 362607 w 425669"/>
                <a:gd name="connsiteY5" fmla="*/ 362607 h 394138"/>
                <a:gd name="connsiteX6" fmla="*/ 425669 w 425669"/>
                <a:gd name="connsiteY6" fmla="*/ 394138 h 3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669" h="394138">
                  <a:moveTo>
                    <a:pt x="0" y="0"/>
                  </a:moveTo>
                  <a:cubicBezTo>
                    <a:pt x="31531" y="31531"/>
                    <a:pt x="64968" y="61265"/>
                    <a:pt x="94593" y="94593"/>
                  </a:cubicBezTo>
                  <a:cubicBezTo>
                    <a:pt x="107181" y="108755"/>
                    <a:pt x="111328" y="130053"/>
                    <a:pt x="126124" y="141890"/>
                  </a:cubicBezTo>
                  <a:cubicBezTo>
                    <a:pt x="139101" y="152271"/>
                    <a:pt x="157655" y="152400"/>
                    <a:pt x="173421" y="157655"/>
                  </a:cubicBezTo>
                  <a:cubicBezTo>
                    <a:pt x="202482" y="244840"/>
                    <a:pt x="197131" y="252291"/>
                    <a:pt x="315310" y="331076"/>
                  </a:cubicBezTo>
                  <a:cubicBezTo>
                    <a:pt x="331076" y="341586"/>
                    <a:pt x="346156" y="353206"/>
                    <a:pt x="362607" y="362607"/>
                  </a:cubicBezTo>
                  <a:cubicBezTo>
                    <a:pt x="383012" y="374267"/>
                    <a:pt x="425669" y="394138"/>
                    <a:pt x="425669" y="394138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86400" y="3689131"/>
              <a:ext cx="283779" cy="2380593"/>
            </a:xfrm>
            <a:custGeom>
              <a:avLst/>
              <a:gdLst>
                <a:gd name="connsiteX0" fmla="*/ 0 w 283779"/>
                <a:gd name="connsiteY0" fmla="*/ 0 h 2380593"/>
                <a:gd name="connsiteX1" fmla="*/ 78828 w 283779"/>
                <a:gd name="connsiteY1" fmla="*/ 63062 h 2380593"/>
                <a:gd name="connsiteX2" fmla="*/ 141890 w 283779"/>
                <a:gd name="connsiteY2" fmla="*/ 362607 h 2380593"/>
                <a:gd name="connsiteX3" fmla="*/ 173421 w 283779"/>
                <a:gd name="connsiteY3" fmla="*/ 725214 h 2380593"/>
                <a:gd name="connsiteX4" fmla="*/ 220717 w 283779"/>
                <a:gd name="connsiteY4" fmla="*/ 898635 h 2380593"/>
                <a:gd name="connsiteX5" fmla="*/ 236483 w 283779"/>
                <a:gd name="connsiteY5" fmla="*/ 1024759 h 2380593"/>
                <a:gd name="connsiteX6" fmla="*/ 252248 w 283779"/>
                <a:gd name="connsiteY6" fmla="*/ 1229710 h 2380593"/>
                <a:gd name="connsiteX7" fmla="*/ 283779 w 283779"/>
                <a:gd name="connsiteY7" fmla="*/ 1292772 h 2380593"/>
                <a:gd name="connsiteX8" fmla="*/ 268014 w 283779"/>
                <a:gd name="connsiteY8" fmla="*/ 1418897 h 2380593"/>
                <a:gd name="connsiteX9" fmla="*/ 252248 w 283779"/>
                <a:gd name="connsiteY9" fmla="*/ 1513490 h 2380593"/>
                <a:gd name="connsiteX10" fmla="*/ 236483 w 283779"/>
                <a:gd name="connsiteY10" fmla="*/ 1686910 h 2380593"/>
                <a:gd name="connsiteX11" fmla="*/ 204952 w 283779"/>
                <a:gd name="connsiteY11" fmla="*/ 2065283 h 2380593"/>
                <a:gd name="connsiteX12" fmla="*/ 173421 w 283779"/>
                <a:gd name="connsiteY12" fmla="*/ 2175641 h 2380593"/>
                <a:gd name="connsiteX13" fmla="*/ 141890 w 283779"/>
                <a:gd name="connsiteY13" fmla="*/ 2222938 h 2380593"/>
                <a:gd name="connsiteX14" fmla="*/ 110359 w 283779"/>
                <a:gd name="connsiteY14" fmla="*/ 2380593 h 238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779" h="2380593">
                  <a:moveTo>
                    <a:pt x="0" y="0"/>
                  </a:moveTo>
                  <a:cubicBezTo>
                    <a:pt x="26276" y="21021"/>
                    <a:pt x="61873" y="33996"/>
                    <a:pt x="78828" y="63062"/>
                  </a:cubicBezTo>
                  <a:cubicBezTo>
                    <a:pt x="96968" y="94159"/>
                    <a:pt x="140084" y="352672"/>
                    <a:pt x="141890" y="362607"/>
                  </a:cubicBezTo>
                  <a:cubicBezTo>
                    <a:pt x="145367" y="411285"/>
                    <a:pt x="159625" y="651635"/>
                    <a:pt x="173421" y="725214"/>
                  </a:cubicBezTo>
                  <a:cubicBezTo>
                    <a:pt x="181342" y="767460"/>
                    <a:pt x="212417" y="848832"/>
                    <a:pt x="220717" y="898635"/>
                  </a:cubicBezTo>
                  <a:cubicBezTo>
                    <a:pt x="227682" y="940427"/>
                    <a:pt x="232466" y="982581"/>
                    <a:pt x="236483" y="1024759"/>
                  </a:cubicBezTo>
                  <a:cubicBezTo>
                    <a:pt x="242979" y="1092969"/>
                    <a:pt x="240341" y="1162234"/>
                    <a:pt x="252248" y="1229710"/>
                  </a:cubicBezTo>
                  <a:cubicBezTo>
                    <a:pt x="256332" y="1252854"/>
                    <a:pt x="273269" y="1271751"/>
                    <a:pt x="283779" y="1292772"/>
                  </a:cubicBezTo>
                  <a:cubicBezTo>
                    <a:pt x="278524" y="1334814"/>
                    <a:pt x="274006" y="1376954"/>
                    <a:pt x="268014" y="1418897"/>
                  </a:cubicBezTo>
                  <a:cubicBezTo>
                    <a:pt x="263493" y="1450542"/>
                    <a:pt x="255983" y="1481743"/>
                    <a:pt x="252248" y="1513490"/>
                  </a:cubicBezTo>
                  <a:cubicBezTo>
                    <a:pt x="245466" y="1571137"/>
                    <a:pt x="240344" y="1628994"/>
                    <a:pt x="236483" y="1686910"/>
                  </a:cubicBezTo>
                  <a:cubicBezTo>
                    <a:pt x="219054" y="1948340"/>
                    <a:pt x="240393" y="1905796"/>
                    <a:pt x="204952" y="2065283"/>
                  </a:cubicBezTo>
                  <a:cubicBezTo>
                    <a:pt x="200912" y="2083463"/>
                    <a:pt x="183953" y="2154576"/>
                    <a:pt x="173421" y="2175641"/>
                  </a:cubicBezTo>
                  <a:cubicBezTo>
                    <a:pt x="164947" y="2192589"/>
                    <a:pt x="152400" y="2207172"/>
                    <a:pt x="141890" y="2222938"/>
                  </a:cubicBezTo>
                  <a:cubicBezTo>
                    <a:pt x="107810" y="2359259"/>
                    <a:pt x="110359" y="2305727"/>
                    <a:pt x="110359" y="238059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502166" y="3673366"/>
              <a:ext cx="2412124" cy="1087820"/>
            </a:xfrm>
            <a:custGeom>
              <a:avLst/>
              <a:gdLst>
                <a:gd name="connsiteX0" fmla="*/ 0 w 2412124"/>
                <a:gd name="connsiteY0" fmla="*/ 0 h 1087820"/>
                <a:gd name="connsiteX1" fmla="*/ 189186 w 2412124"/>
                <a:gd name="connsiteY1" fmla="*/ 15765 h 1087820"/>
                <a:gd name="connsiteX2" fmla="*/ 236482 w 2412124"/>
                <a:gd name="connsiteY2" fmla="*/ 47296 h 1087820"/>
                <a:gd name="connsiteX3" fmla="*/ 299544 w 2412124"/>
                <a:gd name="connsiteY3" fmla="*/ 94593 h 1087820"/>
                <a:gd name="connsiteX4" fmla="*/ 394137 w 2412124"/>
                <a:gd name="connsiteY4" fmla="*/ 110358 h 1087820"/>
                <a:gd name="connsiteX5" fmla="*/ 457200 w 2412124"/>
                <a:gd name="connsiteY5" fmla="*/ 157655 h 1087820"/>
                <a:gd name="connsiteX6" fmla="*/ 504496 w 2412124"/>
                <a:gd name="connsiteY6" fmla="*/ 173420 h 1087820"/>
                <a:gd name="connsiteX7" fmla="*/ 630620 w 2412124"/>
                <a:gd name="connsiteY7" fmla="*/ 204951 h 1087820"/>
                <a:gd name="connsiteX8" fmla="*/ 930165 w 2412124"/>
                <a:gd name="connsiteY8" fmla="*/ 252248 h 1087820"/>
                <a:gd name="connsiteX9" fmla="*/ 1024758 w 2412124"/>
                <a:gd name="connsiteY9" fmla="*/ 283779 h 1087820"/>
                <a:gd name="connsiteX10" fmla="*/ 1749972 w 2412124"/>
                <a:gd name="connsiteY10" fmla="*/ 315310 h 1087820"/>
                <a:gd name="connsiteX11" fmla="*/ 1828800 w 2412124"/>
                <a:gd name="connsiteY11" fmla="*/ 346841 h 1087820"/>
                <a:gd name="connsiteX12" fmla="*/ 1876096 w 2412124"/>
                <a:gd name="connsiteY12" fmla="*/ 362606 h 1087820"/>
                <a:gd name="connsiteX13" fmla="*/ 1970689 w 2412124"/>
                <a:gd name="connsiteY13" fmla="*/ 425668 h 1087820"/>
                <a:gd name="connsiteX14" fmla="*/ 2081048 w 2412124"/>
                <a:gd name="connsiteY14" fmla="*/ 567558 h 1087820"/>
                <a:gd name="connsiteX15" fmla="*/ 2159875 w 2412124"/>
                <a:gd name="connsiteY15" fmla="*/ 662151 h 1087820"/>
                <a:gd name="connsiteX16" fmla="*/ 2207172 w 2412124"/>
                <a:gd name="connsiteY16" fmla="*/ 677917 h 1087820"/>
                <a:gd name="connsiteX17" fmla="*/ 2254468 w 2412124"/>
                <a:gd name="connsiteY17" fmla="*/ 740979 h 1087820"/>
                <a:gd name="connsiteX18" fmla="*/ 2286000 w 2412124"/>
                <a:gd name="connsiteY18" fmla="*/ 788275 h 1087820"/>
                <a:gd name="connsiteX19" fmla="*/ 2333296 w 2412124"/>
                <a:gd name="connsiteY19" fmla="*/ 804041 h 1087820"/>
                <a:gd name="connsiteX20" fmla="*/ 2349062 w 2412124"/>
                <a:gd name="connsiteY20" fmla="*/ 898634 h 1087820"/>
                <a:gd name="connsiteX21" fmla="*/ 2396358 w 2412124"/>
                <a:gd name="connsiteY21" fmla="*/ 1056289 h 1087820"/>
                <a:gd name="connsiteX22" fmla="*/ 2412124 w 2412124"/>
                <a:gd name="connsiteY22" fmla="*/ 1087820 h 10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12124" h="1087820">
                  <a:moveTo>
                    <a:pt x="0" y="0"/>
                  </a:moveTo>
                  <a:cubicBezTo>
                    <a:pt x="63062" y="5255"/>
                    <a:pt x="127134" y="3355"/>
                    <a:pt x="189186" y="15765"/>
                  </a:cubicBezTo>
                  <a:cubicBezTo>
                    <a:pt x="207766" y="19481"/>
                    <a:pt x="221064" y="36283"/>
                    <a:pt x="236482" y="47296"/>
                  </a:cubicBezTo>
                  <a:cubicBezTo>
                    <a:pt x="257864" y="62569"/>
                    <a:pt x="275147" y="84834"/>
                    <a:pt x="299544" y="94593"/>
                  </a:cubicBezTo>
                  <a:cubicBezTo>
                    <a:pt x="329224" y="106465"/>
                    <a:pt x="362606" y="105103"/>
                    <a:pt x="394137" y="110358"/>
                  </a:cubicBezTo>
                  <a:cubicBezTo>
                    <a:pt x="415158" y="126124"/>
                    <a:pt x="434386" y="144618"/>
                    <a:pt x="457200" y="157655"/>
                  </a:cubicBezTo>
                  <a:cubicBezTo>
                    <a:pt x="471629" y="165900"/>
                    <a:pt x="488463" y="169048"/>
                    <a:pt x="504496" y="173420"/>
                  </a:cubicBezTo>
                  <a:cubicBezTo>
                    <a:pt x="546304" y="184822"/>
                    <a:pt x="588952" y="193046"/>
                    <a:pt x="630620" y="204951"/>
                  </a:cubicBezTo>
                  <a:cubicBezTo>
                    <a:pt x="801825" y="253866"/>
                    <a:pt x="702853" y="233305"/>
                    <a:pt x="930165" y="252248"/>
                  </a:cubicBezTo>
                  <a:cubicBezTo>
                    <a:pt x="961696" y="262758"/>
                    <a:pt x="991595" y="281568"/>
                    <a:pt x="1024758" y="283779"/>
                  </a:cubicBezTo>
                  <a:cubicBezTo>
                    <a:pt x="2027818" y="350649"/>
                    <a:pt x="1373025" y="261459"/>
                    <a:pt x="1749972" y="315310"/>
                  </a:cubicBezTo>
                  <a:cubicBezTo>
                    <a:pt x="1776248" y="325820"/>
                    <a:pt x="1802302" y="336904"/>
                    <a:pt x="1828800" y="346841"/>
                  </a:cubicBezTo>
                  <a:cubicBezTo>
                    <a:pt x="1844360" y="352676"/>
                    <a:pt x="1861569" y="354536"/>
                    <a:pt x="1876096" y="362606"/>
                  </a:cubicBezTo>
                  <a:cubicBezTo>
                    <a:pt x="1909223" y="381010"/>
                    <a:pt x="1970689" y="425668"/>
                    <a:pt x="1970689" y="425668"/>
                  </a:cubicBezTo>
                  <a:cubicBezTo>
                    <a:pt x="2130075" y="664749"/>
                    <a:pt x="1957559" y="419372"/>
                    <a:pt x="2081048" y="567558"/>
                  </a:cubicBezTo>
                  <a:cubicBezTo>
                    <a:pt x="2117403" y="611183"/>
                    <a:pt x="2108057" y="627606"/>
                    <a:pt x="2159875" y="662151"/>
                  </a:cubicBezTo>
                  <a:cubicBezTo>
                    <a:pt x="2173702" y="671369"/>
                    <a:pt x="2191406" y="672662"/>
                    <a:pt x="2207172" y="677917"/>
                  </a:cubicBezTo>
                  <a:cubicBezTo>
                    <a:pt x="2222937" y="698938"/>
                    <a:pt x="2239195" y="719598"/>
                    <a:pt x="2254468" y="740979"/>
                  </a:cubicBezTo>
                  <a:cubicBezTo>
                    <a:pt x="2265481" y="756397"/>
                    <a:pt x="2271204" y="776438"/>
                    <a:pt x="2286000" y="788275"/>
                  </a:cubicBezTo>
                  <a:cubicBezTo>
                    <a:pt x="2298977" y="798656"/>
                    <a:pt x="2317531" y="798786"/>
                    <a:pt x="2333296" y="804041"/>
                  </a:cubicBezTo>
                  <a:cubicBezTo>
                    <a:pt x="2338551" y="835572"/>
                    <a:pt x="2342793" y="867289"/>
                    <a:pt x="2349062" y="898634"/>
                  </a:cubicBezTo>
                  <a:cubicBezTo>
                    <a:pt x="2356606" y="936353"/>
                    <a:pt x="2382951" y="1029475"/>
                    <a:pt x="2396358" y="1056289"/>
                  </a:cubicBezTo>
                  <a:lnTo>
                    <a:pt x="2412124" y="108782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668813" y="3957143"/>
              <a:ext cx="299545" cy="425669"/>
            </a:xfrm>
            <a:custGeom>
              <a:avLst/>
              <a:gdLst>
                <a:gd name="connsiteX0" fmla="*/ 0 w 299545"/>
                <a:gd name="connsiteY0" fmla="*/ 0 h 425669"/>
                <a:gd name="connsiteX1" fmla="*/ 94593 w 299545"/>
                <a:gd name="connsiteY1" fmla="*/ 110359 h 425669"/>
                <a:gd name="connsiteX2" fmla="*/ 141890 w 299545"/>
                <a:gd name="connsiteY2" fmla="*/ 204952 h 425669"/>
                <a:gd name="connsiteX3" fmla="*/ 189187 w 299545"/>
                <a:gd name="connsiteY3" fmla="*/ 252249 h 425669"/>
                <a:gd name="connsiteX4" fmla="*/ 220718 w 299545"/>
                <a:gd name="connsiteY4" fmla="*/ 299545 h 425669"/>
                <a:gd name="connsiteX5" fmla="*/ 236483 w 299545"/>
                <a:gd name="connsiteY5" fmla="*/ 346842 h 425669"/>
                <a:gd name="connsiteX6" fmla="*/ 299545 w 299545"/>
                <a:gd name="connsiteY6" fmla="*/ 425669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545" h="425669">
                  <a:moveTo>
                    <a:pt x="0" y="0"/>
                  </a:moveTo>
                  <a:cubicBezTo>
                    <a:pt x="115910" y="193182"/>
                    <a:pt x="-14597" y="1167"/>
                    <a:pt x="94593" y="110359"/>
                  </a:cubicBezTo>
                  <a:cubicBezTo>
                    <a:pt x="169015" y="184782"/>
                    <a:pt x="90599" y="128017"/>
                    <a:pt x="141890" y="204952"/>
                  </a:cubicBezTo>
                  <a:cubicBezTo>
                    <a:pt x="154258" y="223503"/>
                    <a:pt x="174913" y="235121"/>
                    <a:pt x="189187" y="252249"/>
                  </a:cubicBezTo>
                  <a:cubicBezTo>
                    <a:pt x="201317" y="266805"/>
                    <a:pt x="210208" y="283780"/>
                    <a:pt x="220718" y="299545"/>
                  </a:cubicBezTo>
                  <a:cubicBezTo>
                    <a:pt x="225973" y="315311"/>
                    <a:pt x="229051" y="331978"/>
                    <a:pt x="236483" y="346842"/>
                  </a:cubicBezTo>
                  <a:cubicBezTo>
                    <a:pt x="256370" y="386616"/>
                    <a:pt x="270218" y="396342"/>
                    <a:pt x="299545" y="42566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770179" y="5123793"/>
              <a:ext cx="397170" cy="536028"/>
            </a:xfrm>
            <a:custGeom>
              <a:avLst/>
              <a:gdLst>
                <a:gd name="connsiteX0" fmla="*/ 0 w 397170"/>
                <a:gd name="connsiteY0" fmla="*/ 0 h 536028"/>
                <a:gd name="connsiteX1" fmla="*/ 78828 w 397170"/>
                <a:gd name="connsiteY1" fmla="*/ 31531 h 536028"/>
                <a:gd name="connsiteX2" fmla="*/ 126124 w 397170"/>
                <a:gd name="connsiteY2" fmla="*/ 126124 h 536028"/>
                <a:gd name="connsiteX3" fmla="*/ 157655 w 397170"/>
                <a:gd name="connsiteY3" fmla="*/ 173421 h 536028"/>
                <a:gd name="connsiteX4" fmla="*/ 173421 w 397170"/>
                <a:gd name="connsiteY4" fmla="*/ 220717 h 536028"/>
                <a:gd name="connsiteX5" fmla="*/ 268014 w 397170"/>
                <a:gd name="connsiteY5" fmla="*/ 299545 h 536028"/>
                <a:gd name="connsiteX6" fmla="*/ 315311 w 397170"/>
                <a:gd name="connsiteY6" fmla="*/ 378373 h 536028"/>
                <a:gd name="connsiteX7" fmla="*/ 362607 w 397170"/>
                <a:gd name="connsiteY7" fmla="*/ 394138 h 536028"/>
                <a:gd name="connsiteX8" fmla="*/ 394138 w 397170"/>
                <a:gd name="connsiteY8" fmla="*/ 536028 h 53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170" h="536028">
                  <a:moveTo>
                    <a:pt x="0" y="0"/>
                  </a:moveTo>
                  <a:cubicBezTo>
                    <a:pt x="26276" y="10510"/>
                    <a:pt x="55799" y="15082"/>
                    <a:pt x="78828" y="31531"/>
                  </a:cubicBezTo>
                  <a:cubicBezTo>
                    <a:pt x="113970" y="56632"/>
                    <a:pt x="109285" y="92446"/>
                    <a:pt x="126124" y="126124"/>
                  </a:cubicBezTo>
                  <a:cubicBezTo>
                    <a:pt x="134598" y="143072"/>
                    <a:pt x="149181" y="156474"/>
                    <a:pt x="157655" y="173421"/>
                  </a:cubicBezTo>
                  <a:cubicBezTo>
                    <a:pt x="165087" y="188285"/>
                    <a:pt x="164203" y="206890"/>
                    <a:pt x="173421" y="220717"/>
                  </a:cubicBezTo>
                  <a:cubicBezTo>
                    <a:pt x="197699" y="257134"/>
                    <a:pt x="233114" y="276278"/>
                    <a:pt x="268014" y="299545"/>
                  </a:cubicBezTo>
                  <a:cubicBezTo>
                    <a:pt x="280415" y="336746"/>
                    <a:pt x="279244" y="356732"/>
                    <a:pt x="315311" y="378373"/>
                  </a:cubicBezTo>
                  <a:cubicBezTo>
                    <a:pt x="329561" y="386923"/>
                    <a:pt x="346842" y="388883"/>
                    <a:pt x="362607" y="394138"/>
                  </a:cubicBezTo>
                  <a:cubicBezTo>
                    <a:pt x="411628" y="467670"/>
                    <a:pt x="394138" y="422487"/>
                    <a:pt x="394138" y="5360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376518" y="1"/>
            <a:ext cx="11564470" cy="1495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What projection is this?  Can you identify the vessels?</a:t>
            </a:r>
          </a:p>
        </p:txBody>
      </p:sp>
    </p:spTree>
    <p:extLst>
      <p:ext uri="{BB962C8B-B14F-4D97-AF65-F5344CB8AC3E}">
        <p14:creationId xmlns:p14="http://schemas.microsoft.com/office/powerpoint/2010/main" val="21176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8992" y="4508051"/>
            <a:ext cx="1253067" cy="29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45732" y="2544234"/>
            <a:ext cx="4241800" cy="3907367"/>
            <a:chOff x="321732" y="2544233"/>
            <a:chExt cx="4241800" cy="3907367"/>
          </a:xfrm>
        </p:grpSpPr>
        <p:sp>
          <p:nvSpPr>
            <p:cNvPr id="4" name="Block Arc 3"/>
            <p:cNvSpPr/>
            <p:nvPr/>
          </p:nvSpPr>
          <p:spPr>
            <a:xfrm rot="16200000">
              <a:off x="516465" y="2404533"/>
              <a:ext cx="3852333" cy="4241800"/>
            </a:xfrm>
            <a:prstGeom prst="blockArc">
              <a:avLst>
                <a:gd name="adj1" fmla="val 10800000"/>
                <a:gd name="adj2" fmla="val 0"/>
                <a:gd name="adj3" fmla="val 10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Manual Operation 5"/>
            <p:cNvSpPr/>
            <p:nvPr/>
          </p:nvSpPr>
          <p:spPr>
            <a:xfrm>
              <a:off x="1981198" y="5689600"/>
              <a:ext cx="1608667" cy="762000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6598" y="2544233"/>
              <a:ext cx="1557867" cy="524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3751647" y="3804787"/>
            <a:ext cx="1047752" cy="6466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2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lazafootcarecenter.com/images/foot_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2123" y="3832831"/>
            <a:ext cx="678570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7859" y="1828801"/>
            <a:ext cx="4164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Left anterior oblique (LAO)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27986" y="2352021"/>
            <a:ext cx="4572000" cy="422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9587476" y="2537381"/>
            <a:ext cx="648238" cy="3821437"/>
            <a:chOff x="0" y="225228"/>
            <a:chExt cx="228600" cy="1295400"/>
          </a:xfrm>
        </p:grpSpPr>
        <p:sp>
          <p:nvSpPr>
            <p:cNvPr id="36" name="Rounded Rectangle 35"/>
            <p:cNvSpPr/>
            <p:nvPr/>
          </p:nvSpPr>
          <p:spPr>
            <a:xfrm>
              <a:off x="0" y="2252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0" y="4538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6824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0" y="9110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0" y="11396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0" y="1368228"/>
              <a:ext cx="228600" cy="152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5" name="TextBox 43"/>
          <p:cNvSpPr txBox="1"/>
          <p:nvPr/>
        </p:nvSpPr>
        <p:spPr>
          <a:xfrm>
            <a:off x="7176093" y="3822958"/>
            <a:ext cx="83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 nodal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6" name="TextBox 44"/>
          <p:cNvSpPr txBox="1"/>
          <p:nvPr/>
        </p:nvSpPr>
        <p:spPr>
          <a:xfrm>
            <a:off x="6122157" y="3203097"/>
            <a:ext cx="87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RCA</a:t>
            </a:r>
            <a:endParaRPr lang="en-US" sz="40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7" name="TextBox 45"/>
          <p:cNvSpPr txBox="1"/>
          <p:nvPr/>
        </p:nvSpPr>
        <p:spPr>
          <a:xfrm>
            <a:off x="5878022" y="4470892"/>
            <a:ext cx="514885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</a:t>
            </a:r>
            <a:endParaRPr lang="en-US" sz="280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8" name="TextBox 46"/>
          <p:cNvSpPr txBox="1"/>
          <p:nvPr/>
        </p:nvSpPr>
        <p:spPr>
          <a:xfrm>
            <a:off x="8338801" y="5667914"/>
            <a:ext cx="57560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PDA</a:t>
            </a:r>
            <a:endParaRPr lang="en-US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71955" y="3543179"/>
            <a:ext cx="2811954" cy="2591412"/>
            <a:chOff x="4747955" y="3543179"/>
            <a:chExt cx="2811954" cy="2591412"/>
          </a:xfrm>
        </p:grpSpPr>
        <p:sp>
          <p:nvSpPr>
            <p:cNvPr id="80" name="Freeform 79"/>
            <p:cNvSpPr/>
            <p:nvPr/>
          </p:nvSpPr>
          <p:spPr>
            <a:xfrm>
              <a:off x="4975724" y="3543179"/>
              <a:ext cx="2584185" cy="2314121"/>
            </a:xfrm>
            <a:custGeom>
              <a:avLst/>
              <a:gdLst>
                <a:gd name="connsiteX0" fmla="*/ 228033 w 870970"/>
                <a:gd name="connsiteY0" fmla="*/ 0 h 1016441"/>
                <a:gd name="connsiteX1" fmla="*/ 151833 w 870970"/>
                <a:gd name="connsiteY1" fmla="*/ 76200 h 1016441"/>
                <a:gd name="connsiteX2" fmla="*/ 42295 w 870970"/>
                <a:gd name="connsiteY2" fmla="*/ 376237 h 1016441"/>
                <a:gd name="connsiteX3" fmla="*/ 4195 w 870970"/>
                <a:gd name="connsiteY3" fmla="*/ 771525 h 1016441"/>
                <a:gd name="connsiteX4" fmla="*/ 132783 w 870970"/>
                <a:gd name="connsiteY4" fmla="*/ 1014412 h 1016441"/>
                <a:gd name="connsiteX5" fmla="*/ 361383 w 870970"/>
                <a:gd name="connsiteY5" fmla="*/ 885825 h 1016441"/>
                <a:gd name="connsiteX6" fmla="*/ 409008 w 870970"/>
                <a:gd name="connsiteY6" fmla="*/ 852487 h 1016441"/>
                <a:gd name="connsiteX7" fmla="*/ 475683 w 870970"/>
                <a:gd name="connsiteY7" fmla="*/ 823912 h 1016441"/>
                <a:gd name="connsiteX8" fmla="*/ 561408 w 870970"/>
                <a:gd name="connsiteY8" fmla="*/ 847725 h 1016441"/>
                <a:gd name="connsiteX9" fmla="*/ 737620 w 870970"/>
                <a:gd name="connsiteY9" fmla="*/ 800100 h 1016441"/>
                <a:gd name="connsiteX10" fmla="*/ 870970 w 870970"/>
                <a:gd name="connsiteY10" fmla="*/ 733425 h 101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970" h="1016441">
                  <a:moveTo>
                    <a:pt x="228033" y="0"/>
                  </a:moveTo>
                  <a:cubicBezTo>
                    <a:pt x="205411" y="6747"/>
                    <a:pt x="182789" y="13494"/>
                    <a:pt x="151833" y="76200"/>
                  </a:cubicBezTo>
                  <a:cubicBezTo>
                    <a:pt x="120877" y="138906"/>
                    <a:pt x="66901" y="260350"/>
                    <a:pt x="42295" y="376237"/>
                  </a:cubicBezTo>
                  <a:cubicBezTo>
                    <a:pt x="17689" y="492124"/>
                    <a:pt x="-10886" y="665163"/>
                    <a:pt x="4195" y="771525"/>
                  </a:cubicBezTo>
                  <a:cubicBezTo>
                    <a:pt x="19276" y="877887"/>
                    <a:pt x="73252" y="995362"/>
                    <a:pt x="132783" y="1014412"/>
                  </a:cubicBezTo>
                  <a:cubicBezTo>
                    <a:pt x="192314" y="1033462"/>
                    <a:pt x="315345" y="912813"/>
                    <a:pt x="361383" y="885825"/>
                  </a:cubicBezTo>
                  <a:cubicBezTo>
                    <a:pt x="407421" y="858837"/>
                    <a:pt x="389958" y="862806"/>
                    <a:pt x="409008" y="852487"/>
                  </a:cubicBezTo>
                  <a:cubicBezTo>
                    <a:pt x="428058" y="842168"/>
                    <a:pt x="450283" y="824706"/>
                    <a:pt x="475683" y="823912"/>
                  </a:cubicBezTo>
                  <a:cubicBezTo>
                    <a:pt x="501083" y="823118"/>
                    <a:pt x="517752" y="851694"/>
                    <a:pt x="561408" y="847725"/>
                  </a:cubicBezTo>
                  <a:cubicBezTo>
                    <a:pt x="605064" y="843756"/>
                    <a:pt x="686026" y="819150"/>
                    <a:pt x="737620" y="800100"/>
                  </a:cubicBezTo>
                  <a:cubicBezTo>
                    <a:pt x="789214" y="781050"/>
                    <a:pt x="830092" y="757237"/>
                    <a:pt x="870970" y="73342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6372953" y="5429814"/>
              <a:ext cx="480435" cy="704777"/>
            </a:xfrm>
            <a:custGeom>
              <a:avLst/>
              <a:gdLst>
                <a:gd name="connsiteX0" fmla="*/ 0 w 161925"/>
                <a:gd name="connsiteY0" fmla="*/ 0 h 309562"/>
                <a:gd name="connsiteX1" fmla="*/ 119063 w 161925"/>
                <a:gd name="connsiteY1" fmla="*/ 90487 h 309562"/>
                <a:gd name="connsiteX2" fmla="*/ 161925 w 161925"/>
                <a:gd name="connsiteY2" fmla="*/ 309562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09562">
                  <a:moveTo>
                    <a:pt x="0" y="0"/>
                  </a:moveTo>
                  <a:cubicBezTo>
                    <a:pt x="46038" y="19446"/>
                    <a:pt x="92076" y="38893"/>
                    <a:pt x="119063" y="90487"/>
                  </a:cubicBezTo>
                  <a:cubicBezTo>
                    <a:pt x="146050" y="142081"/>
                    <a:pt x="153987" y="225821"/>
                    <a:pt x="161925" y="30956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747955" y="4193743"/>
              <a:ext cx="409781" cy="769833"/>
            </a:xfrm>
            <a:custGeom>
              <a:avLst/>
              <a:gdLst>
                <a:gd name="connsiteX0" fmla="*/ 138112 w 138112"/>
                <a:gd name="connsiteY0" fmla="*/ 0 h 338137"/>
                <a:gd name="connsiteX1" fmla="*/ 61912 w 138112"/>
                <a:gd name="connsiteY1" fmla="*/ 119062 h 338137"/>
                <a:gd name="connsiteX2" fmla="*/ 0 w 138112"/>
                <a:gd name="connsiteY2" fmla="*/ 338137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338137">
                  <a:moveTo>
                    <a:pt x="138112" y="0"/>
                  </a:moveTo>
                  <a:cubicBezTo>
                    <a:pt x="111521" y="31353"/>
                    <a:pt x="84931" y="62706"/>
                    <a:pt x="61912" y="119062"/>
                  </a:cubicBezTo>
                  <a:cubicBezTo>
                    <a:pt x="38893" y="175418"/>
                    <a:pt x="19446" y="256777"/>
                    <a:pt x="0" y="33813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4804477" y="4670823"/>
              <a:ext cx="226087" cy="769833"/>
            </a:xfrm>
            <a:custGeom>
              <a:avLst/>
              <a:gdLst>
                <a:gd name="connsiteX0" fmla="*/ 76200 w 76200"/>
                <a:gd name="connsiteY0" fmla="*/ 0 h 338137"/>
                <a:gd name="connsiteX1" fmla="*/ 23812 w 76200"/>
                <a:gd name="connsiteY1" fmla="*/ 142875 h 338137"/>
                <a:gd name="connsiteX2" fmla="*/ 0 w 76200"/>
                <a:gd name="connsiteY2" fmla="*/ 338137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338137">
                  <a:moveTo>
                    <a:pt x="76200" y="0"/>
                  </a:moveTo>
                  <a:cubicBezTo>
                    <a:pt x="56356" y="43259"/>
                    <a:pt x="36512" y="86519"/>
                    <a:pt x="23812" y="142875"/>
                  </a:cubicBezTo>
                  <a:cubicBezTo>
                    <a:pt x="11112" y="199231"/>
                    <a:pt x="5556" y="268684"/>
                    <a:pt x="0" y="33813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5369694" y="3705819"/>
              <a:ext cx="565217" cy="139552"/>
            </a:xfrm>
            <a:custGeom>
              <a:avLst/>
              <a:gdLst>
                <a:gd name="connsiteX0" fmla="*/ 0 w 190500"/>
                <a:gd name="connsiteY0" fmla="*/ 52387 h 61296"/>
                <a:gd name="connsiteX1" fmla="*/ 95250 w 190500"/>
                <a:gd name="connsiteY1" fmla="*/ 57150 h 61296"/>
                <a:gd name="connsiteX2" fmla="*/ 190500 w 190500"/>
                <a:gd name="connsiteY2" fmla="*/ 0 h 6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1296">
                  <a:moveTo>
                    <a:pt x="0" y="52387"/>
                  </a:moveTo>
                  <a:cubicBezTo>
                    <a:pt x="31750" y="59134"/>
                    <a:pt x="63500" y="65881"/>
                    <a:pt x="95250" y="57150"/>
                  </a:cubicBezTo>
                  <a:cubicBezTo>
                    <a:pt x="127000" y="48419"/>
                    <a:pt x="158750" y="24209"/>
                    <a:pt x="19050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376518" y="1"/>
            <a:ext cx="11564470" cy="1495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What projection is this?  Can you identify the vessels?</a:t>
            </a:r>
          </a:p>
        </p:txBody>
      </p:sp>
    </p:spTree>
    <p:extLst>
      <p:ext uri="{BB962C8B-B14F-4D97-AF65-F5344CB8AC3E}">
        <p14:creationId xmlns:p14="http://schemas.microsoft.com/office/powerpoint/2010/main" val="12617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/>
      <p:bldP spid="76" grpId="0"/>
      <p:bldP spid="77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nny Arial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-12-22 M&amp;M.pptx" id="{19EFFCC6-0945-497C-920B-3EAF9870AAE1}" vid="{131F7AFD-24BD-4FE4-816F-E0D8937F9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5966</TotalTime>
  <Words>559</Words>
  <Application>Microsoft Office PowerPoint</Application>
  <PresentationFormat>Widescreen</PresentationFormat>
  <Paragraphs>123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Office Theme</vt:lpstr>
      <vt:lpstr>Custom Design</vt:lpstr>
      <vt:lpstr>Angiographic Projections Primer</vt:lpstr>
      <vt:lpstr>Coronary Anatomy</vt:lpstr>
      <vt:lpstr>Coronary Angiography Catheters</vt:lpstr>
      <vt:lpstr>Coronary Anatomy</vt:lpstr>
      <vt:lpstr>Angiographic Projections: Two rules*</vt:lpstr>
      <vt:lpstr>What projection is this?  Can you identify the vessels?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Report</dc:title>
  <dc:creator>Mark Tuttle</dc:creator>
  <cp:lastModifiedBy>Mark Tuttle</cp:lastModifiedBy>
  <cp:revision>300</cp:revision>
  <cp:lastPrinted>2015-07-27T15:52:12Z</cp:lastPrinted>
  <dcterms:created xsi:type="dcterms:W3CDTF">2014-09-01T23:51:43Z</dcterms:created>
  <dcterms:modified xsi:type="dcterms:W3CDTF">2020-07-13T00:22:48Z</dcterms:modified>
</cp:coreProperties>
</file>