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9"/>
  </p:notesMasterIdLst>
  <p:sldIdLst>
    <p:sldId id="380" r:id="rId4"/>
    <p:sldId id="381" r:id="rId5"/>
    <p:sldId id="382" r:id="rId6"/>
    <p:sldId id="378" r:id="rId7"/>
    <p:sldId id="379" r:id="rId8"/>
    <p:sldId id="373" r:id="rId9"/>
    <p:sldId id="371" r:id="rId10"/>
    <p:sldId id="372" r:id="rId11"/>
    <p:sldId id="350" r:id="rId12"/>
    <p:sldId id="351" r:id="rId13"/>
    <p:sldId id="289" r:id="rId14"/>
    <p:sldId id="293" r:id="rId15"/>
    <p:sldId id="349" r:id="rId16"/>
    <p:sldId id="348" r:id="rId17"/>
    <p:sldId id="319" r:id="rId18"/>
    <p:sldId id="365" r:id="rId19"/>
    <p:sldId id="356" r:id="rId20"/>
    <p:sldId id="357" r:id="rId21"/>
    <p:sldId id="358" r:id="rId22"/>
    <p:sldId id="355" r:id="rId23"/>
    <p:sldId id="359" r:id="rId24"/>
    <p:sldId id="363" r:id="rId25"/>
    <p:sldId id="374" r:id="rId26"/>
    <p:sldId id="368" r:id="rId27"/>
    <p:sldId id="375" r:id="rId28"/>
    <p:sldId id="367" r:id="rId29"/>
    <p:sldId id="376" r:id="rId30"/>
    <p:sldId id="361" r:id="rId31"/>
    <p:sldId id="362" r:id="rId32"/>
    <p:sldId id="360" r:id="rId33"/>
    <p:sldId id="369" r:id="rId34"/>
    <p:sldId id="377" r:id="rId35"/>
    <p:sldId id="366" r:id="rId36"/>
    <p:sldId id="352" r:id="rId37"/>
    <p:sldId id="364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00"/>
    <a:srgbClr val="FF0000"/>
    <a:srgbClr val="E24E4E"/>
    <a:srgbClr val="DD71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8" autoAdjust="0"/>
    <p:restoredTop sz="76812" autoAdjust="0"/>
  </p:normalViewPr>
  <p:slideViewPr>
    <p:cSldViewPr snapToGrid="0" showGuides="1">
      <p:cViewPr>
        <p:scale>
          <a:sx n="53" d="100"/>
          <a:sy n="53" d="100"/>
        </p:scale>
        <p:origin x="-1290" y="-942"/>
      </p:cViewPr>
      <p:guideLst>
        <p:guide orient="horz" pos="2250"/>
        <p:guide pos="2904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Sheet1!$B$2:$B$12</c:f>
              <c:numCache>
                <c:formatCode>0%</c:formatCode>
                <c:ptCount val="11"/>
                <c:pt idx="0" formatCode="General">
                  <c:v>0</c:v>
                </c:pt>
                <c:pt idx="1">
                  <c:v>0.08</c:v>
                </c:pt>
                <c:pt idx="2">
                  <c:v>0.2</c:v>
                </c:pt>
                <c:pt idx="3">
                  <c:v>0.5</c:v>
                </c:pt>
                <c:pt idx="4">
                  <c:v>0.7</c:v>
                </c:pt>
                <c:pt idx="5">
                  <c:v>0.82</c:v>
                </c:pt>
                <c:pt idx="6">
                  <c:v>0.88</c:v>
                </c:pt>
                <c:pt idx="7">
                  <c:v>0.91</c:v>
                </c:pt>
                <c:pt idx="8">
                  <c:v>0.95</c:v>
                </c:pt>
                <c:pt idx="9">
                  <c:v>0.98</c:v>
                </c:pt>
                <c:pt idx="1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38848"/>
        <c:axId val="37841152"/>
      </c:scatterChart>
      <c:valAx>
        <c:axId val="378388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pO2 (mmHg)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7841152"/>
        <c:crosses val="autoZero"/>
        <c:crossBetween val="midCat"/>
      </c:valAx>
      <c:valAx>
        <c:axId val="37841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Oxyhemoglobin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7838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0B643-7F03-4200-AAC4-7D9549A69782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A662-B83B-4F4F-B553-FE5D9C09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http://washingtonhra.com/wp-content/uploads/2015/05/bivicd-x-ray.jpg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1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 vitals modified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Remainder of exam fabricated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6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Stolen</a:t>
            </a:r>
            <a:r>
              <a:rPr lang="en-US" baseline="0" dirty="0" smtClean="0"/>
              <a:t> from http://images.radiopaedia.org/images/1420387/6f63736ff837ff7c5a736b35aba6ab.jpeg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9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3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latin typeface="Arial Narrow" panose="020B0606020202030204" pitchFamily="34" charset="0"/>
              </a:rPr>
              <a:t>There is evidence of a right-to-left interatrial shunt by agitated contrast at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latin typeface="Arial Narrow" panose="020B0606020202030204" pitchFamily="34" charset="0"/>
              </a:rPr>
              <a:t>PASP estimate: 56 mmHg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latin typeface="Arial Narrow" panose="020B0606020202030204" pitchFamily="34" charset="0"/>
              </a:rPr>
              <a:t>LVEF 60%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1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R-L shunt 0.76 L/min</a:t>
            </a:r>
          </a:p>
          <a:p>
            <a:r>
              <a:rPr lang="en-US" dirty="0" smtClean="0"/>
              <a:t>R-L shunt 0.59 L/min </a:t>
            </a:r>
          </a:p>
          <a:p>
            <a:endParaRPr lang="en-US" dirty="0" smtClean="0"/>
          </a:p>
          <a:p>
            <a:r>
              <a:rPr lang="en-US" dirty="0" smtClean="0"/>
              <a:t>Inhaled nitric oxide is given first:</a:t>
            </a:r>
            <a:r>
              <a:rPr lang="en-US" baseline="0" dirty="0" smtClean="0"/>
              <a:t> No change in PAP, but O2 sat rises to 89%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epoprostenol</a:t>
            </a:r>
            <a:r>
              <a:rPr lang="en-US" baseline="0" dirty="0" smtClean="0"/>
              <a:t>: No change in PAP, but O2 sat rises to 93%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V=IR</a:t>
            </a:r>
          </a:p>
          <a:p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SVR =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 x [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– RAP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/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≈ 80 x [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 mean pressure – PCWP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/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http://www.nature.com/nrcardio/journal/v10/n2/images/nrcardio.2012.178-f1.jpg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2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latin typeface="Arial Narrow" panose="020B0606020202030204" pitchFamily="34" charset="0"/>
              </a:rPr>
              <a:t>There is evidence of a right-to-left interatrial shunt by agitated contrast at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latin typeface="Arial Narrow" panose="020B0606020202030204" pitchFamily="34" charset="0"/>
              </a:rPr>
              <a:t>PASP estimate: 56 mmHg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latin typeface="Arial Narrow" panose="020B0606020202030204" pitchFamily="34" charset="0"/>
              </a:rPr>
              <a:t>LVEF 60%</a:t>
            </a:r>
          </a:p>
          <a:p>
            <a:endParaRPr lang="en-US" dirty="0" smtClean="0"/>
          </a:p>
          <a:p>
            <a:r>
              <a:rPr lang="en-US" dirty="0" smtClean="0"/>
              <a:t>https://www.youtube.com/watch?v=Gg64nJimSpo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TTCE involves the injection of echocardiographic contrast, usually 10 to 20 mL of agitated saline (generates microbubbles), into a peripheral vein while simultaneously imaging the right and left atria with two-dimensional echocardiography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UpToDate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Pulmonary arteriovenous malformations: Clinical features and diagnostic evaluation in adults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 cycle: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intracardiac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shunt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1-3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cycles: indeterminate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3-8 cycles: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Intra-pulmonary shunt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When microbubbles are seen in the left atrium within one cardiac cycle of their appearance in the right atrium, this is typically associated with an intra-cardiac shunt; within three to eight cycles is consistent with an intra-pulmonary shunt; and within one to three cardiac cycles the location of the shunt is indeterminate (</a:t>
            </a:r>
            <a:r>
              <a:rPr lang="en-US" dirty="0" err="1" smtClean="0"/>
              <a:t>ie</a:t>
            </a:r>
            <a:r>
              <a:rPr lang="en-US" dirty="0" smtClean="0"/>
              <a:t>, the shunt could be located within the heart, great vessels, or lung)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30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Simonneau</a:t>
            </a:r>
            <a:r>
              <a:rPr lang="en-US" dirty="0" smtClean="0"/>
              <a:t> G, </a:t>
            </a:r>
            <a:r>
              <a:rPr lang="en-US" dirty="0" err="1" smtClean="0"/>
              <a:t>Gatzoulis</a:t>
            </a:r>
            <a:r>
              <a:rPr lang="en-US" dirty="0" smtClean="0"/>
              <a:t> MA, </a:t>
            </a:r>
            <a:r>
              <a:rPr lang="en-US" dirty="0" err="1" smtClean="0"/>
              <a:t>Adatia</a:t>
            </a:r>
            <a:r>
              <a:rPr lang="en-US" dirty="0" smtClean="0"/>
              <a:t> I, et al. Updated clinical classification of pulmonary hypertension. 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. 2013;62(25 </a:t>
            </a:r>
            <a:r>
              <a:rPr lang="en-US" dirty="0" err="1" smtClean="0"/>
              <a:t>Suppl</a:t>
            </a:r>
            <a:r>
              <a:rPr lang="en-US" dirty="0" smtClean="0"/>
              <a:t>):D34-41.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2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Humbert M, </a:t>
            </a:r>
            <a:r>
              <a:rPr lang="en-US" dirty="0" err="1" smtClean="0"/>
              <a:t>Sitbon</a:t>
            </a:r>
            <a:r>
              <a:rPr lang="en-US" dirty="0" smtClean="0"/>
              <a:t> O, </a:t>
            </a:r>
            <a:r>
              <a:rPr lang="en-US" dirty="0" err="1" smtClean="0"/>
              <a:t>Simonneau</a:t>
            </a:r>
            <a:r>
              <a:rPr lang="en-US" dirty="0" smtClean="0"/>
              <a:t> G. Treatment of pulmonary arterial hypertension. N </a:t>
            </a:r>
            <a:r>
              <a:rPr lang="en-US" dirty="0" err="1" smtClean="0"/>
              <a:t>Engl</a:t>
            </a:r>
            <a:r>
              <a:rPr lang="en-US" dirty="0" smtClean="0"/>
              <a:t> J Med. 2004;351(14):1425-36.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35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Mclaughlin</a:t>
            </a:r>
            <a:r>
              <a:rPr lang="en-US" dirty="0" smtClean="0"/>
              <a:t> VV, Shillington A, Rich S. Survival in primary pulmonary hypertension: the impact of </a:t>
            </a:r>
            <a:r>
              <a:rPr lang="en-US" dirty="0" err="1" smtClean="0"/>
              <a:t>epoprostenol</a:t>
            </a:r>
            <a:r>
              <a:rPr lang="en-US" dirty="0" smtClean="0"/>
              <a:t> therapy. Circulation. 2002;106(12):1477-82.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04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Rheum Dis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 Am 41 (2015) 225–236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20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Rheum Dis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 Am 41 (2015) 225–236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48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Webb G, </a:t>
            </a:r>
            <a:r>
              <a:rPr lang="en-US" dirty="0" err="1" smtClean="0"/>
              <a:t>Gatzoulis</a:t>
            </a:r>
            <a:r>
              <a:rPr lang="en-US" dirty="0" smtClean="0"/>
              <a:t> MA. Atrial septal defects in the adult: recent progress and overview. Circulation. 2006;114(15):1645-53.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J. Am. Coll. </a:t>
            </a:r>
            <a:r>
              <a:rPr lang="en-US" dirty="0" err="1" smtClean="0"/>
              <a:t>Cardiol</a:t>
            </a:r>
            <a:r>
              <a:rPr lang="en-US" dirty="0" smtClean="0"/>
              <a:t>. 2002;39;1890-1900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"Schematic drawing of various types of atrial septal defect". Licensed under Public Domain via Commons - https://commons.wikimedia.org/wiki/File:Schematic_drawing_of_various_types_of_atrial_septal_defect.png#/media/File:Schematic_drawing_of_various_types_of_atrial_septal_defect.png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51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8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Gerber (2067849)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97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Vasoconstrictors: probably have some selectivity for systemic circulation, and this is especially the case if pulmonary vasodilators are being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39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Virginia Willis 31668627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43DF6-65AF-4F35-B8D1-7361A261693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http://what-when-how.com/rheumatology/approach-to-articular-and-musculoskeletal-disorders-disorders-of-the-joints-and-adjacent-tissues-rheumatology-part-2/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1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Aletaha</a:t>
            </a:r>
            <a:r>
              <a:rPr lang="en-US" dirty="0" smtClean="0"/>
              <a:t> D, </a:t>
            </a:r>
            <a:r>
              <a:rPr lang="en-US" dirty="0" err="1" smtClean="0"/>
              <a:t>Neogi</a:t>
            </a:r>
            <a:r>
              <a:rPr lang="en-US" dirty="0" smtClean="0"/>
              <a:t> T, </a:t>
            </a:r>
            <a:r>
              <a:rPr lang="en-US" dirty="0" err="1" smtClean="0"/>
              <a:t>Silman</a:t>
            </a:r>
            <a:r>
              <a:rPr lang="en-US" dirty="0" smtClean="0"/>
              <a:t> AJ, et al. 2010 Rheumatoid arthritis classification criteria: an American College of Rheumatology/European League Against Rheumatism collaborative initiative. Arthritis Rheum. 2010;62(9):2569-81.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3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Singh JA, </a:t>
            </a:r>
            <a:r>
              <a:rPr lang="en-US" dirty="0" err="1" smtClean="0"/>
              <a:t>Saag</a:t>
            </a:r>
            <a:r>
              <a:rPr lang="en-US" dirty="0" smtClean="0"/>
              <a:t> KG, Bridges SL, et al. 2015 American College of Rheumatology Guideline for the Treatment of Rheumatoid Arthritis. Arthritis </a:t>
            </a:r>
            <a:r>
              <a:rPr lang="en-US" dirty="0" err="1" smtClean="0"/>
              <a:t>Rheumatol</a:t>
            </a:r>
            <a:r>
              <a:rPr lang="en-US" dirty="0" smtClean="0"/>
              <a:t>. 2015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3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Did not actually serve in marines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1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97820"/>
            <a:ext cx="8991600" cy="1102519"/>
          </a:xfrm>
        </p:spPr>
        <p:txBody>
          <a:bodyPr/>
          <a:lstStyle>
            <a:lvl1pPr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914650"/>
            <a:ext cx="8991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portal.bidmc.org/Home/Intranets/Administrative/Communications/LogoStand/GenBIDMC/LogoDL/~/media/Images/Intranets/Communications/Logos/BIDMC/BIDMC_Harvard_lockup_JPEG_0713.ashx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3054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3144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0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8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2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6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2100" b="1">
                <a:latin typeface="+mn-lt"/>
              </a:defRPr>
            </a:lvl1pPr>
            <a:lvl2pPr marL="408178" indent="0">
              <a:buNone/>
              <a:defRPr sz="1800" b="1"/>
            </a:lvl2pPr>
            <a:lvl3pPr marL="816355" indent="0">
              <a:buNone/>
              <a:defRPr sz="1600" b="1"/>
            </a:lvl3pPr>
            <a:lvl4pPr marL="1224533" indent="0">
              <a:buNone/>
              <a:defRPr sz="1400" b="1"/>
            </a:lvl4pPr>
            <a:lvl5pPr marL="1632710" indent="0">
              <a:buNone/>
              <a:defRPr sz="1400" b="1"/>
            </a:lvl5pPr>
            <a:lvl6pPr marL="2040888" indent="0">
              <a:buNone/>
              <a:defRPr sz="1400" b="1"/>
            </a:lvl6pPr>
            <a:lvl7pPr marL="2449065" indent="0">
              <a:buNone/>
              <a:defRPr sz="1400" b="1"/>
            </a:lvl7pPr>
            <a:lvl8pPr marL="2857243" indent="0">
              <a:buNone/>
              <a:defRPr sz="1400" b="1"/>
            </a:lvl8pPr>
            <a:lvl9pPr marL="326542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>
                <a:latin typeface="+mn-lt"/>
              </a:defRPr>
            </a:lvl1pPr>
            <a:lvl2pPr marL="408178" indent="0">
              <a:buNone/>
              <a:defRPr sz="1800" b="1"/>
            </a:lvl2pPr>
            <a:lvl3pPr marL="816355" indent="0">
              <a:buNone/>
              <a:defRPr sz="1600" b="1"/>
            </a:lvl3pPr>
            <a:lvl4pPr marL="1224533" indent="0">
              <a:buNone/>
              <a:defRPr sz="1400" b="1"/>
            </a:lvl4pPr>
            <a:lvl5pPr marL="1632710" indent="0">
              <a:buNone/>
              <a:defRPr sz="1400" b="1"/>
            </a:lvl5pPr>
            <a:lvl6pPr marL="2040888" indent="0">
              <a:buNone/>
              <a:defRPr sz="1400" b="1"/>
            </a:lvl6pPr>
            <a:lvl7pPr marL="2449065" indent="0">
              <a:buNone/>
              <a:defRPr sz="1400" b="1"/>
            </a:lvl7pPr>
            <a:lvl8pPr marL="2857243" indent="0">
              <a:buNone/>
              <a:defRPr sz="1400" b="1"/>
            </a:lvl8pPr>
            <a:lvl9pPr marL="326542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4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39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>
                <a:latin typeface="+mn-lt"/>
              </a:defRPr>
            </a:lvl1pPr>
            <a:lvl2pPr>
              <a:defRPr sz="2500">
                <a:latin typeface="+mn-lt"/>
              </a:defRPr>
            </a:lvl2pPr>
            <a:lvl3pPr>
              <a:defRPr sz="21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>
                <a:latin typeface="+mn-lt"/>
              </a:defRPr>
            </a:lvl1pPr>
            <a:lvl2pPr marL="408178" indent="0">
              <a:buNone/>
              <a:defRPr sz="1100"/>
            </a:lvl2pPr>
            <a:lvl3pPr marL="816355" indent="0">
              <a:buNone/>
              <a:defRPr sz="900"/>
            </a:lvl3pPr>
            <a:lvl4pPr marL="1224533" indent="0">
              <a:buNone/>
              <a:defRPr sz="800"/>
            </a:lvl4pPr>
            <a:lvl5pPr marL="1632710" indent="0">
              <a:buNone/>
              <a:defRPr sz="800"/>
            </a:lvl5pPr>
            <a:lvl6pPr marL="2040888" indent="0">
              <a:buNone/>
              <a:defRPr sz="800"/>
            </a:lvl6pPr>
            <a:lvl7pPr marL="2449065" indent="0">
              <a:buNone/>
              <a:defRPr sz="800"/>
            </a:lvl7pPr>
            <a:lvl8pPr marL="2857243" indent="0">
              <a:buNone/>
              <a:defRPr sz="800"/>
            </a:lvl8pPr>
            <a:lvl9pPr marL="32654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10738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3853"/>
            <a:ext cx="7886700" cy="3628869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78" indent="0">
              <a:buNone/>
              <a:defRPr sz="2500"/>
            </a:lvl2pPr>
            <a:lvl3pPr marL="816355" indent="0">
              <a:buNone/>
              <a:defRPr sz="2100"/>
            </a:lvl3pPr>
            <a:lvl4pPr marL="1224533" indent="0">
              <a:buNone/>
              <a:defRPr sz="1800"/>
            </a:lvl4pPr>
            <a:lvl5pPr marL="1632710" indent="0">
              <a:buNone/>
              <a:defRPr sz="1800"/>
            </a:lvl5pPr>
            <a:lvl6pPr marL="2040888" indent="0">
              <a:buNone/>
              <a:defRPr sz="1800"/>
            </a:lvl6pPr>
            <a:lvl7pPr marL="2449065" indent="0">
              <a:buNone/>
              <a:defRPr sz="1800"/>
            </a:lvl7pPr>
            <a:lvl8pPr marL="2857243" indent="0">
              <a:buNone/>
              <a:defRPr sz="1800"/>
            </a:lvl8pPr>
            <a:lvl9pPr marL="326542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>
                <a:latin typeface="+mn-lt"/>
              </a:defRPr>
            </a:lvl1pPr>
            <a:lvl2pPr marL="408178" indent="0">
              <a:buNone/>
              <a:defRPr sz="1100"/>
            </a:lvl2pPr>
            <a:lvl3pPr marL="816355" indent="0">
              <a:buNone/>
              <a:defRPr sz="900"/>
            </a:lvl3pPr>
            <a:lvl4pPr marL="1224533" indent="0">
              <a:buNone/>
              <a:defRPr sz="800"/>
            </a:lvl4pPr>
            <a:lvl5pPr marL="1632710" indent="0">
              <a:buNone/>
              <a:defRPr sz="800"/>
            </a:lvl5pPr>
            <a:lvl6pPr marL="2040888" indent="0">
              <a:buNone/>
              <a:defRPr sz="800"/>
            </a:lvl6pPr>
            <a:lvl7pPr marL="2449065" indent="0">
              <a:buNone/>
              <a:defRPr sz="800"/>
            </a:lvl7pPr>
            <a:lvl8pPr marL="2857243" indent="0">
              <a:buNone/>
              <a:defRPr sz="800"/>
            </a:lvl8pPr>
            <a:lvl9pPr marL="32654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0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4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4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3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6107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3853"/>
            <a:ext cx="7886700" cy="3628869"/>
          </a:xfrm>
        </p:spPr>
        <p:txBody>
          <a:bodyPr/>
          <a:lstStyle>
            <a:lvl1pPr>
              <a:buClr>
                <a:srgbClr val="FF0000"/>
              </a:buClr>
              <a:defRPr>
                <a:latin typeface="Arial Narrow" panose="020B0606020202030204" pitchFamily="34" charset="0"/>
              </a:defRPr>
            </a:lvl1pPr>
            <a:lvl2pPr>
              <a:buClr>
                <a:srgbClr val="FF0000"/>
              </a:buClr>
              <a:defRPr>
                <a:latin typeface="Arial Narrow" panose="020B0606020202030204" pitchFamily="34" charset="0"/>
              </a:defRPr>
            </a:lvl2pPr>
            <a:lvl3pPr>
              <a:buClr>
                <a:srgbClr val="FF0000"/>
              </a:buClr>
              <a:defRPr>
                <a:latin typeface="Arial Narrow" panose="020B0606020202030204" pitchFamily="34" charset="0"/>
              </a:defRPr>
            </a:lvl3pPr>
            <a:lvl4pPr>
              <a:buClr>
                <a:srgbClr val="FF0000"/>
              </a:buClr>
              <a:defRPr>
                <a:latin typeface="Arial Narrow" panose="020B0606020202030204" pitchFamily="34" charset="0"/>
              </a:defRPr>
            </a:lvl4pPr>
            <a:lvl5pPr>
              <a:buClr>
                <a:srgbClr val="FF0000"/>
              </a:buCl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5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7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18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6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16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3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1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500">
                <a:latin typeface="Arial Narrow" panose="020B0606020202030204" pitchFamily="34" charset="0"/>
              </a:defRPr>
            </a:lvl4pPr>
            <a:lvl5pPr>
              <a:defRPr sz="1500"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3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>
                <a:latin typeface="Arial Narrow" panose="020B0606020202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49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5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buClr>
                <a:srgbClr val="FF0000"/>
              </a:buClr>
              <a:defRPr sz="3200">
                <a:latin typeface="Arial Narrow" panose="020B0606020202030204" pitchFamily="34" charset="0"/>
              </a:defRPr>
            </a:lvl1pPr>
            <a:lvl2pPr>
              <a:buClr>
                <a:srgbClr val="FF0000"/>
              </a:buClr>
              <a:defRPr sz="2800">
                <a:latin typeface="Arial Narrow" panose="020B0606020202030204" pitchFamily="34" charset="0"/>
              </a:defRPr>
            </a:lvl2pPr>
            <a:lvl3pPr>
              <a:buClr>
                <a:srgbClr val="FF0000"/>
              </a:buClr>
              <a:defRPr sz="2400">
                <a:latin typeface="Arial Narrow" panose="020B0606020202030204" pitchFamily="34" charset="0"/>
              </a:defRPr>
            </a:lvl3pPr>
            <a:lvl4pPr>
              <a:buClr>
                <a:srgbClr val="FF0000"/>
              </a:buClr>
              <a:defRPr sz="2000">
                <a:latin typeface="Arial Narrow" panose="020B0606020202030204" pitchFamily="34" charset="0"/>
              </a:defRPr>
            </a:lvl4pPr>
            <a:lvl5pPr>
              <a:buClr>
                <a:srgbClr val="FF0000"/>
              </a:buClr>
              <a:defRPr sz="20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7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44826"/>
            <a:ext cx="7886700" cy="378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E5C-1F21-4268-AA96-86312748038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7967" tIns="48983" rIns="97967" bIns="4898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7967" tIns="48983" rIns="97967" bIns="4898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7967" tIns="48983" rIns="97967" bIns="4898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5"/>
            <a:fld id="{1B8A0708-8ED9-4B14-A8B7-C1090902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355"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7967" tIns="48983" rIns="97967" bIns="4898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7967" tIns="48983" rIns="97967" bIns="4898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355"/>
            <a:fld id="{B69007E7-9464-461C-97D5-D39987FB23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35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35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816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j-lt"/>
          <a:ea typeface="+mn-ea"/>
          <a:cs typeface="+mn-cs"/>
        </a:defRPr>
      </a:lvl1pPr>
      <a:lvl2pPr marL="663289" indent="-255111" algn="l" defTabSz="816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j-lt"/>
          <a:ea typeface="+mn-ea"/>
          <a:cs typeface="+mn-cs"/>
        </a:defRPr>
      </a:lvl2pPr>
      <a:lvl3pPr marL="1020444" indent="-204089" algn="l" defTabSz="816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428622" indent="-204089" algn="l" defTabSz="816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836799" indent="-204089" algn="l" defTabSz="81635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244977" indent="-204089" algn="l" defTabSz="816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4" indent="-204089" algn="l" defTabSz="816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2" indent="-204089" algn="l" defTabSz="816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09" indent="-204089" algn="l" defTabSz="816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5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3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0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88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5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3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1" algn="l" defTabSz="8163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47159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44826"/>
            <a:ext cx="7886700" cy="37878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6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liversegal.com/wp-content/uploads/2013/09/xray_pi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95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69509" y="0"/>
            <a:ext cx="2874492" cy="2133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 kind of </a:t>
            </a:r>
            <a:r>
              <a:rPr lang="en-US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intracardiac</a:t>
            </a: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device does this patient have?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Rheumatoid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Mild </a:t>
            </a:r>
            <a:r>
              <a:rPr lang="en-US" dirty="0" smtClean="0"/>
              <a:t>disease activity</a:t>
            </a:r>
          </a:p>
          <a:p>
            <a:pPr lvl="1"/>
            <a:r>
              <a:rPr lang="en-US" dirty="0" smtClean="0"/>
              <a:t>Hydroxychloroquine</a:t>
            </a:r>
          </a:p>
          <a:p>
            <a:pPr lvl="1"/>
            <a:r>
              <a:rPr lang="en-US" dirty="0" smtClean="0"/>
              <a:t>Sulfasalazine</a:t>
            </a:r>
          </a:p>
          <a:p>
            <a:r>
              <a:rPr lang="en-US" b="1" dirty="0" smtClean="0"/>
              <a:t>Moderate-severe</a:t>
            </a:r>
            <a:r>
              <a:rPr lang="en-US" dirty="0" smtClean="0"/>
              <a:t> disease activity</a:t>
            </a:r>
          </a:p>
          <a:p>
            <a:pPr lvl="1"/>
            <a:r>
              <a:rPr lang="en-US" dirty="0" smtClean="0"/>
              <a:t>Methotrexate</a:t>
            </a:r>
          </a:p>
          <a:p>
            <a:r>
              <a:rPr lang="en-US" b="1" dirty="0" smtClean="0"/>
              <a:t>Refractory disease</a:t>
            </a:r>
          </a:p>
          <a:p>
            <a:pPr lvl="1"/>
            <a:r>
              <a:rPr lang="en-US" dirty="0" smtClean="0"/>
              <a:t>Methotrexate plus TNF inhibitor</a:t>
            </a:r>
          </a:p>
          <a:p>
            <a:pPr lvl="1"/>
            <a:r>
              <a:rPr lang="en-US" dirty="0" err="1" smtClean="0"/>
              <a:t>Lefunomide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6107" y="4751993"/>
            <a:ext cx="636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latin typeface="Arial Narrow" panose="020B0606020202030204" pitchFamily="34" charset="0"/>
              </a:rPr>
              <a:t>Singh et al. 2015 ACR Guideline for the Treatment of Rheumatoid Arthritis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History of present illness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3853"/>
            <a:ext cx="7886700" cy="391104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dirty="0"/>
              <a:t>69 </a:t>
            </a:r>
            <a:r>
              <a:rPr lang="en-US" sz="3600" dirty="0" smtClean="0"/>
              <a:t>♀ with presents with dyspnea and hypoxemia.</a:t>
            </a:r>
            <a:endParaRPr lang="en-US" sz="36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3600" dirty="0" smtClean="0"/>
              <a:t>She was in her usual state of health until two weeks ago when she began experiencing progressive dyspnea and odynophagia.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600" dirty="0" smtClean="0"/>
              <a:t>Review of systems: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Denies fever, chills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Denies sputum production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Denies sick contacts </a:t>
            </a:r>
            <a:endParaRPr lang="en-US" sz="3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344" y="278071"/>
            <a:ext cx="4223657" cy="4228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Past Medical History: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Rheumatoid arthritis</a:t>
            </a:r>
          </a:p>
          <a:p>
            <a:r>
              <a:rPr lang="en-US" dirty="0" err="1" smtClean="0">
                <a:latin typeface="Arial Narrow" panose="020B0606020202030204" pitchFamily="34" charset="0"/>
              </a:rPr>
              <a:t>Osteoarthirits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Hypertension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Dyslipidemia</a:t>
            </a: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Family </a:t>
            </a:r>
            <a:r>
              <a:rPr lang="en-US" b="1" dirty="0">
                <a:latin typeface="Arial Narrow" panose="020B0606020202030204" pitchFamily="34" charset="0"/>
              </a:rPr>
              <a:t>History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No history of familial disease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278071"/>
            <a:ext cx="3790950" cy="4228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Social History: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Lives by herself</a:t>
            </a:r>
          </a:p>
          <a:p>
            <a:r>
              <a:rPr lang="en-US" u="sng" dirty="0" smtClean="0">
                <a:latin typeface="Arial Narrow" panose="020B0606020202030204" pitchFamily="34" charset="0"/>
              </a:rPr>
              <a:t>Tobacco</a:t>
            </a:r>
            <a:r>
              <a:rPr lang="en-US" dirty="0" smtClean="0">
                <a:latin typeface="Arial Narrow" panose="020B0606020202030204" pitchFamily="34" charset="0"/>
              </a:rPr>
              <a:t>: Never</a:t>
            </a:r>
          </a:p>
          <a:p>
            <a:r>
              <a:rPr lang="en-US" u="sng" dirty="0" smtClean="0">
                <a:latin typeface="Arial Narrow" panose="020B0606020202030204" pitchFamily="34" charset="0"/>
              </a:rPr>
              <a:t>Alcohol</a:t>
            </a:r>
            <a:r>
              <a:rPr lang="en-US" dirty="0" smtClean="0">
                <a:latin typeface="Arial Narrow" panose="020B0606020202030204" pitchFamily="34" charset="0"/>
              </a:rPr>
              <a:t>: 1 wine/day</a:t>
            </a:r>
          </a:p>
          <a:p>
            <a:r>
              <a:rPr lang="en-US" u="sng" dirty="0" err="1" smtClean="0">
                <a:latin typeface="Arial Narrow" panose="020B0606020202030204" pitchFamily="34" charset="0"/>
              </a:rPr>
              <a:t>Illicits</a:t>
            </a:r>
            <a:r>
              <a:rPr lang="en-US" dirty="0" smtClean="0">
                <a:latin typeface="Arial Narrow" panose="020B0606020202030204" pitchFamily="34" charset="0"/>
              </a:rPr>
              <a:t>: Never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Allergies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Meperidine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Sulfa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Prednisone 5 mg PO daily</a:t>
            </a:r>
          </a:p>
          <a:p>
            <a:r>
              <a:rPr lang="en-US" sz="3600" dirty="0" err="1"/>
              <a:t>L</a:t>
            </a:r>
            <a:r>
              <a:rPr lang="en-US" sz="3600" dirty="0" err="1" smtClean="0"/>
              <a:t>eflunomide</a:t>
            </a:r>
            <a:r>
              <a:rPr lang="en-US" sz="3600" dirty="0" smtClean="0"/>
              <a:t> </a:t>
            </a:r>
            <a:r>
              <a:rPr lang="en-US" sz="3600" dirty="0"/>
              <a:t>20 mg PO daily</a:t>
            </a:r>
          </a:p>
          <a:p>
            <a:r>
              <a:rPr lang="en-US" sz="3600" dirty="0" err="1"/>
              <a:t>Nifedipine</a:t>
            </a:r>
            <a:r>
              <a:rPr lang="en-US" sz="3600" dirty="0"/>
              <a:t> 40 mg PO daily</a:t>
            </a:r>
          </a:p>
          <a:p>
            <a:r>
              <a:rPr lang="en-US" sz="3600" dirty="0"/>
              <a:t>Lorazepam 0.5 mg PO QHS</a:t>
            </a:r>
          </a:p>
          <a:p>
            <a:r>
              <a:rPr lang="en-US" sz="3600" dirty="0" smtClean="0"/>
              <a:t>Simvastatin 20 </a:t>
            </a:r>
            <a:r>
              <a:rPr lang="en-US" sz="3600" dirty="0"/>
              <a:t>mg PO daily</a:t>
            </a:r>
          </a:p>
        </p:txBody>
      </p:sp>
    </p:spTree>
    <p:extLst>
      <p:ext uri="{BB962C8B-B14F-4D97-AF65-F5344CB8AC3E}">
        <p14:creationId xmlns:p14="http://schemas.microsoft.com/office/powerpoint/2010/main" val="13972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Vitals: T 97 HR 102 BP 145/61 RR 26</a:t>
            </a:r>
          </a:p>
          <a:p>
            <a:pPr marL="0" indent="0">
              <a:buNone/>
            </a:pPr>
            <a:r>
              <a:rPr lang="en-US" dirty="0" smtClean="0"/>
              <a:t>SpO2: 82% on RA -&gt; 89% on NRB</a:t>
            </a:r>
          </a:p>
          <a:p>
            <a:pPr marL="0" indent="0">
              <a:buNone/>
            </a:pPr>
            <a:r>
              <a:rPr lang="en-US" dirty="0" smtClean="0"/>
              <a:t>General: Pale, ill-appearing</a:t>
            </a:r>
          </a:p>
          <a:p>
            <a:pPr marL="0" indent="0">
              <a:buNone/>
            </a:pPr>
            <a:r>
              <a:rPr lang="en-US" dirty="0" smtClean="0"/>
              <a:t>HEENT: JVP 10cm H2O.  Oropharynx clear.</a:t>
            </a:r>
          </a:p>
          <a:p>
            <a:pPr marL="0" indent="0">
              <a:buNone/>
            </a:pPr>
            <a:r>
              <a:rPr lang="en-US" dirty="0" smtClean="0"/>
              <a:t>Lungs: Good air movement throughout.  Lungs clear.</a:t>
            </a:r>
          </a:p>
          <a:p>
            <a:pPr marL="0" indent="0">
              <a:buNone/>
            </a:pPr>
            <a:r>
              <a:rPr lang="en-US" dirty="0" smtClean="0"/>
              <a:t>Abdomen: Soft, </a:t>
            </a:r>
            <a:r>
              <a:rPr lang="en-US" dirty="0" err="1" smtClean="0"/>
              <a:t>nontender</a:t>
            </a:r>
            <a:r>
              <a:rPr lang="en-US" dirty="0" smtClean="0"/>
              <a:t>, </a:t>
            </a:r>
            <a:r>
              <a:rPr lang="en-US" dirty="0" err="1" smtClean="0"/>
              <a:t>nondistended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Extremities: 2+ Edema bilaterally, R &gt; 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522173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Labs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79315"/>
              </p:ext>
            </p:extLst>
          </p:nvPr>
        </p:nvGraphicFramePr>
        <p:xfrm>
          <a:off x="3636017" y="1060199"/>
          <a:ext cx="3652671" cy="834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557"/>
                <a:gridCol w="1217557"/>
                <a:gridCol w="1217557"/>
              </a:tblGrid>
              <a:tr h="417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25718" marB="2571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63287" y="1024823"/>
            <a:ext cx="3189473" cy="1089661"/>
            <a:chOff x="25604" y="1859940"/>
            <a:chExt cx="3189473" cy="1452881"/>
          </a:xfrm>
        </p:grpSpPr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25604" y="1859940"/>
              <a:ext cx="3189473" cy="1452881"/>
              <a:chOff x="1213076" y="2260756"/>
              <a:chExt cx="2540623" cy="1304784"/>
            </a:xfrm>
          </p:grpSpPr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2067875" y="2813207"/>
                <a:ext cx="705007" cy="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flipV="1">
                <a:off x="2777645" y="2260756"/>
                <a:ext cx="266284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flipV="1">
                <a:off x="1800633" y="2813207"/>
                <a:ext cx="267242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flipH="1" flipV="1">
                <a:off x="1800633" y="2260756"/>
                <a:ext cx="267242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flipH="1" flipV="1">
                <a:off x="2777645" y="2813207"/>
                <a:ext cx="266284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39" name="TextBox 31"/>
              <p:cNvSpPr txBox="1">
                <a:spLocks noChangeArrowheads="1"/>
              </p:cNvSpPr>
              <p:nvPr/>
            </p:nvSpPr>
            <p:spPr bwMode="auto">
              <a:xfrm>
                <a:off x="1213076" y="2545784"/>
                <a:ext cx="722067" cy="700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3200" dirty="0" smtClean="0">
                    <a:latin typeface="Arial Narrow" panose="020B0606020202030204" pitchFamily="34" charset="0"/>
                  </a:rPr>
                  <a:t>12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TextBox 32"/>
              <p:cNvSpPr txBox="1">
                <a:spLocks noChangeArrowheads="1"/>
              </p:cNvSpPr>
              <p:nvPr/>
            </p:nvSpPr>
            <p:spPr bwMode="auto">
              <a:xfrm>
                <a:off x="2067875" y="2865318"/>
                <a:ext cx="705008" cy="700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dirty="0" smtClean="0">
                    <a:latin typeface="Arial Narrow" panose="020B0606020202030204" pitchFamily="34" charset="0"/>
                  </a:rPr>
                  <a:t>36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1" name="TextBox 33"/>
              <p:cNvSpPr txBox="1">
                <a:spLocks noChangeArrowheads="1"/>
              </p:cNvSpPr>
              <p:nvPr/>
            </p:nvSpPr>
            <p:spPr bwMode="auto">
              <a:xfrm>
                <a:off x="2955076" y="2536826"/>
                <a:ext cx="798623" cy="700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 smtClean="0">
                    <a:latin typeface="Arial Narrow" panose="020B0606020202030204" pitchFamily="34" charset="0"/>
                  </a:rPr>
                  <a:t>231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988196" y="1884935"/>
              <a:ext cx="1118180" cy="77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Arial Narrow" panose="020B0606020202030204" pitchFamily="34" charset="0"/>
                </a:rPr>
                <a:t>12</a:t>
              </a:r>
              <a:endParaRPr lang="en-US" sz="3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4535" y="1991890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90% PMNs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35718" y="1894590"/>
            <a:ext cx="0" cy="315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715915" y="2175436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Baseline 1.0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134" y="2559339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D-Dimer: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388</a:t>
            </a:r>
            <a:endParaRPr lang="en-US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radiopaedia.org/images/1420387/6f63736ff837ff7c5a736b35aba6ab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 b="17011"/>
          <a:stretch/>
        </p:blipFill>
        <p:spPr bwMode="auto">
          <a:xfrm>
            <a:off x="0" y="1"/>
            <a:ext cx="9144000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X-Ray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5"/>
            <a:ext cx="9144000" cy="51203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CT Angiogram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08" y="0"/>
            <a:ext cx="9895895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CT Angiogram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955" y="5476315"/>
            <a:ext cx="796216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No </a:t>
            </a:r>
            <a:r>
              <a:rPr lang="en-US" sz="3200" dirty="0">
                <a:latin typeface="Arial Narrow" panose="020B0606020202030204" pitchFamily="34" charset="0"/>
              </a:rPr>
              <a:t>pulmonary embolus.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Mild </a:t>
            </a:r>
            <a:r>
              <a:rPr lang="en-US" sz="3200" dirty="0">
                <a:latin typeface="Arial Narrow" panose="020B0606020202030204" pitchFamily="34" charset="0"/>
              </a:rPr>
              <a:t>cardiomegaly with reversal of RV to LV ratio with enlargement of right </a:t>
            </a:r>
            <a:r>
              <a:rPr lang="en-US" sz="3200" dirty="0" smtClean="0">
                <a:latin typeface="Arial Narrow" panose="020B0606020202030204" pitchFamily="34" charset="0"/>
              </a:rPr>
              <a:t>atrium.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" b="17750"/>
          <a:stretch/>
        </p:blipFill>
        <p:spPr>
          <a:xfrm>
            <a:off x="0" y="-17584"/>
            <a:ext cx="9144000" cy="51347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CT Angiogram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2991" y="215153"/>
            <a:ext cx="2874492" cy="2133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Biventricular, dual-chamber pacemaker/ICD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 descr="http://washingtonhra.com/wp-content/uploads/2015/05/bivicd-x-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540188" cy="51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TN Ech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45" end="11450"/>
                </p14:media>
              </p:ext>
            </p:extLst>
          </p:nvPr>
        </p:nvPicPr>
        <p:blipFill rotWithShape="1">
          <a:blip r:embed="rId5"/>
          <a:srcRect l="25463" t="15468" r="16938" b="4160"/>
          <a:stretch/>
        </p:blipFill>
        <p:spPr>
          <a:xfrm>
            <a:off x="1892808" y="214106"/>
            <a:ext cx="5358384" cy="48678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Echocardiogram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202" y="3512294"/>
            <a:ext cx="527200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Narrow" panose="020B0606020202030204" pitchFamily="34" charset="0"/>
              </a:rPr>
              <a:t>LVEF 60</a:t>
            </a:r>
            <a:r>
              <a:rPr lang="en-US" sz="3200" dirty="0" smtClean="0">
                <a:latin typeface="Arial Narrow" panose="020B0606020202030204" pitchFamily="34" charset="0"/>
              </a:rPr>
              <a:t>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Right ventricular hypertrophy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PASP estimate: 56 mmHg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92116" y="214106"/>
            <a:ext cx="7962168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There is evidence of a right-to-left </a:t>
            </a:r>
            <a:r>
              <a:rPr lang="en-US" sz="3200" dirty="0" err="1" smtClean="0">
                <a:latin typeface="Arial Narrow" panose="020B0606020202030204" pitchFamily="34" charset="0"/>
              </a:rPr>
              <a:t>interatrial</a:t>
            </a:r>
            <a:r>
              <a:rPr lang="en-US" sz="3200" dirty="0" smtClean="0">
                <a:latin typeface="Arial Narrow" panose="020B0606020202030204" pitchFamily="34" charset="0"/>
              </a:rPr>
              <a:t> shunt by agitated contrast at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PASP estimate: 56 mmHg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LVEF 60%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>
            <a:off x="1234978" y="884583"/>
            <a:ext cx="1890794" cy="4577998"/>
          </a:xfrm>
          <a:prstGeom prst="chord">
            <a:avLst>
              <a:gd name="adj1" fmla="val 8581115"/>
              <a:gd name="adj2" fmla="val 22264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/>
          <p:nvPr/>
        </p:nvSpPr>
        <p:spPr>
          <a:xfrm>
            <a:off x="5861111" y="884583"/>
            <a:ext cx="1890794" cy="4577998"/>
          </a:xfrm>
          <a:prstGeom prst="chord">
            <a:avLst>
              <a:gd name="adj1" fmla="val 8581115"/>
              <a:gd name="adj2" fmla="val 22264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260293" y="1872483"/>
            <a:ext cx="2588219" cy="3214505"/>
            <a:chOff x="10436534" y="1458255"/>
            <a:chExt cx="2588219" cy="4286006"/>
          </a:xfrm>
        </p:grpSpPr>
        <p:sp>
          <p:nvSpPr>
            <p:cNvPr id="6" name="Oval 5"/>
            <p:cNvSpPr/>
            <p:nvPr/>
          </p:nvSpPr>
          <p:spPr>
            <a:xfrm rot="3223508">
              <a:off x="9876887" y="2596395"/>
              <a:ext cx="3707513" cy="2588219"/>
            </a:xfrm>
            <a:prstGeom prst="ellipse">
              <a:avLst/>
            </a:prstGeom>
            <a:solidFill>
              <a:srgbClr val="DD71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 rot="19276614">
              <a:off x="10579845" y="2341957"/>
              <a:ext cx="1920240" cy="2140960"/>
            </a:xfrm>
            <a:prstGeom prst="pie">
              <a:avLst>
                <a:gd name="adj1" fmla="val 16213737"/>
                <a:gd name="adj2" fmla="val 20393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Pie 26"/>
            <p:cNvSpPr/>
            <p:nvPr/>
          </p:nvSpPr>
          <p:spPr>
            <a:xfrm rot="19325931">
              <a:off x="10649398" y="1458255"/>
              <a:ext cx="1920240" cy="4111603"/>
            </a:xfrm>
            <a:prstGeom prst="pie">
              <a:avLst>
                <a:gd name="adj1" fmla="val 150036"/>
                <a:gd name="adj2" fmla="val 539714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Pie 29"/>
            <p:cNvSpPr/>
            <p:nvPr/>
          </p:nvSpPr>
          <p:spPr>
            <a:xfrm rot="19391049" flipH="1">
              <a:off x="10448560" y="2450832"/>
              <a:ext cx="1920240" cy="2140960"/>
            </a:xfrm>
            <a:prstGeom prst="pie">
              <a:avLst>
                <a:gd name="adj1" fmla="val 16213737"/>
                <a:gd name="adj2" fmla="val 20393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19341732" flipH="1">
              <a:off x="10518113" y="1567130"/>
              <a:ext cx="1920240" cy="4111603"/>
            </a:xfrm>
            <a:prstGeom prst="pie">
              <a:avLst>
                <a:gd name="adj1" fmla="val 150036"/>
                <a:gd name="adj2" fmla="val 539714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Pulmonary Artery Catheterization</a:t>
            </a:r>
            <a:endParaRPr lang="en-US" sz="3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013308" y="1495320"/>
            <a:ext cx="5094099" cy="1439103"/>
            <a:chOff x="2854250" y="2134664"/>
            <a:chExt cx="5094099" cy="1918804"/>
          </a:xfrm>
          <a:solidFill>
            <a:srgbClr val="E24E4E"/>
          </a:solidFill>
        </p:grpSpPr>
        <p:sp>
          <p:nvSpPr>
            <p:cNvPr id="43" name="Can 42"/>
            <p:cNvSpPr/>
            <p:nvPr/>
          </p:nvSpPr>
          <p:spPr>
            <a:xfrm>
              <a:off x="5142934" y="2997938"/>
              <a:ext cx="666429" cy="1055530"/>
            </a:xfrm>
            <a:prstGeom prst="can">
              <a:avLst>
                <a:gd name="adj" fmla="val 54688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an 43"/>
            <p:cNvSpPr/>
            <p:nvPr/>
          </p:nvSpPr>
          <p:spPr>
            <a:xfrm rot="5400000">
              <a:off x="5154643" y="1403755"/>
              <a:ext cx="501819" cy="3354344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53552" y="3307560"/>
              <a:ext cx="640080" cy="1482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an 45"/>
            <p:cNvSpPr/>
            <p:nvPr/>
          </p:nvSpPr>
          <p:spPr>
            <a:xfrm rot="2700000">
              <a:off x="7216857" y="2047100"/>
              <a:ext cx="305652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an 46"/>
            <p:cNvSpPr/>
            <p:nvPr/>
          </p:nvSpPr>
          <p:spPr>
            <a:xfrm rot="8100000">
              <a:off x="7183944" y="2869995"/>
              <a:ext cx="305652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84840" y="2842457"/>
              <a:ext cx="365483" cy="4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48"/>
            <p:cNvSpPr/>
            <p:nvPr/>
          </p:nvSpPr>
          <p:spPr>
            <a:xfrm rot="18900000" flipH="1">
              <a:off x="3313003" y="2134664"/>
              <a:ext cx="305652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an 49"/>
            <p:cNvSpPr/>
            <p:nvPr/>
          </p:nvSpPr>
          <p:spPr>
            <a:xfrm rot="13500000" flipH="1">
              <a:off x="3280090" y="2957559"/>
              <a:ext cx="305652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/>
            <p:cNvSpPr/>
            <p:nvPr/>
          </p:nvSpPr>
          <p:spPr>
            <a:xfrm rot="16200000" flipH="1">
              <a:off x="3393851" y="2519642"/>
              <a:ext cx="280728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18165" y="2838611"/>
              <a:ext cx="671645" cy="4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39851" y="1709283"/>
            <a:ext cx="5094099" cy="2188948"/>
            <a:chOff x="2854250" y="2134664"/>
            <a:chExt cx="5094099" cy="2918597"/>
          </a:xfrm>
        </p:grpSpPr>
        <p:sp>
          <p:nvSpPr>
            <p:cNvPr id="19" name="Can 18"/>
            <p:cNvSpPr/>
            <p:nvPr/>
          </p:nvSpPr>
          <p:spPr>
            <a:xfrm>
              <a:off x="4872340" y="2965592"/>
              <a:ext cx="666429" cy="2087669"/>
            </a:xfrm>
            <a:prstGeom prst="can">
              <a:avLst>
                <a:gd name="adj" fmla="val 546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/>
            <p:cNvSpPr/>
            <p:nvPr/>
          </p:nvSpPr>
          <p:spPr>
            <a:xfrm rot="5400000">
              <a:off x="5154643" y="1403755"/>
              <a:ext cx="501819" cy="335434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82958" y="3275215"/>
              <a:ext cx="640080" cy="1221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 rot="2700000">
              <a:off x="7216857" y="2047100"/>
              <a:ext cx="305652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n 34"/>
            <p:cNvSpPr/>
            <p:nvPr/>
          </p:nvSpPr>
          <p:spPr>
            <a:xfrm rot="8100000">
              <a:off x="7183944" y="2869995"/>
              <a:ext cx="305652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84840" y="2842457"/>
              <a:ext cx="365483" cy="484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n 37"/>
            <p:cNvSpPr/>
            <p:nvPr/>
          </p:nvSpPr>
          <p:spPr>
            <a:xfrm rot="18900000" flipH="1">
              <a:off x="3313003" y="2134664"/>
              <a:ext cx="305652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n 38"/>
            <p:cNvSpPr/>
            <p:nvPr/>
          </p:nvSpPr>
          <p:spPr>
            <a:xfrm rot="13500000" flipH="1">
              <a:off x="3280090" y="2957559"/>
              <a:ext cx="305652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 rot="16200000" flipH="1">
              <a:off x="3393851" y="2519642"/>
              <a:ext cx="280728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18165" y="2838611"/>
              <a:ext cx="671645" cy="484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2432304" y="2316090"/>
            <a:ext cx="4437126" cy="2579760"/>
          </a:xfrm>
          <a:custGeom>
            <a:avLst/>
            <a:gdLst>
              <a:gd name="connsiteX0" fmla="*/ 0 w 4437126"/>
              <a:gd name="connsiteY0" fmla="*/ 3439680 h 3439680"/>
              <a:gd name="connsiteX1" fmla="*/ 310896 w 4437126"/>
              <a:gd name="connsiteY1" fmla="*/ 952512 h 3439680"/>
              <a:gd name="connsiteX2" fmla="*/ 1737360 w 4437126"/>
              <a:gd name="connsiteY2" fmla="*/ 2671584 h 3439680"/>
              <a:gd name="connsiteX3" fmla="*/ 1975104 w 4437126"/>
              <a:gd name="connsiteY3" fmla="*/ 74688 h 3439680"/>
              <a:gd name="connsiteX4" fmla="*/ 4187952 w 4437126"/>
              <a:gd name="connsiteY4" fmla="*/ 733056 h 3439680"/>
              <a:gd name="connsiteX5" fmla="*/ 4407408 w 4437126"/>
              <a:gd name="connsiteY5" fmla="*/ 1043952 h 3439680"/>
              <a:gd name="connsiteX6" fmla="*/ 4389120 w 4437126"/>
              <a:gd name="connsiteY6" fmla="*/ 970800 h 343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7126" h="3439680">
                <a:moveTo>
                  <a:pt x="0" y="3439680"/>
                </a:moveTo>
                <a:cubicBezTo>
                  <a:pt x="10668" y="2260104"/>
                  <a:pt x="21336" y="1080528"/>
                  <a:pt x="310896" y="952512"/>
                </a:cubicBezTo>
                <a:cubicBezTo>
                  <a:pt x="600456" y="824496"/>
                  <a:pt x="1459992" y="2817888"/>
                  <a:pt x="1737360" y="2671584"/>
                </a:cubicBezTo>
                <a:cubicBezTo>
                  <a:pt x="2014728" y="2525280"/>
                  <a:pt x="1566672" y="397776"/>
                  <a:pt x="1975104" y="74688"/>
                </a:cubicBezTo>
                <a:cubicBezTo>
                  <a:pt x="2383536" y="-248400"/>
                  <a:pt x="3782568" y="571512"/>
                  <a:pt x="4187952" y="733056"/>
                </a:cubicBezTo>
                <a:cubicBezTo>
                  <a:pt x="4593336" y="894600"/>
                  <a:pt x="4373880" y="1004328"/>
                  <a:pt x="4407408" y="1043952"/>
                </a:cubicBezTo>
                <a:cubicBezTo>
                  <a:pt x="4440936" y="1083576"/>
                  <a:pt x="4415028" y="1027188"/>
                  <a:pt x="4389120" y="9708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" y="284055"/>
            <a:ext cx="7886700" cy="610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Heart catheterization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793063"/>
              </p:ext>
            </p:extLst>
          </p:nvPr>
        </p:nvGraphicFramePr>
        <p:xfrm>
          <a:off x="3991200" y="968928"/>
          <a:ext cx="3851909" cy="171450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942436"/>
                <a:gridCol w="942436"/>
                <a:gridCol w="1024601"/>
                <a:gridCol w="942436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Site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Sys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Dias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Mean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RA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RV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98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68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PCW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PA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96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36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59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513186"/>
              </p:ext>
            </p:extLst>
          </p:nvPr>
        </p:nvGraphicFramePr>
        <p:xfrm>
          <a:off x="422910" y="970246"/>
          <a:ext cx="3291844" cy="1403588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45922"/>
                <a:gridCol w="1645922"/>
              </a:tblGrid>
              <a:tr h="3748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Site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n-US" sz="18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sat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Aorta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81%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PV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94%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SVC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44%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 descr="http://img2.tfd.com/mk/H/X2604-H-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57"/>
          <a:stretch/>
        </p:blipFill>
        <p:spPr bwMode="auto">
          <a:xfrm>
            <a:off x="5189220" y="3202744"/>
            <a:ext cx="3120390" cy="20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915511" y="3276879"/>
            <a:ext cx="15903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values:</a:t>
            </a:r>
          </a:p>
          <a:p>
            <a:r>
              <a:rPr lang="en-US" dirty="0" smtClean="0"/>
              <a:t>RA: 5</a:t>
            </a:r>
          </a:p>
          <a:p>
            <a:r>
              <a:rPr lang="en-US" dirty="0" smtClean="0"/>
              <a:t>RV: 25/5</a:t>
            </a:r>
          </a:p>
          <a:p>
            <a:r>
              <a:rPr lang="en-US" dirty="0" smtClean="0"/>
              <a:t>PA: 25/10</a:t>
            </a:r>
          </a:p>
          <a:p>
            <a:r>
              <a:rPr lang="en-US" dirty="0" smtClean="0"/>
              <a:t>PCW: &lt;12</a:t>
            </a:r>
          </a:p>
        </p:txBody>
      </p:sp>
      <p:graphicFrame>
        <p:nvGraphicFramePr>
          <p:cNvPr id="2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86869"/>
              </p:ext>
            </p:extLst>
          </p:nvPr>
        </p:nvGraphicFramePr>
        <p:xfrm>
          <a:off x="422910" y="2993022"/>
          <a:ext cx="3291844" cy="2049672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45922"/>
                <a:gridCol w="1645922"/>
              </a:tblGrid>
              <a:tr h="61722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Grading severity of pulmonary hypertension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13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latin typeface="Arial Narrow" panose="020B0606020202030204" pitchFamily="34" charset="0"/>
                        </a:rPr>
                        <a:t>Grade</a:t>
                      </a:r>
                      <a:endParaRPr lang="en-US" sz="1800" b="1" u="sng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 dirty="0" err="1" smtClean="0">
                          <a:latin typeface="Arial Narrow" panose="020B0606020202030204" pitchFamily="34" charset="0"/>
                        </a:rPr>
                        <a:t>mPAP</a:t>
                      </a:r>
                      <a:endParaRPr lang="en-US" sz="1800" b="1" u="sng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Mild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25-35 mmHg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Moderate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35-45</a:t>
                      </a:r>
                      <a:r>
                        <a:rPr lang="en-US" sz="1800" baseline="0" dirty="0" smtClean="0">
                          <a:latin typeface="Arial Narrow" panose="020B0606020202030204" pitchFamily="34" charset="0"/>
                        </a:rPr>
                        <a:t> mmHg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1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Severe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&gt;45 mm Hg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56338"/>
              </p:ext>
            </p:extLst>
          </p:nvPr>
        </p:nvGraphicFramePr>
        <p:xfrm>
          <a:off x="-4339590" y="2202384"/>
          <a:ext cx="3291844" cy="34290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45922"/>
                <a:gridCol w="1645922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PVR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1540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22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a shunt, why does O</a:t>
            </a:r>
            <a:r>
              <a:rPr lang="en-US" baseline="-25000" dirty="0" smtClean="0"/>
              <a:t>2</a:t>
            </a:r>
            <a:r>
              <a:rPr lang="en-US" dirty="0" smtClean="0"/>
              <a:t> sat fail to improve with supplemental 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785"/>
          <a:stretch/>
        </p:blipFill>
        <p:spPr>
          <a:xfrm>
            <a:off x="1614487" y="1811215"/>
            <a:ext cx="2440565" cy="2112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384" y="579214"/>
            <a:ext cx="2436019" cy="1550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8255" y="4707220"/>
            <a:ext cx="1611259" cy="2077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http://ecommons.med.harvard.edu/</a:t>
            </a: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983339"/>
              </p:ext>
            </p:extLst>
          </p:nvPr>
        </p:nvGraphicFramePr>
        <p:xfrm>
          <a:off x="4140197" y="1600053"/>
          <a:ext cx="3556115" cy="238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val 7"/>
          <p:cNvSpPr/>
          <p:nvPr/>
        </p:nvSpPr>
        <p:spPr>
          <a:xfrm>
            <a:off x="6723883" y="1749669"/>
            <a:ext cx="193431" cy="211016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Oval 8"/>
          <p:cNvSpPr/>
          <p:nvPr/>
        </p:nvSpPr>
        <p:spPr>
          <a:xfrm>
            <a:off x="5869280" y="2138199"/>
            <a:ext cx="193431" cy="211016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9814" y="1465045"/>
            <a:ext cx="180408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/>
              <a:t>Room Air: 21% O</a:t>
            </a:r>
            <a:r>
              <a:rPr lang="en-US" baseline="-25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756" y="2699240"/>
            <a:ext cx="713465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/>
              <a:t>95%</a:t>
            </a:r>
            <a:br>
              <a:rPr lang="en-US" dirty="0"/>
            </a:b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Sat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43039" y="3045488"/>
            <a:ext cx="109687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70% 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Sat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0686" y="3946745"/>
            <a:ext cx="109687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83% O</a:t>
            </a:r>
            <a:r>
              <a:rPr lang="en-US" baseline="-25000" dirty="0"/>
              <a:t>2</a:t>
            </a:r>
            <a:r>
              <a:rPr lang="en-US" dirty="0"/>
              <a:t> Sat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79589" y="1472670"/>
            <a:ext cx="1440539" cy="34624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100% 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7756" y="2699239"/>
            <a:ext cx="713465" cy="623248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100%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Sat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7053" y="3946745"/>
            <a:ext cx="1096876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85% O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>
                <a:solidFill>
                  <a:srgbClr val="7030A0"/>
                </a:solidFill>
              </a:rPr>
              <a:t> Sat</a:t>
            </a:r>
            <a:endParaRPr lang="en-US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8958 -0.0219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P spid="8" grpId="0" animBg="1"/>
      <p:bldP spid="8" grpId="1" animBg="1"/>
      <p:bldP spid="9" grpId="0" animBg="1"/>
      <p:bldP spid="10" grpId="0"/>
      <p:bldP spid="11" grpId="0"/>
      <p:bldP spid="12" grpId="0"/>
      <p:bldP spid="13" grpId="0"/>
      <p:bldP spid="16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SD Bubble Stud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469" y="384048"/>
            <a:ext cx="7404847" cy="46582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Echocardiogram with agitated saline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4004" y="2571751"/>
            <a:ext cx="7962168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There is evidence of a right-to-left interatrial shunt by agitated contrast at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PASP estimate: 56 mmHg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 Narrow" panose="020B0606020202030204" pitchFamily="34" charset="0"/>
              </a:rPr>
              <a:t>LVEF 60%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>
            <a:off x="2069233" y="884583"/>
            <a:ext cx="1418096" cy="4577998"/>
          </a:xfrm>
          <a:prstGeom prst="chord">
            <a:avLst>
              <a:gd name="adj1" fmla="val 8581115"/>
              <a:gd name="adj2" fmla="val 22264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Chord 4"/>
          <p:cNvSpPr/>
          <p:nvPr/>
        </p:nvSpPr>
        <p:spPr>
          <a:xfrm>
            <a:off x="5538834" y="884585"/>
            <a:ext cx="1418096" cy="4577998"/>
          </a:xfrm>
          <a:prstGeom prst="chord">
            <a:avLst>
              <a:gd name="adj1" fmla="val 8581115"/>
              <a:gd name="adj2" fmla="val 22264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88220" y="1872484"/>
            <a:ext cx="1941164" cy="3214505"/>
            <a:chOff x="10436534" y="1458255"/>
            <a:chExt cx="2588219" cy="4286006"/>
          </a:xfrm>
        </p:grpSpPr>
        <p:sp>
          <p:nvSpPr>
            <p:cNvPr id="6" name="Oval 5"/>
            <p:cNvSpPr/>
            <p:nvPr/>
          </p:nvSpPr>
          <p:spPr>
            <a:xfrm rot="3223508">
              <a:off x="9876887" y="2596395"/>
              <a:ext cx="3707513" cy="2588219"/>
            </a:xfrm>
            <a:prstGeom prst="ellipse">
              <a:avLst/>
            </a:prstGeom>
            <a:solidFill>
              <a:srgbClr val="DD715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 rot="19276614">
              <a:off x="10579845" y="2341957"/>
              <a:ext cx="1920240" cy="2140960"/>
            </a:xfrm>
            <a:prstGeom prst="pie">
              <a:avLst>
                <a:gd name="adj1" fmla="val 16213737"/>
                <a:gd name="adj2" fmla="val 20393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7" name="Pie 26"/>
            <p:cNvSpPr/>
            <p:nvPr/>
          </p:nvSpPr>
          <p:spPr>
            <a:xfrm rot="19325931">
              <a:off x="10649398" y="1458255"/>
              <a:ext cx="1920240" cy="4111603"/>
            </a:xfrm>
            <a:prstGeom prst="pie">
              <a:avLst>
                <a:gd name="adj1" fmla="val 150036"/>
                <a:gd name="adj2" fmla="val 539714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0" name="Pie 29"/>
            <p:cNvSpPr/>
            <p:nvPr/>
          </p:nvSpPr>
          <p:spPr>
            <a:xfrm rot="19391049" flipH="1">
              <a:off x="10448560" y="2450832"/>
              <a:ext cx="1920240" cy="2140960"/>
            </a:xfrm>
            <a:prstGeom prst="pie">
              <a:avLst>
                <a:gd name="adj1" fmla="val 16213737"/>
                <a:gd name="adj2" fmla="val 20393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 rot="19341732" flipH="1">
              <a:off x="10518113" y="1567130"/>
              <a:ext cx="1920240" cy="4111603"/>
            </a:xfrm>
            <a:prstGeom prst="pie">
              <a:avLst>
                <a:gd name="adj1" fmla="val 150036"/>
                <a:gd name="adj2" fmla="val 539714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2" y="194723"/>
            <a:ext cx="8571662" cy="610738"/>
          </a:xfrm>
        </p:spPr>
        <p:txBody>
          <a:bodyPr>
            <a:noAutofit/>
          </a:bodyPr>
          <a:lstStyle/>
          <a:p>
            <a:r>
              <a:rPr lang="en-US" sz="2700" dirty="0"/>
              <a:t>WHO Classification of Pulmonary Hypertension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52982" y="1495321"/>
            <a:ext cx="3820574" cy="1439103"/>
            <a:chOff x="2854250" y="2134664"/>
            <a:chExt cx="5094099" cy="1918804"/>
          </a:xfrm>
          <a:solidFill>
            <a:srgbClr val="E24E4E"/>
          </a:solidFill>
        </p:grpSpPr>
        <p:sp>
          <p:nvSpPr>
            <p:cNvPr id="43" name="Can 42"/>
            <p:cNvSpPr/>
            <p:nvPr/>
          </p:nvSpPr>
          <p:spPr>
            <a:xfrm>
              <a:off x="5142934" y="2997938"/>
              <a:ext cx="666429" cy="1055530"/>
            </a:xfrm>
            <a:prstGeom prst="can">
              <a:avLst>
                <a:gd name="adj" fmla="val 54688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4" name="Can 43"/>
            <p:cNvSpPr/>
            <p:nvPr/>
          </p:nvSpPr>
          <p:spPr>
            <a:xfrm rot="5400000">
              <a:off x="5154643" y="1403755"/>
              <a:ext cx="501819" cy="3354344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53552" y="3307560"/>
              <a:ext cx="640080" cy="1482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6" name="Can 45"/>
            <p:cNvSpPr/>
            <p:nvPr/>
          </p:nvSpPr>
          <p:spPr>
            <a:xfrm rot="2700000">
              <a:off x="7216857" y="2047100"/>
              <a:ext cx="305652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7" name="Can 46"/>
            <p:cNvSpPr/>
            <p:nvPr/>
          </p:nvSpPr>
          <p:spPr>
            <a:xfrm rot="8100000">
              <a:off x="7183944" y="2869995"/>
              <a:ext cx="305652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84840" y="2842457"/>
              <a:ext cx="365483" cy="4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 rot="18900000" flipH="1">
              <a:off x="3313003" y="2134664"/>
              <a:ext cx="305652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0" name="Can 49"/>
            <p:cNvSpPr/>
            <p:nvPr/>
          </p:nvSpPr>
          <p:spPr>
            <a:xfrm rot="13500000" flipH="1">
              <a:off x="3280090" y="2957559"/>
              <a:ext cx="305652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1" name="Can 50"/>
            <p:cNvSpPr/>
            <p:nvPr/>
          </p:nvSpPr>
          <p:spPr>
            <a:xfrm rot="16200000" flipH="1">
              <a:off x="3393851" y="2519642"/>
              <a:ext cx="280728" cy="1157332"/>
            </a:xfrm>
            <a:prstGeom prst="ca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18165" y="2838611"/>
              <a:ext cx="671645" cy="484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97890" y="1709285"/>
            <a:ext cx="3820574" cy="2188948"/>
            <a:chOff x="2854250" y="2134664"/>
            <a:chExt cx="5094099" cy="2918597"/>
          </a:xfrm>
        </p:grpSpPr>
        <p:sp>
          <p:nvSpPr>
            <p:cNvPr id="19" name="Can 18"/>
            <p:cNvSpPr/>
            <p:nvPr/>
          </p:nvSpPr>
          <p:spPr>
            <a:xfrm>
              <a:off x="4872340" y="2965592"/>
              <a:ext cx="666429" cy="2087669"/>
            </a:xfrm>
            <a:prstGeom prst="can">
              <a:avLst>
                <a:gd name="adj" fmla="val 546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Can 16"/>
            <p:cNvSpPr/>
            <p:nvPr/>
          </p:nvSpPr>
          <p:spPr>
            <a:xfrm rot="5400000">
              <a:off x="5154643" y="1403755"/>
              <a:ext cx="501819" cy="335434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82958" y="3275215"/>
              <a:ext cx="640080" cy="1221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4" name="Can 33"/>
            <p:cNvSpPr/>
            <p:nvPr/>
          </p:nvSpPr>
          <p:spPr>
            <a:xfrm rot="2700000">
              <a:off x="7216857" y="2047100"/>
              <a:ext cx="305652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5" name="Can 34"/>
            <p:cNvSpPr/>
            <p:nvPr/>
          </p:nvSpPr>
          <p:spPr>
            <a:xfrm rot="8100000">
              <a:off x="7183944" y="2869995"/>
              <a:ext cx="305652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84840" y="2842457"/>
              <a:ext cx="365483" cy="484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8" name="Can 37"/>
            <p:cNvSpPr/>
            <p:nvPr/>
          </p:nvSpPr>
          <p:spPr>
            <a:xfrm rot="18900000" flipH="1">
              <a:off x="3313003" y="2134664"/>
              <a:ext cx="305652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9" name="Can 38"/>
            <p:cNvSpPr/>
            <p:nvPr/>
          </p:nvSpPr>
          <p:spPr>
            <a:xfrm rot="13500000" flipH="1">
              <a:off x="3280090" y="2957559"/>
              <a:ext cx="305652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6" name="Can 35"/>
            <p:cNvSpPr/>
            <p:nvPr/>
          </p:nvSpPr>
          <p:spPr>
            <a:xfrm rot="16200000" flipH="1">
              <a:off x="3393851" y="2519642"/>
              <a:ext cx="280728" cy="1157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18165" y="2838611"/>
              <a:ext cx="671645" cy="484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578990" y="4751994"/>
            <a:ext cx="2265233" cy="2885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 defTabSz="685783"/>
            <a:r>
              <a:rPr lang="en-US" sz="1400" i="1" dirty="0" err="1">
                <a:solidFill>
                  <a:prstClr val="black"/>
                </a:solidFill>
              </a:rPr>
              <a:t>Simonneau</a:t>
            </a:r>
            <a:r>
              <a:rPr lang="en-US" sz="1400" i="1" dirty="0">
                <a:solidFill>
                  <a:prstClr val="black"/>
                </a:solidFill>
              </a:rPr>
              <a:t> et al. JACC. 2013.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507530" y="1005852"/>
            <a:ext cx="1520835" cy="1152707"/>
          </a:xfrm>
          <a:prstGeom prst="wedgeRectCallout">
            <a:avLst>
              <a:gd name="adj1" fmla="val 103722"/>
              <a:gd name="adj2" fmla="val 7149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t"/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Group 1</a:t>
            </a:r>
          </a:p>
          <a:p>
            <a:pPr defTabSz="685783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Pulmonary Arterial Hypertension</a:t>
            </a:r>
            <a:b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US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Hepatopulmonary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Syndrome</a:t>
            </a:r>
          </a:p>
        </p:txBody>
      </p:sp>
      <p:sp>
        <p:nvSpPr>
          <p:cNvPr id="55" name="Rectangular Callout 54"/>
          <p:cNvSpPr/>
          <p:nvPr/>
        </p:nvSpPr>
        <p:spPr>
          <a:xfrm>
            <a:off x="6010033" y="3421055"/>
            <a:ext cx="1755434" cy="897351"/>
          </a:xfrm>
          <a:prstGeom prst="wedgeRectCallout">
            <a:avLst>
              <a:gd name="adj1" fmla="val -92828"/>
              <a:gd name="adj2" fmla="val 8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t"/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Group 2</a:t>
            </a:r>
          </a:p>
          <a:p>
            <a:pPr defTabSz="685783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Pulmonary Hypertension Due to Left Heart Disease</a:t>
            </a:r>
          </a:p>
        </p:txBody>
      </p:sp>
      <p:sp>
        <p:nvSpPr>
          <p:cNvPr id="56" name="Rectangular Callout 55"/>
          <p:cNvSpPr/>
          <p:nvPr/>
        </p:nvSpPr>
        <p:spPr>
          <a:xfrm>
            <a:off x="1473571" y="3827798"/>
            <a:ext cx="1727162" cy="1121415"/>
          </a:xfrm>
          <a:prstGeom prst="wedgeRectCallout">
            <a:avLst>
              <a:gd name="adj1" fmla="val 19164"/>
              <a:gd name="adj2" fmla="val -8132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t"/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Group 3</a:t>
            </a:r>
          </a:p>
          <a:p>
            <a:pPr defTabSz="685783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Pulmonary Hypertension due to Parenchymal Lung Disease</a:t>
            </a:r>
          </a:p>
        </p:txBody>
      </p:sp>
      <p:sp>
        <p:nvSpPr>
          <p:cNvPr id="57" name="Rectangular Callout 56"/>
          <p:cNvSpPr/>
          <p:nvPr/>
        </p:nvSpPr>
        <p:spPr>
          <a:xfrm>
            <a:off x="6991903" y="1104209"/>
            <a:ext cx="1755434" cy="1113845"/>
          </a:xfrm>
          <a:prstGeom prst="wedgeRectCallout">
            <a:avLst>
              <a:gd name="adj1" fmla="val -112619"/>
              <a:gd name="adj2" fmla="val 4795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t"/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Group 4</a:t>
            </a:r>
          </a:p>
          <a:p>
            <a:pPr defTabSz="685783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Pulmonary Hypertension Due to Chronic Thromboembolic Disease</a:t>
            </a:r>
          </a:p>
        </p:txBody>
      </p:sp>
      <p:sp>
        <p:nvSpPr>
          <p:cNvPr id="58" name="Rectangular Callout 57"/>
          <p:cNvSpPr/>
          <p:nvPr/>
        </p:nvSpPr>
        <p:spPr>
          <a:xfrm>
            <a:off x="3607093" y="903364"/>
            <a:ext cx="1755434" cy="897351"/>
          </a:xfrm>
          <a:prstGeom prst="wedgeRectCallout">
            <a:avLst>
              <a:gd name="adj1" fmla="val 9295"/>
              <a:gd name="adj2" fmla="val -138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t"/>
          <a:lstStyle/>
          <a:p>
            <a:pPr defTabSz="685783"/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Group 5</a:t>
            </a:r>
          </a:p>
          <a:p>
            <a:pPr defTabSz="685783"/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Pulmonary Hypertension with Unclear or Multifactorial Etiology</a:t>
            </a:r>
          </a:p>
        </p:txBody>
      </p:sp>
    </p:spTree>
    <p:extLst>
      <p:ext uri="{BB962C8B-B14F-4D97-AF65-F5344CB8AC3E}">
        <p14:creationId xmlns:p14="http://schemas.microsoft.com/office/powerpoint/2010/main" val="25426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273845"/>
            <a:ext cx="7886700" cy="61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Management of Pulmonary Hypertension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5631" y="4765376"/>
            <a:ext cx="275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smtClean="0"/>
              <a:t>Humbert et al. NEJM. 2004.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82" y="881353"/>
            <a:ext cx="6243637" cy="38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8112"/>
            <a:ext cx="8168054" cy="6107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Management of </a:t>
            </a:r>
            <a:r>
              <a:rPr lang="en-US" sz="2400" dirty="0" smtClean="0">
                <a:solidFill>
                  <a:srgbClr val="002060"/>
                </a:solidFill>
              </a:rPr>
              <a:t>pulmonary arterial hypertension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8187" y="5884658"/>
            <a:ext cx="52448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en-US" i="1" dirty="0" err="1"/>
              <a:t>Cartin-ceba</a:t>
            </a:r>
            <a:r>
              <a:rPr lang="en-US" i="1" dirty="0"/>
              <a:t> and </a:t>
            </a:r>
            <a:r>
              <a:rPr lang="en-US" i="1" dirty="0" err="1"/>
              <a:t>Krowka</a:t>
            </a:r>
            <a:r>
              <a:rPr lang="en-US" i="1" dirty="0"/>
              <a:t>.  Clinics in Liver Disease. 2014.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7989" y="790801"/>
            <a:ext cx="4393766" cy="3974576"/>
          </a:xfrm>
        </p:spPr>
        <p:txBody>
          <a:bodyPr>
            <a:noAutofit/>
          </a:bodyPr>
          <a:lstStyle/>
          <a:p>
            <a:r>
              <a:rPr lang="en-US" sz="2400" b="1" dirty="0" err="1"/>
              <a:t>Prostanoids</a:t>
            </a:r>
            <a:r>
              <a:rPr lang="en-US" sz="2400" dirty="0"/>
              <a:t>: IV</a:t>
            </a:r>
          </a:p>
          <a:p>
            <a:pPr lvl="1"/>
            <a:r>
              <a:rPr lang="en-US" sz="2100" dirty="0" err="1"/>
              <a:t>Epoprostanol</a:t>
            </a:r>
            <a:r>
              <a:rPr lang="en-US" sz="2100" dirty="0"/>
              <a:t> (</a:t>
            </a:r>
            <a:r>
              <a:rPr lang="en-US" sz="2100" i="1" dirty="0" err="1"/>
              <a:t>Flolan</a:t>
            </a:r>
            <a:r>
              <a:rPr lang="en-US" sz="2100" i="1" baseline="30000" dirty="0" err="1"/>
              <a:t>TM</a:t>
            </a:r>
            <a:r>
              <a:rPr lang="en-US" sz="2100" dirty="0"/>
              <a:t>)</a:t>
            </a:r>
          </a:p>
          <a:p>
            <a:pPr lvl="1"/>
            <a:endParaRPr lang="en-US" sz="2100" dirty="0"/>
          </a:p>
          <a:p>
            <a:r>
              <a:rPr lang="en-US" sz="2400" b="1" dirty="0"/>
              <a:t>Endothelin receptor antagonists</a:t>
            </a:r>
          </a:p>
          <a:p>
            <a:pPr lvl="1"/>
            <a:r>
              <a:rPr lang="en-US" sz="2100" dirty="0" err="1"/>
              <a:t>Bosentan</a:t>
            </a:r>
            <a:r>
              <a:rPr lang="en-US" sz="2100" dirty="0"/>
              <a:t> (</a:t>
            </a:r>
            <a:r>
              <a:rPr lang="en-US" sz="2100" i="1" dirty="0" err="1"/>
              <a:t>Tracleer</a:t>
            </a:r>
            <a:r>
              <a:rPr lang="en-US" sz="2100" i="1" baseline="30000" dirty="0" err="1"/>
              <a:t>TM</a:t>
            </a:r>
            <a:r>
              <a:rPr lang="en-US" sz="2100" dirty="0"/>
              <a:t>)</a:t>
            </a:r>
          </a:p>
          <a:p>
            <a:pPr lvl="1"/>
            <a:r>
              <a:rPr lang="en-US" sz="2100" dirty="0" err="1"/>
              <a:t>Ambrisentan</a:t>
            </a:r>
            <a:r>
              <a:rPr lang="en-US" sz="2100" dirty="0"/>
              <a:t> (</a:t>
            </a:r>
            <a:r>
              <a:rPr lang="en-US" sz="2100" i="1" dirty="0" err="1"/>
              <a:t>Letaris</a:t>
            </a:r>
            <a:r>
              <a:rPr lang="en-US" sz="2100" i="1" baseline="30000" dirty="0" err="1"/>
              <a:t>TM</a:t>
            </a:r>
            <a:r>
              <a:rPr lang="en-US" sz="2100" dirty="0"/>
              <a:t>)</a:t>
            </a:r>
          </a:p>
          <a:p>
            <a:pPr lvl="1"/>
            <a:endParaRPr lang="en-US" sz="2100" dirty="0"/>
          </a:p>
          <a:p>
            <a:r>
              <a:rPr lang="en-US" sz="2400" b="1" dirty="0"/>
              <a:t>Phosphodiesterase inhibitors</a:t>
            </a:r>
            <a:endParaRPr lang="en-US" sz="2400" dirty="0"/>
          </a:p>
          <a:p>
            <a:pPr lvl="1"/>
            <a:r>
              <a:rPr lang="en-US" sz="2100" dirty="0"/>
              <a:t>Sildenafil (</a:t>
            </a:r>
            <a:r>
              <a:rPr lang="en-US" sz="2100" i="1" dirty="0" err="1"/>
              <a:t>Viagra</a:t>
            </a:r>
            <a:r>
              <a:rPr lang="en-US" sz="2100" i="1" baseline="30000" dirty="0" err="1"/>
              <a:t>TM</a:t>
            </a:r>
            <a:r>
              <a:rPr lang="en-US" sz="2100" dirty="0"/>
              <a:t>)</a:t>
            </a:r>
          </a:p>
          <a:p>
            <a:pPr lvl="1"/>
            <a:r>
              <a:rPr lang="en-US" sz="2100" dirty="0" err="1"/>
              <a:t>Tadalafil</a:t>
            </a:r>
            <a:r>
              <a:rPr lang="en-US" sz="2100" dirty="0"/>
              <a:t> (</a:t>
            </a:r>
            <a:r>
              <a:rPr lang="en-US" sz="2100" i="1" dirty="0" err="1"/>
              <a:t>Cialis</a:t>
            </a:r>
            <a:r>
              <a:rPr lang="en-US" sz="2100" i="1" baseline="30000" dirty="0" err="1"/>
              <a:t>TM</a:t>
            </a:r>
            <a:r>
              <a:rPr lang="en-US" sz="2100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10578" y="790295"/>
            <a:ext cx="3114676" cy="3817954"/>
            <a:chOff x="6324600" y="1179444"/>
            <a:chExt cx="4152901" cy="5090606"/>
          </a:xfrm>
        </p:grpSpPr>
        <p:sp>
          <p:nvSpPr>
            <p:cNvPr id="3" name="Rectangle 2"/>
            <p:cNvSpPr/>
            <p:nvPr/>
          </p:nvSpPr>
          <p:spPr>
            <a:xfrm>
              <a:off x="6324600" y="1179444"/>
              <a:ext cx="4152900" cy="5090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7759"/>
            <a:stretch/>
          </p:blipFill>
          <p:spPr>
            <a:xfrm>
              <a:off x="6418384" y="1662321"/>
              <a:ext cx="4059115" cy="4305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24601" y="5818643"/>
              <a:ext cx="4152900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Arial Narrow" panose="020B0606020202030204" pitchFamily="34" charset="0"/>
                </a:rPr>
                <a:t>McLaughlin et al. Circulation. 2002.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1477" y="1279287"/>
              <a:ext cx="37687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Arial Narrow" panose="020B0606020202030204" pitchFamily="34" charset="0"/>
                </a:rPr>
                <a:t>Epoprostenol</a:t>
              </a:r>
              <a:r>
                <a:rPr lang="en-US" sz="1500" b="1" dirty="0">
                  <a:latin typeface="Arial Narrow" panose="020B0606020202030204" pitchFamily="34" charset="0"/>
                </a:rPr>
                <a:t> and survival in PPH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7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Rheumatoid Arthritis and Lung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Rheumatoid arthritis is found in 2% of the population</a:t>
            </a:r>
          </a:p>
          <a:p>
            <a:r>
              <a:rPr lang="en-US" dirty="0" smtClean="0"/>
              <a:t>50% of patients have extra-articular manifestations</a:t>
            </a:r>
          </a:p>
          <a:p>
            <a:pPr lvl="1"/>
            <a:r>
              <a:rPr lang="en-US" dirty="0" smtClean="0"/>
              <a:t>The lung is the most common extra-articular site</a:t>
            </a:r>
          </a:p>
          <a:p>
            <a:r>
              <a:rPr lang="en-US" dirty="0" smtClean="0"/>
              <a:t>This can manifest as</a:t>
            </a:r>
          </a:p>
          <a:p>
            <a:pPr lvl="1"/>
            <a:r>
              <a:rPr lang="en-US" dirty="0" smtClean="0"/>
              <a:t>Interstitial lung disease</a:t>
            </a:r>
          </a:p>
          <a:p>
            <a:pPr lvl="1"/>
            <a:r>
              <a:rPr lang="en-US" dirty="0" err="1" smtClean="0"/>
              <a:t>Pleuritis</a:t>
            </a:r>
            <a:endParaRPr lang="en-US" dirty="0" smtClean="0"/>
          </a:p>
          <a:p>
            <a:pPr lvl="1"/>
            <a:r>
              <a:rPr lang="en-US" dirty="0" smtClean="0"/>
              <a:t>Pulmonary vasculitis and hypertension</a:t>
            </a:r>
          </a:p>
          <a:p>
            <a:pPr lvl="1"/>
            <a:r>
              <a:rPr lang="en-US" dirty="0" smtClean="0"/>
              <a:t>Rheumatoid pneumoconiosis (Caplan’s syndrome)</a:t>
            </a:r>
          </a:p>
          <a:p>
            <a:pPr lvl="1"/>
            <a:r>
              <a:rPr lang="en-US" dirty="0" smtClean="0"/>
              <a:t>Drug toxicity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9354" y="4751993"/>
            <a:ext cx="668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err="1" smtClean="0"/>
              <a:t>Yunt</a:t>
            </a:r>
            <a:r>
              <a:rPr lang="en-US" i="1" dirty="0" smtClean="0"/>
              <a:t> and Solomon. Rheumatic Disease Clinics of North America. 2015.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025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toxicity of RA therapies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250030"/>
              </p:ext>
            </p:extLst>
          </p:nvPr>
        </p:nvGraphicFramePr>
        <p:xfrm>
          <a:off x="628650" y="1003697"/>
          <a:ext cx="7886700" cy="2194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38400"/>
                <a:gridCol w="3467100"/>
                <a:gridCol w="1981200"/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Drug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Findings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Incidence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Methotrexate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Bilateral interstitial infiltrates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0.3%-11%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Anti-</a:t>
                      </a:r>
                      <a:r>
                        <a:rPr lang="en-US" sz="2100" dirty="0" err="1" smtClean="0"/>
                        <a:t>TNFa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Granulomatous</a:t>
                      </a:r>
                      <a:r>
                        <a:rPr lang="en-US" sz="2100" baseline="0" dirty="0" smtClean="0"/>
                        <a:t> pulmonary nodules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0.5-3%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Leflunamide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Diffuse, patchy GGOs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&lt;1%</a:t>
                      </a:r>
                      <a:endParaRPr lang="en-US" sz="2100" dirty="0">
                        <a:latin typeface="Arial Narrow" panose="020B060602020203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9354" y="4751993"/>
            <a:ext cx="668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err="1" smtClean="0"/>
              <a:t>Yunt</a:t>
            </a:r>
            <a:r>
              <a:rPr lang="en-US" i="1" dirty="0" smtClean="0"/>
              <a:t> and Solomon. Rheumatic Disease Clinics of North America. 2015.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874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Biventricular pacing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003853"/>
            <a:ext cx="4427444" cy="3628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Strongest indication: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inus rhythm</a:t>
            </a:r>
          </a:p>
          <a:p>
            <a:r>
              <a:rPr lang="en-US" dirty="0" smtClean="0"/>
              <a:t>LVEF </a:t>
            </a:r>
            <a:r>
              <a:rPr lang="en-US" dirty="0"/>
              <a:t>≤35 </a:t>
            </a:r>
            <a:r>
              <a:rPr lang="en-US" dirty="0" smtClean="0"/>
              <a:t>percent</a:t>
            </a:r>
          </a:p>
          <a:p>
            <a:r>
              <a:rPr lang="en-US" dirty="0" smtClean="0"/>
              <a:t>LBBB </a:t>
            </a:r>
            <a:r>
              <a:rPr lang="en-US" dirty="0"/>
              <a:t>and a QRS duration ≥150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NYHA class </a:t>
            </a:r>
            <a:r>
              <a:rPr lang="en-US" dirty="0"/>
              <a:t>II, III, </a:t>
            </a:r>
            <a:r>
              <a:rPr lang="en-US" dirty="0" smtClean="0"/>
              <a:t>IV with </a:t>
            </a:r>
            <a:r>
              <a:rPr lang="en-US" dirty="0"/>
              <a:t>optimal medical therapy</a:t>
            </a:r>
          </a:p>
        </p:txBody>
      </p:sp>
      <p:pic>
        <p:nvPicPr>
          <p:cNvPr id="7170" name="Picture 2" descr="http://www.nature.com/nrcardio/journal/v10/n2/images/nrcardio.2012.178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01" y="995268"/>
            <a:ext cx="33337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Atrial Septal Defects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0975" y="4509619"/>
            <a:ext cx="380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Webb and </a:t>
            </a:r>
            <a:r>
              <a:rPr lang="en-US" i="1" dirty="0" err="1" smtClean="0"/>
              <a:t>Gatzoulis</a:t>
            </a:r>
            <a:r>
              <a:rPr lang="en-US" i="1" dirty="0" smtClean="0"/>
              <a:t>. Circulation. 2006.</a:t>
            </a:r>
          </a:p>
          <a:p>
            <a:pPr algn="r"/>
            <a:r>
              <a:rPr lang="en-US" i="1" dirty="0" smtClean="0"/>
              <a:t>Hoffman and Kaplan. JACC. 2002.</a:t>
            </a:r>
            <a:endParaRPr lang="en-US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613130" y="1021296"/>
            <a:ext cx="2149642" cy="2029044"/>
            <a:chOff x="5538310" y="1647416"/>
            <a:chExt cx="2149642" cy="2066415"/>
          </a:xfrm>
        </p:grpSpPr>
        <p:sp>
          <p:nvSpPr>
            <p:cNvPr id="7" name="Rectangle 6"/>
            <p:cNvSpPr/>
            <p:nvPr/>
          </p:nvSpPr>
          <p:spPr>
            <a:xfrm>
              <a:off x="5538310" y="1647416"/>
              <a:ext cx="2149642" cy="20664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38310" y="1647417"/>
              <a:ext cx="2149642" cy="4191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USA CHD Rate</a:t>
              </a:r>
              <a:endParaRPr lang="en-US" sz="2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774881" y="1418539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VSD</a:t>
            </a:r>
            <a:r>
              <a:rPr lang="en-US" sz="2400" dirty="0" smtClean="0"/>
              <a:t>: 	0.36%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ASD</a:t>
            </a:r>
            <a:r>
              <a:rPr lang="en-US" sz="2400" dirty="0" smtClean="0"/>
              <a:t>: 	0.09%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PDA</a:t>
            </a:r>
            <a:r>
              <a:rPr lang="en-US" sz="2400" dirty="0" smtClean="0"/>
              <a:t>: 	0.08%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AVSD</a:t>
            </a:r>
            <a:r>
              <a:rPr lang="en-US" sz="2400" dirty="0" smtClean="0"/>
              <a:t>: 	0.03%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1" y="3409109"/>
            <a:ext cx="649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Most patients eventually become symptomatic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upload.wikimedia.org/wikipedia/commons/9/95/Schematic_drawing_of_various_types_of_atrial_septal_def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4184"/>
            <a:ext cx="3245223" cy="21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36440" y="1075082"/>
            <a:ext cx="27292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1: Superior sinus </a:t>
            </a:r>
            <a:r>
              <a:rPr lang="en-US" sz="2000" dirty="0" err="1" smtClean="0">
                <a:latin typeface="Arial Narrow" panose="020B0606020202030204" pitchFamily="34" charset="0"/>
              </a:rPr>
              <a:t>venosus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2: Inferior sinus </a:t>
            </a:r>
            <a:r>
              <a:rPr lang="en-US" sz="2000" dirty="0" err="1" smtClean="0">
                <a:latin typeface="Arial Narrow" panose="020B0606020202030204" pitchFamily="34" charset="0"/>
              </a:rPr>
              <a:t>venosus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3: </a:t>
            </a:r>
            <a:r>
              <a:rPr lang="en-US" sz="2000" dirty="0" err="1" smtClean="0">
                <a:latin typeface="Arial Narrow" panose="020B0606020202030204" pitchFamily="34" charset="0"/>
              </a:rPr>
              <a:t>Secundum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4: Coronary sinus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5: </a:t>
            </a:r>
            <a:r>
              <a:rPr lang="en-US" sz="2000" dirty="0" err="1" smtClean="0">
                <a:latin typeface="Arial Narrow" panose="020B0606020202030204" pitchFamily="34" charset="0"/>
              </a:rPr>
              <a:t>Primum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328" y="370745"/>
            <a:ext cx="5866638" cy="4360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976" y="4731155"/>
            <a:ext cx="380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Webb and </a:t>
            </a:r>
            <a:r>
              <a:rPr lang="en-US" i="1" dirty="0" err="1" smtClean="0"/>
              <a:t>Gatzoulis</a:t>
            </a:r>
            <a:r>
              <a:rPr lang="en-US" i="1" dirty="0" smtClean="0"/>
              <a:t>. Circulation. 2006.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277"/>
            <a:ext cx="7886700" cy="610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PAH associated with congenital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0385"/>
            <a:ext cx="7886700" cy="3285048"/>
          </a:xfrm>
        </p:spPr>
        <p:txBody>
          <a:bodyPr/>
          <a:lstStyle/>
          <a:p>
            <a:r>
              <a:rPr lang="en-US" b="1" dirty="0" err="1" smtClean="0"/>
              <a:t>Eisenmenger</a:t>
            </a:r>
            <a:r>
              <a:rPr lang="en-US" b="1" dirty="0" smtClean="0"/>
              <a:t> syndrome</a:t>
            </a:r>
            <a:r>
              <a:rPr lang="en-US" dirty="0" smtClean="0"/>
              <a:t>: All </a:t>
            </a:r>
            <a:r>
              <a:rPr lang="en-US" dirty="0" err="1" smtClean="0"/>
              <a:t>intracardiac</a:t>
            </a:r>
            <a:r>
              <a:rPr lang="en-US" dirty="0" smtClean="0"/>
              <a:t> defects which begin as systemic-to-pulmonary shunts and progress with time to severe elevation of PVR and reversal (pulmonary-to-systemic) shunting</a:t>
            </a:r>
          </a:p>
          <a:p>
            <a:r>
              <a:rPr lang="en-US" b="1" dirty="0" smtClean="0"/>
              <a:t>Left-to-right shunts</a:t>
            </a:r>
          </a:p>
          <a:p>
            <a:r>
              <a:rPr lang="en-US" b="1" dirty="0" smtClean="0"/>
              <a:t>PAH with coincidental congenital heart disease</a:t>
            </a:r>
          </a:p>
          <a:p>
            <a:r>
              <a:rPr lang="en-US" b="1" dirty="0" smtClean="0"/>
              <a:t>Post-operative PAH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4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02"/>
          <a:stretch/>
        </p:blipFill>
        <p:spPr bwMode="auto">
          <a:xfrm>
            <a:off x="-9137515" y="0"/>
            <a:ext cx="18281515" cy="139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r="50000"/>
          <a:stretch/>
        </p:blipFill>
        <p:spPr bwMode="auto">
          <a:xfrm>
            <a:off x="1511112" y="1057839"/>
            <a:ext cx="6306111" cy="406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our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evenings when she is sleeping, her SpO</a:t>
            </a:r>
            <a:r>
              <a:rPr lang="en-US" baseline="-25000" dirty="0" smtClean="0"/>
              <a:t>2</a:t>
            </a:r>
            <a:r>
              <a:rPr lang="en-US" dirty="0" smtClean="0"/>
              <a:t> drops</a:t>
            </a:r>
          </a:p>
          <a:p>
            <a:r>
              <a:rPr lang="en-US" dirty="0" smtClean="0"/>
              <a:t>You notice this trends with lower BPs</a:t>
            </a:r>
          </a:p>
          <a:p>
            <a:pPr marL="0" indent="0">
              <a:buNone/>
            </a:pPr>
            <a:r>
              <a:rPr lang="en-US" dirty="0" smtClean="0"/>
              <a:t>Why?  What can we do to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hypertension is associated with connective tissue disease (usually systemic sclerosis, and rarely with RA) and can manifest with parenchyma disease or precapillary pulmonary hypertension</a:t>
            </a:r>
          </a:p>
          <a:p>
            <a:r>
              <a:rPr lang="en-US" dirty="0" smtClean="0"/>
              <a:t>Previously asymptomatic </a:t>
            </a:r>
            <a:r>
              <a:rPr lang="en-US" dirty="0" err="1" smtClean="0"/>
              <a:t>intracardiac</a:t>
            </a:r>
            <a:r>
              <a:rPr lang="en-US" dirty="0" smtClean="0"/>
              <a:t> shunts can be unmasked if pulmonary hypertension develops</a:t>
            </a:r>
          </a:p>
          <a:p>
            <a:r>
              <a:rPr lang="en-US" dirty="0" smtClean="0"/>
              <a:t>The right-to-left shunt is primarily driven by </a:t>
            </a:r>
            <a:r>
              <a:rPr lang="en-US" i="1" dirty="0" smtClean="0"/>
              <a:t>resistance,</a:t>
            </a:r>
            <a:r>
              <a:rPr lang="en-US" dirty="0" smtClean="0"/>
              <a:t> not necessarily pressure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60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𝑆𝑎𝑡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𝐴𝑜𝑟𝑡𝑎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𝐼𝑉𝐶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19"/>
            <a:ext cx="9155442" cy="44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27"/>
            <a:ext cx="8982634" cy="436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897858"/>
            <a:ext cx="9144000" cy="110251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+mn-lt"/>
              </a:rPr>
              <a:t>Resident Report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524250"/>
            <a:ext cx="9144000" cy="161925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75"/>
              </a:spcAft>
            </a:pPr>
            <a:r>
              <a:rPr lang="en-US" sz="3000" b="1" dirty="0">
                <a:solidFill>
                  <a:schemeClr val="tx1"/>
                </a:solidFill>
                <a:latin typeface="+mn-lt"/>
              </a:rPr>
              <a:t>Mark Tuttle, MD</a:t>
            </a:r>
            <a:endParaRPr lang="en-US" sz="3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 descr="http://www.rhinoden.com/wp-content/uploads/2012/09/VA_logo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-92" r="-132" b="-14294"/>
          <a:stretch/>
        </p:blipFill>
        <p:spPr bwMode="auto">
          <a:xfrm>
            <a:off x="6810375" y="619127"/>
            <a:ext cx="1905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hinoden.com/wp-content/uploads/2012/09/VA_logo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-92" r="73311" b="-9615"/>
          <a:stretch/>
        </p:blipFill>
        <p:spPr bwMode="auto">
          <a:xfrm>
            <a:off x="6048376" y="629842"/>
            <a:ext cx="728264" cy="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3295831"/>
            <a:ext cx="9144000" cy="42319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816335"/>
            <a:fld id="{DC9D8BE1-DBB4-46A5-96A9-4D7AE259299E}" type="datetime2">
              <a:rPr lang="en-US" sz="2300" b="1" i="1">
                <a:solidFill>
                  <a:srgbClr val="FF0000"/>
                </a:solidFill>
                <a:cs typeface="Times New Roman" panose="02020603050405020304" pitchFamily="18" charset="0"/>
              </a:rPr>
              <a:pPr algn="ctr" defTabSz="816335"/>
              <a:t>Wednesday, June 08, 2016</a:t>
            </a:fld>
            <a:endParaRPr lang="en-US" sz="23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eamspoils.com/wp-content/uploads/2015/06/rheumatoidarthr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8" y="0"/>
            <a:ext cx="8014447" cy="51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Arthritis of the Hand</a:t>
            </a:r>
            <a:endParaRPr lang="en-US" dirty="0"/>
          </a:p>
        </p:txBody>
      </p:sp>
      <p:pic>
        <p:nvPicPr>
          <p:cNvPr id="4" name="Picture 4" descr="http://what-when-how.com/wp-content/uploads/2012/05/tmpa83a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862193"/>
            <a:ext cx="5276104" cy="39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9624" y="1237353"/>
            <a:ext cx="4688542" cy="3753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36" y="273845"/>
            <a:ext cx="7886700" cy="610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Diagnosis of Rheumatoid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307790"/>
            <a:ext cx="4606738" cy="36288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/>
              <a:t>Number </a:t>
            </a:r>
            <a:r>
              <a:rPr lang="en-US" sz="1600" b="1" dirty="0"/>
              <a:t>and site of involved joints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2-10 </a:t>
            </a:r>
            <a:r>
              <a:rPr lang="en-US" sz="1600" dirty="0"/>
              <a:t>large </a:t>
            </a:r>
            <a:r>
              <a:rPr lang="en-US" sz="1600" dirty="0" smtClean="0"/>
              <a:t>joints </a:t>
            </a:r>
            <a:r>
              <a:rPr lang="en-US" sz="1600" dirty="0"/>
              <a:t>= 1 point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1-3 </a:t>
            </a:r>
            <a:r>
              <a:rPr lang="en-US" sz="1600" dirty="0"/>
              <a:t>small joints </a:t>
            </a:r>
            <a:r>
              <a:rPr lang="en-US" sz="1600" dirty="0" smtClean="0"/>
              <a:t>= </a:t>
            </a:r>
            <a:r>
              <a:rPr lang="en-US" sz="1600" dirty="0"/>
              <a:t>2 points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4 </a:t>
            </a:r>
            <a:r>
              <a:rPr lang="en-US" sz="1600" dirty="0"/>
              <a:t>-</a:t>
            </a:r>
            <a:r>
              <a:rPr lang="en-US" sz="1600" dirty="0" smtClean="0"/>
              <a:t>10 </a:t>
            </a:r>
            <a:r>
              <a:rPr lang="en-US" sz="1600" dirty="0"/>
              <a:t>small joints = 3 points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11+ joints with at least 1 </a:t>
            </a:r>
            <a:r>
              <a:rPr lang="en-US" sz="1600" dirty="0"/>
              <a:t>small </a:t>
            </a:r>
            <a:r>
              <a:rPr lang="en-US" sz="1600" dirty="0" smtClean="0"/>
              <a:t>joint </a:t>
            </a:r>
            <a:r>
              <a:rPr lang="en-US" sz="1600" dirty="0"/>
              <a:t>= 5 points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/>
              <a:t>Serological </a:t>
            </a:r>
            <a:r>
              <a:rPr lang="en-US" sz="1600" b="1" dirty="0"/>
              <a:t>abnormality </a:t>
            </a:r>
            <a:r>
              <a:rPr lang="en-US" sz="1600" dirty="0"/>
              <a:t>(rheumatoid factor or anti-</a:t>
            </a:r>
            <a:r>
              <a:rPr lang="en-US" sz="1600" dirty="0" err="1"/>
              <a:t>citrullinated</a:t>
            </a:r>
            <a:r>
              <a:rPr lang="en-US" sz="1600" dirty="0"/>
              <a:t> peptide/protein antibody)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Low positive RF or anti-CCP = </a:t>
            </a:r>
            <a:r>
              <a:rPr lang="en-US" sz="1600" dirty="0"/>
              <a:t>2 points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High positive (&gt;3x ULN RF or anti-CCP) </a:t>
            </a:r>
            <a:r>
              <a:rPr lang="en-US" sz="1600" dirty="0"/>
              <a:t>= 3 points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Elevated ESR or CRP = 1 point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 smtClean="0"/>
              <a:t>Symptom </a:t>
            </a:r>
            <a:r>
              <a:rPr lang="en-US" sz="1600" b="1" dirty="0"/>
              <a:t>duration </a:t>
            </a:r>
            <a:r>
              <a:rPr lang="en-US" sz="1600" dirty="0"/>
              <a:t>at least six weeks = 1 </a:t>
            </a:r>
            <a:r>
              <a:rPr lang="en-US" sz="1600" dirty="0" smtClean="0"/>
              <a:t>point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48" y="4751993"/>
            <a:ext cx="373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latin typeface="Arial Narrow" panose="020B0606020202030204" pitchFamily="34" charset="0"/>
              </a:rPr>
              <a:t>American College of Rheumatology. 2010.</a:t>
            </a:r>
            <a:endParaRPr lang="en-US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26084"/>
              </p:ext>
            </p:extLst>
          </p:nvPr>
        </p:nvGraphicFramePr>
        <p:xfrm>
          <a:off x="5349009" y="2333988"/>
          <a:ext cx="3291844" cy="240030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291844"/>
              </a:tblGrid>
              <a:tr h="2342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Definitions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13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latin typeface="Arial Narrow" panose="020B0606020202030204" pitchFamily="34" charset="0"/>
                        </a:rPr>
                        <a:t>Small joints</a:t>
                      </a:r>
                      <a:r>
                        <a:rPr lang="en-US" sz="1800" b="0" u="none" dirty="0" smtClean="0">
                          <a:latin typeface="Arial Narrow" panose="020B0606020202030204" pitchFamily="34" charset="0"/>
                        </a:rPr>
                        <a:t>: metacarpophalangeal joints, proximal interphalangeal joints, second through fifth metatarsophalangeal joints, thumb interphalangeal joints, and wrists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latin typeface="Arial Narrow" panose="020B0606020202030204" pitchFamily="34" charset="0"/>
                        </a:rPr>
                        <a:t>Large joints</a:t>
                      </a:r>
                      <a:r>
                        <a:rPr lang="en-US" sz="1800" b="0" u="none" dirty="0" smtClean="0"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en-US" sz="1800" b="0" u="none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b="0" u="none" dirty="0" smtClean="0">
                          <a:latin typeface="Arial Narrow" panose="020B0606020202030204" pitchFamily="34" charset="0"/>
                        </a:rPr>
                        <a:t>shoulders</a:t>
                      </a:r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, elbows, hips, knees, and ankles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3411" y="845012"/>
            <a:ext cx="7807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FF0000"/>
              </a:buClr>
            </a:pP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Need synovitis in at least one joint present for at least 6 weeks and not due to another diagnosis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38166" y="1347617"/>
            <a:ext cx="1933594" cy="51704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4426" y="1739153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Narrow" panose="020B0606020202030204" pitchFamily="34" charset="0"/>
              </a:rPr>
              <a:t>Magic number: 6 points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Morning Report Template (VA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ning Report Template.potx" id="{12D5338C-EBC0-4338-A67D-7F45529E8AFF}" vid="{55653E09-5BC5-4AA3-8212-F97C26839A3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nny Arial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5-12-22 M&amp;M.pptx" id="{19EFFCC6-0945-497C-920B-3EAF9870AAE1}" vid="{131F7AFD-24BD-4FE4-816F-E0D8937F9557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ning Report Template.potx" id="{12D5338C-EBC0-4338-A67D-7F45529E8AFF}" vid="{55653E09-5BC5-4AA3-8212-F97C26839A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Morning Report Template (VA)</Template>
  <TotalTime>541</TotalTime>
  <Words>1646</Words>
  <Application>Microsoft Office PowerPoint</Application>
  <PresentationFormat>On-screen Show (16:9)</PresentationFormat>
  <Paragraphs>330</Paragraphs>
  <Slides>35</Slides>
  <Notes>31</Notes>
  <HiddenSlides>4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Morning Report Template (VA)</vt:lpstr>
      <vt:lpstr>Custom Design</vt:lpstr>
      <vt:lpstr>Office Theme</vt:lpstr>
      <vt:lpstr>What kind of intracardiac device does this patient have?</vt:lpstr>
      <vt:lpstr>Biventricular, dual-chamber pacemaker/ICD</vt:lpstr>
      <vt:lpstr>Biventricular pacing</vt:lpstr>
      <vt:lpstr>PowerPoint Presentation</vt:lpstr>
      <vt:lpstr>PowerPoint Presentation</vt:lpstr>
      <vt:lpstr>Resident Report</vt:lpstr>
      <vt:lpstr>PowerPoint Presentation</vt:lpstr>
      <vt:lpstr>Arthritis of the Hand</vt:lpstr>
      <vt:lpstr>Diagnosis of Rheumatoid Arthritis</vt:lpstr>
      <vt:lpstr>Treatment of Rheumatoid Arthritis</vt:lpstr>
      <vt:lpstr>History of present illness</vt:lpstr>
      <vt:lpstr>PowerPoint Presentation</vt:lpstr>
      <vt:lpstr>Medications</vt:lpstr>
      <vt:lpstr>Physical examination</vt:lpstr>
      <vt:lpstr>Labs</vt:lpstr>
      <vt:lpstr>X-Ray</vt:lpstr>
      <vt:lpstr>CT Angiogram</vt:lpstr>
      <vt:lpstr>CT Angiogram</vt:lpstr>
      <vt:lpstr>CT Angiogram</vt:lpstr>
      <vt:lpstr>Echocardiogram</vt:lpstr>
      <vt:lpstr>Pulmonary Artery Catheterization</vt:lpstr>
      <vt:lpstr>Heart catheterization</vt:lpstr>
      <vt:lpstr>With a shunt, why does O2 sat fail to improve with supplemental O2?</vt:lpstr>
      <vt:lpstr>Echocardiogram with agitated saline</vt:lpstr>
      <vt:lpstr>WHO Classification of Pulmonary Hypertension</vt:lpstr>
      <vt:lpstr>PowerPoint Presentation</vt:lpstr>
      <vt:lpstr>PowerPoint Presentation</vt:lpstr>
      <vt:lpstr>Rheumatoid Arthritis and Lung Disease</vt:lpstr>
      <vt:lpstr>Pulmonary toxicity of RA therapies</vt:lpstr>
      <vt:lpstr>Atrial Septal Defects</vt:lpstr>
      <vt:lpstr>Classification of PAH associated with congenital heart disease</vt:lpstr>
      <vt:lpstr>PowerPoint Presentation</vt:lpstr>
      <vt:lpstr>Back to our patient</vt:lpstr>
      <vt:lpstr>Learning Points</vt:lpstr>
      <vt:lpstr>PowerPoint Presentation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Report</dc:title>
  <dc:creator>Department of Veterans Affairs</dc:creator>
  <cp:lastModifiedBy>Department of Veterans Affairs</cp:lastModifiedBy>
  <cp:revision>88</cp:revision>
  <dcterms:created xsi:type="dcterms:W3CDTF">2016-01-16T22:44:38Z</dcterms:created>
  <dcterms:modified xsi:type="dcterms:W3CDTF">2016-06-08T21:18:36Z</dcterms:modified>
</cp:coreProperties>
</file>