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4.xml" ContentType="application/vnd.openxmlformats-officedocument.drawingml.chart+xml"/>
  <Override PartName="/ppt/tags/tag18.xml" ContentType="application/vnd.openxmlformats-officedocument.presentationml.tags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notesSlides/notesSlide20.xml" ContentType="application/vnd.openxmlformats-officedocument.presentationml.notesSlide+xml"/>
  <Override PartName="/ppt/tags/tag20.xml" ContentType="application/vnd.openxmlformats-officedocument.presentationml.tags+xml"/>
  <Override PartName="/ppt/notesSlides/notesSlide21.xml" ContentType="application/vnd.openxmlformats-officedocument.presentationml.notesSlide+xml"/>
  <Override PartName="/ppt/tags/tag21.xml" ContentType="application/vnd.openxmlformats-officedocument.presentationml.tags+xml"/>
  <Override PartName="/ppt/notesSlides/notesSlide22.xml" ContentType="application/vnd.openxmlformats-officedocument.presentationml.notesSlide+xml"/>
  <Override PartName="/ppt/tags/tag22.xml" ContentType="application/vnd.openxmlformats-officedocument.presentationml.tags+xml"/>
  <Override PartName="/ppt/notesSlides/notesSlide23.xml" ContentType="application/vnd.openxmlformats-officedocument.presentationml.notesSlide+xml"/>
  <Override PartName="/ppt/tags/tag23.xml" ContentType="application/vnd.openxmlformats-officedocument.presentationml.tags+xml"/>
  <Override PartName="/ppt/notesSlides/notesSlide24.xml" ContentType="application/vnd.openxmlformats-officedocument.presentationml.notesSlide+xml"/>
  <Override PartName="/ppt/tags/tag24.xml" ContentType="application/vnd.openxmlformats-officedocument.presentationml.tags+xml"/>
  <Override PartName="/ppt/notesSlides/notesSlide25.xml" ContentType="application/vnd.openxmlformats-officedocument.presentationml.notesSlide+xml"/>
  <Override PartName="/ppt/tags/tag25.xml" ContentType="application/vnd.openxmlformats-officedocument.presentationml.tags+xml"/>
  <Override PartName="/ppt/notesSlides/notesSlide26.xml" ContentType="application/vnd.openxmlformats-officedocument.presentationml.notesSlide+xml"/>
  <Override PartName="/ppt/tags/tag26.xml" ContentType="application/vnd.openxmlformats-officedocument.presentationml.tags+xml"/>
  <Override PartName="/ppt/notesSlides/notesSlide27.xml" ContentType="application/vnd.openxmlformats-officedocument.presentationml.notesSlide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0"/>
  </p:notesMasterIdLst>
  <p:sldIdLst>
    <p:sldId id="367" r:id="rId3"/>
    <p:sldId id="348" r:id="rId4"/>
    <p:sldId id="350" r:id="rId5"/>
    <p:sldId id="351" r:id="rId6"/>
    <p:sldId id="349" r:id="rId7"/>
    <p:sldId id="352" r:id="rId8"/>
    <p:sldId id="289" r:id="rId9"/>
    <p:sldId id="293" r:id="rId10"/>
    <p:sldId id="303" r:id="rId11"/>
    <p:sldId id="297" r:id="rId12"/>
    <p:sldId id="325" r:id="rId13"/>
    <p:sldId id="319" r:id="rId14"/>
    <p:sldId id="356" r:id="rId15"/>
    <p:sldId id="366" r:id="rId16"/>
    <p:sldId id="355" r:id="rId17"/>
    <p:sldId id="353" r:id="rId18"/>
    <p:sldId id="357" r:id="rId19"/>
    <p:sldId id="354" r:id="rId20"/>
    <p:sldId id="362" r:id="rId21"/>
    <p:sldId id="360" r:id="rId22"/>
    <p:sldId id="359" r:id="rId23"/>
    <p:sldId id="358" r:id="rId24"/>
    <p:sldId id="361" r:id="rId25"/>
    <p:sldId id="363" r:id="rId26"/>
    <p:sldId id="364" r:id="rId27"/>
    <p:sldId id="365" r:id="rId28"/>
    <p:sldId id="287" r:id="rId29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00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78636" autoAdjust="0"/>
  </p:normalViewPr>
  <p:slideViewPr>
    <p:cSldViewPr snapToGrid="0" showGuides="1">
      <p:cViewPr>
        <p:scale>
          <a:sx n="77" d="100"/>
          <a:sy n="77" d="100"/>
        </p:scale>
        <p:origin x="-864" y="-270"/>
      </p:cViewPr>
      <p:guideLst>
        <p:guide orient="horz" pos="3000"/>
        <p:guide pos="2904"/>
      </p:guideLst>
    </p:cSldViewPr>
  </p:slideViewPr>
  <p:outlineViewPr>
    <p:cViewPr>
      <p:scale>
        <a:sx n="33" d="100"/>
        <a:sy n="33" d="100"/>
      </p:scale>
      <p:origin x="0" y="-312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7596210629921261"/>
                  <c:y val="0.1932844012528173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24014419291338582"/>
                  <c:y val="-1.628406463132628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Streptococcal infection</c:v>
                </c:pt>
                <c:pt idx="1">
                  <c:v>Sarcoidosis</c:v>
                </c:pt>
                <c:pt idx="2">
                  <c:v>Various infections</c:v>
                </c:pt>
                <c:pt idx="3">
                  <c:v>Enteropaties</c:v>
                </c:pt>
                <c:pt idx="4">
                  <c:v>Tuberculosis</c:v>
                </c:pt>
                <c:pt idx="5">
                  <c:v>Idiopathic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0.28000000000000003</c:v>
                </c:pt>
                <c:pt idx="1">
                  <c:v>0.108</c:v>
                </c:pt>
                <c:pt idx="2" formatCode="0.00%">
                  <c:v>3.9E-2</c:v>
                </c:pt>
                <c:pt idx="3" formatCode="0.00%">
                  <c:v>1.4999999999999999E-2</c:v>
                </c:pt>
                <c:pt idx="4" formatCode="0.00%">
                  <c:v>8.0000000000000002E-3</c:v>
                </c:pt>
                <c:pt idx="5">
                  <c:v>0.55000000000000004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Etiology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120731627296588"/>
                  <c:y val="0.1770204607323712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576388888888888E-2"/>
                  <c:y val="-8.709724336270234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84722222222223"/>
                      <c:h val="0.1759990706319702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7.6660761154855636E-2"/>
                  <c:y val="-5.829387787957732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4.1428258967629146E-2"/>
                  <c:y val="8.826983871439861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.18343602362204725"/>
                  <c:y val="-0.180328315721687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Tuberculosis</c:v>
                </c:pt>
                <c:pt idx="1">
                  <c:v>Superficial thrombophlebitis</c:v>
                </c:pt>
                <c:pt idx="2">
                  <c:v>Rheumatoid arthritis</c:v>
                </c:pt>
                <c:pt idx="3">
                  <c:v>Crohn's Disease</c:v>
                </c:pt>
                <c:pt idx="4">
                  <c:v>CLL</c:v>
                </c:pt>
                <c:pt idx="5">
                  <c:v>Hepatitis B</c:v>
                </c:pt>
                <c:pt idx="6">
                  <c:v>Hepatitis C</c:v>
                </c:pt>
                <c:pt idx="7">
                  <c:v>Idiopathic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0.14000000000000001</c:v>
                </c:pt>
                <c:pt idx="1">
                  <c:v>0.04</c:v>
                </c:pt>
                <c:pt idx="2" formatCode="0.00%">
                  <c:v>0.01</c:v>
                </c:pt>
                <c:pt idx="3" formatCode="0.00%">
                  <c:v>0.01</c:v>
                </c:pt>
                <c:pt idx="4" formatCode="0.00%">
                  <c:v>0.03</c:v>
                </c:pt>
                <c:pt idx="5">
                  <c:v>0.05</c:v>
                </c:pt>
                <c:pt idx="6">
                  <c:v>0.06</c:v>
                </c:pt>
                <c:pt idx="7" formatCode="0.00%">
                  <c:v>0.65999999999999992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Normal</c:v>
                </c:pt>
              </c:strCache>
            </c:strRef>
          </c:tx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Sheet1!$A$2:$A$12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Sheet1!$B$2:$B$12</c:f>
              <c:numCache>
                <c:formatCode>0%</c:formatCode>
                <c:ptCount val="11"/>
                <c:pt idx="0" formatCode="General">
                  <c:v>0</c:v>
                </c:pt>
                <c:pt idx="1">
                  <c:v>0.08</c:v>
                </c:pt>
                <c:pt idx="2">
                  <c:v>0.2</c:v>
                </c:pt>
                <c:pt idx="3">
                  <c:v>0.5</c:v>
                </c:pt>
                <c:pt idx="4">
                  <c:v>0.7</c:v>
                </c:pt>
                <c:pt idx="5">
                  <c:v>0.82</c:v>
                </c:pt>
                <c:pt idx="6">
                  <c:v>0.88</c:v>
                </c:pt>
                <c:pt idx="7">
                  <c:v>0.91</c:v>
                </c:pt>
                <c:pt idx="8">
                  <c:v>0.95</c:v>
                </c:pt>
                <c:pt idx="9">
                  <c:v>0.98</c:v>
                </c:pt>
                <c:pt idx="10">
                  <c:v>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Left-shift</c:v>
                </c:pt>
              </c:strCache>
            </c:strRef>
          </c:tx>
          <c:spPr>
            <a:ln w="508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Sheet1!$A$2:$A$12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Sheet1!$C$2:$C$12</c:f>
              <c:numCache>
                <c:formatCode>0%</c:formatCode>
                <c:ptCount val="11"/>
                <c:pt idx="0">
                  <c:v>0.2</c:v>
                </c:pt>
                <c:pt idx="1">
                  <c:v>0.3</c:v>
                </c:pt>
                <c:pt idx="2">
                  <c:v>0.55000000000000004</c:v>
                </c:pt>
                <c:pt idx="3">
                  <c:v>0.75</c:v>
                </c:pt>
                <c:pt idx="4">
                  <c:v>0.9</c:v>
                </c:pt>
                <c:pt idx="5">
                  <c:v>0.94</c:v>
                </c:pt>
                <c:pt idx="6">
                  <c:v>0.98</c:v>
                </c:pt>
                <c:pt idx="7">
                  <c:v>1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Right-shift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Sheet1!$A$2:$A$12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Sheet1!$D$2:$D$12</c:f>
              <c:numCache>
                <c:formatCode>General</c:formatCode>
                <c:ptCount val="11"/>
                <c:pt idx="2" formatCode="0%">
                  <c:v>0</c:v>
                </c:pt>
                <c:pt idx="3" formatCode="0%">
                  <c:v>0.08</c:v>
                </c:pt>
                <c:pt idx="4" formatCode="0%">
                  <c:v>0.2</c:v>
                </c:pt>
                <c:pt idx="5" formatCode="0%">
                  <c:v>0.5</c:v>
                </c:pt>
                <c:pt idx="6" formatCode="0%">
                  <c:v>0.7</c:v>
                </c:pt>
                <c:pt idx="7" formatCode="0%">
                  <c:v>0.79</c:v>
                </c:pt>
                <c:pt idx="8" formatCode="0%">
                  <c:v>0.82</c:v>
                </c:pt>
                <c:pt idx="9" formatCode="0%">
                  <c:v>0.85</c:v>
                </c:pt>
                <c:pt idx="10" formatCode="0%">
                  <c:v>0.95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7742976"/>
        <c:axId val="137745536"/>
      </c:scatterChart>
      <c:valAx>
        <c:axId val="13774297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800" dirty="0" smtClean="0">
                    <a:solidFill>
                      <a:schemeClr val="tx1"/>
                    </a:solidFill>
                  </a:rPr>
                  <a:t>pO2 (mmHg)</a:t>
                </a:r>
                <a:endParaRPr lang="en-US" sz="2800" dirty="0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745536"/>
        <c:crosses val="autoZero"/>
        <c:crossBetween val="midCat"/>
      </c:valAx>
      <c:valAx>
        <c:axId val="13774553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800" dirty="0" smtClean="0">
                    <a:solidFill>
                      <a:schemeClr val="tx1"/>
                    </a:solidFill>
                  </a:rPr>
                  <a:t>Oxyhemoglobin (%)</a:t>
                </a:r>
                <a:endParaRPr lang="en-US" sz="2800" dirty="0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7429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DeoxyHb</c:v>
                </c:pt>
              </c:strCache>
            </c:strRef>
          </c:tx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Sheet1!$A$2:$A$21</c:f>
              <c:numCache>
                <c:formatCode>General</c:formatCode>
                <c:ptCount val="20"/>
                <c:pt idx="0">
                  <c:v>600</c:v>
                </c:pt>
                <c:pt idx="1">
                  <c:v>620</c:v>
                </c:pt>
                <c:pt idx="2">
                  <c:v>660</c:v>
                </c:pt>
                <c:pt idx="3">
                  <c:v>680</c:v>
                </c:pt>
                <c:pt idx="4">
                  <c:v>700</c:v>
                </c:pt>
                <c:pt idx="5">
                  <c:v>720</c:v>
                </c:pt>
                <c:pt idx="6">
                  <c:v>740</c:v>
                </c:pt>
                <c:pt idx="7">
                  <c:v>760</c:v>
                </c:pt>
                <c:pt idx="8">
                  <c:v>780</c:v>
                </c:pt>
                <c:pt idx="9">
                  <c:v>800</c:v>
                </c:pt>
                <c:pt idx="10">
                  <c:v>820</c:v>
                </c:pt>
                <c:pt idx="11">
                  <c:v>840</c:v>
                </c:pt>
                <c:pt idx="12">
                  <c:v>860</c:v>
                </c:pt>
                <c:pt idx="13">
                  <c:v>880</c:v>
                </c:pt>
                <c:pt idx="14">
                  <c:v>900</c:v>
                </c:pt>
                <c:pt idx="15">
                  <c:v>920</c:v>
                </c:pt>
                <c:pt idx="16">
                  <c:v>940</c:v>
                </c:pt>
                <c:pt idx="17">
                  <c:v>960</c:v>
                </c:pt>
                <c:pt idx="18">
                  <c:v>980</c:v>
                </c:pt>
                <c:pt idx="19">
                  <c:v>1000</c:v>
                </c:pt>
              </c:numCache>
            </c:numRef>
          </c:xVal>
          <c:yVal>
            <c:numRef>
              <c:f>Sheet1!$B$2:$B$21</c:f>
              <c:numCache>
                <c:formatCode>General</c:formatCode>
                <c:ptCount val="20"/>
                <c:pt idx="0">
                  <c:v>2.5</c:v>
                </c:pt>
                <c:pt idx="1">
                  <c:v>2.1</c:v>
                </c:pt>
                <c:pt idx="2">
                  <c:v>2</c:v>
                </c:pt>
                <c:pt idx="3">
                  <c:v>1.94</c:v>
                </c:pt>
                <c:pt idx="4">
                  <c:v>1.84</c:v>
                </c:pt>
                <c:pt idx="5">
                  <c:v>1.8</c:v>
                </c:pt>
                <c:pt idx="6">
                  <c:v>1.78</c:v>
                </c:pt>
                <c:pt idx="7">
                  <c:v>1.7</c:v>
                </c:pt>
                <c:pt idx="8">
                  <c:v>1.8</c:v>
                </c:pt>
                <c:pt idx="9">
                  <c:v>1.4</c:v>
                </c:pt>
                <c:pt idx="10">
                  <c:v>1.37</c:v>
                </c:pt>
                <c:pt idx="11">
                  <c:v>1.34</c:v>
                </c:pt>
                <c:pt idx="12">
                  <c:v>1.3</c:v>
                </c:pt>
                <c:pt idx="13">
                  <c:v>1.3</c:v>
                </c:pt>
                <c:pt idx="14">
                  <c:v>1.3</c:v>
                </c:pt>
                <c:pt idx="15">
                  <c:v>1.3</c:v>
                </c:pt>
                <c:pt idx="16">
                  <c:v>1.2</c:v>
                </c:pt>
                <c:pt idx="17">
                  <c:v>0.9</c:v>
                </c:pt>
                <c:pt idx="18">
                  <c:v>0.8</c:v>
                </c:pt>
                <c:pt idx="19">
                  <c:v>0.7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OxyHb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Sheet1!$A$2:$A$21</c:f>
              <c:numCache>
                <c:formatCode>General</c:formatCode>
                <c:ptCount val="20"/>
                <c:pt idx="0">
                  <c:v>600</c:v>
                </c:pt>
                <c:pt idx="1">
                  <c:v>620</c:v>
                </c:pt>
                <c:pt idx="2">
                  <c:v>660</c:v>
                </c:pt>
                <c:pt idx="3">
                  <c:v>680</c:v>
                </c:pt>
                <c:pt idx="4">
                  <c:v>700</c:v>
                </c:pt>
                <c:pt idx="5">
                  <c:v>720</c:v>
                </c:pt>
                <c:pt idx="6">
                  <c:v>740</c:v>
                </c:pt>
                <c:pt idx="7">
                  <c:v>760</c:v>
                </c:pt>
                <c:pt idx="8">
                  <c:v>780</c:v>
                </c:pt>
                <c:pt idx="9">
                  <c:v>800</c:v>
                </c:pt>
                <c:pt idx="10">
                  <c:v>820</c:v>
                </c:pt>
                <c:pt idx="11">
                  <c:v>840</c:v>
                </c:pt>
                <c:pt idx="12">
                  <c:v>860</c:v>
                </c:pt>
                <c:pt idx="13">
                  <c:v>880</c:v>
                </c:pt>
                <c:pt idx="14">
                  <c:v>900</c:v>
                </c:pt>
                <c:pt idx="15">
                  <c:v>920</c:v>
                </c:pt>
                <c:pt idx="16">
                  <c:v>940</c:v>
                </c:pt>
                <c:pt idx="17">
                  <c:v>960</c:v>
                </c:pt>
                <c:pt idx="18">
                  <c:v>980</c:v>
                </c:pt>
                <c:pt idx="19">
                  <c:v>1000</c:v>
                </c:pt>
              </c:numCache>
            </c:numRef>
          </c:xVal>
          <c:yVal>
            <c:numRef>
              <c:f>Sheet1!$C$2:$C$21</c:f>
              <c:numCache>
                <c:formatCode>General</c:formatCode>
                <c:ptCount val="20"/>
                <c:pt idx="0">
                  <c:v>2</c:v>
                </c:pt>
                <c:pt idx="1">
                  <c:v>1.4</c:v>
                </c:pt>
                <c:pt idx="2">
                  <c:v>1</c:v>
                </c:pt>
                <c:pt idx="3">
                  <c:v>1.05</c:v>
                </c:pt>
                <c:pt idx="4">
                  <c:v>1.1000000000000001</c:v>
                </c:pt>
                <c:pt idx="5">
                  <c:v>1.1499999999999999</c:v>
                </c:pt>
                <c:pt idx="6">
                  <c:v>1.2</c:v>
                </c:pt>
                <c:pt idx="7">
                  <c:v>1.25</c:v>
                </c:pt>
                <c:pt idx="8">
                  <c:v>1.3</c:v>
                </c:pt>
                <c:pt idx="9">
                  <c:v>1.35</c:v>
                </c:pt>
                <c:pt idx="10">
                  <c:v>1.4</c:v>
                </c:pt>
                <c:pt idx="11">
                  <c:v>1.4</c:v>
                </c:pt>
                <c:pt idx="12">
                  <c:v>1.42</c:v>
                </c:pt>
                <c:pt idx="13">
                  <c:v>1.44</c:v>
                </c:pt>
                <c:pt idx="14">
                  <c:v>1.46</c:v>
                </c:pt>
                <c:pt idx="15">
                  <c:v>1.46</c:v>
                </c:pt>
                <c:pt idx="16">
                  <c:v>1.48</c:v>
                </c:pt>
                <c:pt idx="17">
                  <c:v>1.5</c:v>
                </c:pt>
                <c:pt idx="18">
                  <c:v>1.46</c:v>
                </c:pt>
                <c:pt idx="19">
                  <c:v>1.4219999999999999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MetHb</c:v>
                </c:pt>
              </c:strCache>
            </c:strRef>
          </c:tx>
          <c:spPr>
            <a:ln w="50800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Sheet1!$A$2:$A$21</c:f>
              <c:numCache>
                <c:formatCode>General</c:formatCode>
                <c:ptCount val="20"/>
                <c:pt idx="0">
                  <c:v>600</c:v>
                </c:pt>
                <c:pt idx="1">
                  <c:v>620</c:v>
                </c:pt>
                <c:pt idx="2">
                  <c:v>660</c:v>
                </c:pt>
                <c:pt idx="3">
                  <c:v>680</c:v>
                </c:pt>
                <c:pt idx="4">
                  <c:v>700</c:v>
                </c:pt>
                <c:pt idx="5">
                  <c:v>720</c:v>
                </c:pt>
                <c:pt idx="6">
                  <c:v>740</c:v>
                </c:pt>
                <c:pt idx="7">
                  <c:v>760</c:v>
                </c:pt>
                <c:pt idx="8">
                  <c:v>780</c:v>
                </c:pt>
                <c:pt idx="9">
                  <c:v>800</c:v>
                </c:pt>
                <c:pt idx="10">
                  <c:v>820</c:v>
                </c:pt>
                <c:pt idx="11">
                  <c:v>840</c:v>
                </c:pt>
                <c:pt idx="12">
                  <c:v>860</c:v>
                </c:pt>
                <c:pt idx="13">
                  <c:v>880</c:v>
                </c:pt>
                <c:pt idx="14">
                  <c:v>900</c:v>
                </c:pt>
                <c:pt idx="15">
                  <c:v>920</c:v>
                </c:pt>
                <c:pt idx="16">
                  <c:v>940</c:v>
                </c:pt>
                <c:pt idx="17">
                  <c:v>960</c:v>
                </c:pt>
                <c:pt idx="18">
                  <c:v>980</c:v>
                </c:pt>
                <c:pt idx="19">
                  <c:v>1000</c:v>
                </c:pt>
              </c:numCache>
            </c:numRef>
          </c:xVal>
          <c:yVal>
            <c:numRef>
              <c:f>Sheet1!$D$2:$D$21</c:f>
              <c:numCache>
                <c:formatCode>General</c:formatCode>
                <c:ptCount val="20"/>
                <c:pt idx="0">
                  <c:v>2.5</c:v>
                </c:pt>
                <c:pt idx="1">
                  <c:v>2.6</c:v>
                </c:pt>
                <c:pt idx="2">
                  <c:v>2</c:v>
                </c:pt>
                <c:pt idx="3">
                  <c:v>1.3</c:v>
                </c:pt>
                <c:pt idx="4">
                  <c:v>1.2</c:v>
                </c:pt>
                <c:pt idx="5">
                  <c:v>1.3</c:v>
                </c:pt>
                <c:pt idx="6">
                  <c:v>1.35</c:v>
                </c:pt>
                <c:pt idx="7">
                  <c:v>1.37</c:v>
                </c:pt>
                <c:pt idx="8">
                  <c:v>1.4</c:v>
                </c:pt>
                <c:pt idx="9">
                  <c:v>1.45</c:v>
                </c:pt>
                <c:pt idx="10">
                  <c:v>1.52</c:v>
                </c:pt>
                <c:pt idx="11" formatCode="0%">
                  <c:v>1.6</c:v>
                </c:pt>
                <c:pt idx="12" formatCode="0%">
                  <c:v>1.68</c:v>
                </c:pt>
                <c:pt idx="13" formatCode="0%">
                  <c:v>1.76</c:v>
                </c:pt>
                <c:pt idx="14">
                  <c:v>1.8</c:v>
                </c:pt>
                <c:pt idx="15">
                  <c:v>1.92</c:v>
                </c:pt>
                <c:pt idx="16">
                  <c:v>1.94</c:v>
                </c:pt>
                <c:pt idx="17">
                  <c:v>1.96</c:v>
                </c:pt>
                <c:pt idx="18">
                  <c:v>1.98</c:v>
                </c:pt>
                <c:pt idx="19">
                  <c:v>1.98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CoHb</c:v>
                </c:pt>
              </c:strCache>
            </c:strRef>
          </c:tx>
          <c:spPr>
            <a:ln w="50800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Sheet1!$A$2:$A$21</c:f>
              <c:numCache>
                <c:formatCode>General</c:formatCode>
                <c:ptCount val="20"/>
                <c:pt idx="0">
                  <c:v>600</c:v>
                </c:pt>
                <c:pt idx="1">
                  <c:v>620</c:v>
                </c:pt>
                <c:pt idx="2">
                  <c:v>660</c:v>
                </c:pt>
                <c:pt idx="3">
                  <c:v>680</c:v>
                </c:pt>
                <c:pt idx="4">
                  <c:v>700</c:v>
                </c:pt>
                <c:pt idx="5">
                  <c:v>720</c:v>
                </c:pt>
                <c:pt idx="6">
                  <c:v>740</c:v>
                </c:pt>
                <c:pt idx="7">
                  <c:v>760</c:v>
                </c:pt>
                <c:pt idx="8">
                  <c:v>780</c:v>
                </c:pt>
                <c:pt idx="9">
                  <c:v>800</c:v>
                </c:pt>
                <c:pt idx="10">
                  <c:v>820</c:v>
                </c:pt>
                <c:pt idx="11">
                  <c:v>840</c:v>
                </c:pt>
                <c:pt idx="12">
                  <c:v>860</c:v>
                </c:pt>
                <c:pt idx="13">
                  <c:v>880</c:v>
                </c:pt>
                <c:pt idx="14">
                  <c:v>900</c:v>
                </c:pt>
                <c:pt idx="15">
                  <c:v>920</c:v>
                </c:pt>
                <c:pt idx="16">
                  <c:v>940</c:v>
                </c:pt>
                <c:pt idx="17">
                  <c:v>960</c:v>
                </c:pt>
                <c:pt idx="18">
                  <c:v>980</c:v>
                </c:pt>
                <c:pt idx="19">
                  <c:v>1000</c:v>
                </c:pt>
              </c:numCache>
            </c:numRef>
          </c:xVal>
          <c:yVal>
            <c:numRef>
              <c:f>Sheet1!$E$2:$E$21</c:f>
              <c:numCache>
                <c:formatCode>General</c:formatCode>
                <c:ptCount val="20"/>
                <c:pt idx="0">
                  <c:v>2</c:v>
                </c:pt>
                <c:pt idx="1">
                  <c:v>1.4</c:v>
                </c:pt>
                <c:pt idx="2">
                  <c:v>0.8</c:v>
                </c:pt>
                <c:pt idx="3">
                  <c:v>0.7</c:v>
                </c:pt>
                <c:pt idx="4">
                  <c:v>0.6</c:v>
                </c:pt>
                <c:pt idx="5">
                  <c:v>0.5</c:v>
                </c:pt>
                <c:pt idx="6">
                  <c:v>0.4</c:v>
                </c:pt>
                <c:pt idx="7">
                  <c:v>0.35</c:v>
                </c:pt>
                <c:pt idx="8">
                  <c:v>0.32</c:v>
                </c:pt>
                <c:pt idx="9">
                  <c:v>0.3</c:v>
                </c:pt>
                <c:pt idx="10">
                  <c:v>0.28000000000000003</c:v>
                </c:pt>
                <c:pt idx="11">
                  <c:v>0.26</c:v>
                </c:pt>
                <c:pt idx="12">
                  <c:v>0.2</c:v>
                </c:pt>
                <c:pt idx="13">
                  <c:v>0.15</c:v>
                </c:pt>
                <c:pt idx="14">
                  <c:v>0.1</c:v>
                </c:pt>
                <c:pt idx="15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415616"/>
        <c:axId val="24426368"/>
      </c:scatterChart>
      <c:valAx>
        <c:axId val="24415616"/>
        <c:scaling>
          <c:orientation val="minMax"/>
          <c:max val="1000"/>
          <c:min val="6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 sz="2800" dirty="0" smtClean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Wavelength</a:t>
                </a:r>
                <a:r>
                  <a:rPr lang="en-US" sz="2800" baseline="0" dirty="0" smtClean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 (nm)</a:t>
                </a:r>
                <a:endParaRPr lang="en-US" sz="2800" dirty="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24426368"/>
        <c:crosses val="autoZero"/>
        <c:crossBetween val="midCat"/>
      </c:valAx>
      <c:valAx>
        <c:axId val="244263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 sz="2800" dirty="0" smtClean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Extinction Coefficient</a:t>
                </a:r>
                <a:endParaRPr lang="en-US" sz="2800" dirty="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1184143374947030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0"/>
        <c:majorTickMark val="none"/>
        <c:minorTickMark val="none"/>
        <c:tickLblPos val="nextTo"/>
        <c:crossAx val="244156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0B643-7F03-4200-AAC4-7D9549A69782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7A662-B83B-4F4F-B553-FE5D9C091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0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2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3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4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5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6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7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8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9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0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2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3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4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5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6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7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7163" y="1154113"/>
            <a:ext cx="4156075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291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http://int-prop.lf2.cuni.cz/zof/avysetreni/ahlavakrk.htm</a:t>
            </a:r>
          </a:p>
          <a:p>
            <a:endParaRPr lang="en-US" dirty="0" smtClean="0"/>
          </a:p>
          <a:p>
            <a:r>
              <a:rPr lang="en-US" dirty="0" smtClean="0"/>
              <a:t>Changed HR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046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9428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62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1644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7198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7.41 / 43 / 155</a:t>
            </a:r>
          </a:p>
          <a:p>
            <a:endParaRPr lang="en-US" dirty="0" smtClean="0"/>
          </a:p>
          <a:p>
            <a:r>
              <a:rPr lang="en-US" dirty="0" smtClean="0"/>
              <a:t>PAO2=FIO2(700)-1.2(PaCO2) = 0.3*700</a:t>
            </a:r>
            <a:r>
              <a:rPr lang="en-US" baseline="0" dirty="0" smtClean="0"/>
              <a:t> – 1.2*43 = 160</a:t>
            </a:r>
            <a:endParaRPr lang="en-US" dirty="0" smtClean="0"/>
          </a:p>
          <a:p>
            <a:r>
              <a:rPr lang="en-US" dirty="0" smtClean="0"/>
              <a:t>FIO2</a:t>
            </a:r>
            <a:r>
              <a:rPr lang="en-US" baseline="0" dirty="0" smtClean="0"/>
              <a:t> estimation = </a:t>
            </a:r>
            <a:r>
              <a:rPr lang="en-US" dirty="0" smtClean="0"/>
              <a:t>21 + (Nasal_cannula_O2 * 3)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572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Left shift: decreased temp, decreased 2,3-DPG, decreased H+, CO</a:t>
            </a:r>
          </a:p>
          <a:p>
            <a:r>
              <a:rPr lang="en-US" dirty="0" smtClean="0"/>
              <a:t>Right shift: increased temp, increased 2-3-DPG, increased H+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7272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6430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R/IR of 0.5: 100% SpO</a:t>
            </a:r>
            <a:r>
              <a:rPr lang="pt-BR" sz="1200" b="0" i="0" u="none" strike="noStrike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1.0: 82% SpO</a:t>
            </a:r>
            <a:r>
              <a:rPr lang="pt-BR" sz="1200" b="0" i="0" u="none" strike="noStrike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2.0: 0% SpO</a:t>
            </a:r>
            <a:r>
              <a:rPr lang="pt-BR" sz="1200" b="0" i="0" u="none" strike="noStrike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 smtClean="0"/>
              <a:t>MetHb</a:t>
            </a:r>
            <a:r>
              <a:rPr lang="en-US" dirty="0" smtClean="0"/>
              <a:t>: At low </a:t>
            </a:r>
            <a:r>
              <a:rPr lang="en-US" dirty="0" err="1" smtClean="0"/>
              <a:t>MetHb</a:t>
            </a:r>
            <a:r>
              <a:rPr lang="en-US" dirty="0" smtClean="0"/>
              <a:t> % of blood, gives falsely low SpO2, SaO2 may or may not be low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At higher Met </a:t>
            </a:r>
            <a:r>
              <a:rPr lang="en-US" dirty="0" err="1" smtClean="0"/>
              <a:t>Hb</a:t>
            </a:r>
            <a:r>
              <a:rPr lang="en-US" dirty="0" smtClean="0"/>
              <a:t> % of blood, gives falsely elevated SpO2 readings.  Approaches plateau 85%.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 smtClean="0"/>
              <a:t>CoHb</a:t>
            </a:r>
            <a:r>
              <a:rPr lang="en-US" dirty="0" smtClean="0"/>
              <a:t>: Gives falsely elevated SpO2 at all </a:t>
            </a:r>
            <a:r>
              <a:rPr lang="en-US" dirty="0" err="1" smtClean="0"/>
              <a:t>CoHb</a:t>
            </a:r>
            <a:r>
              <a:rPr lang="en-US" dirty="0" smtClean="0"/>
              <a:t> % of blood levels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König</a:t>
            </a:r>
            <a:r>
              <a:rPr lang="en-US" dirty="0" smtClean="0"/>
              <a:t> MW, </a:t>
            </a:r>
            <a:r>
              <a:rPr lang="en-US" dirty="0" err="1" smtClean="0"/>
              <a:t>Dolinski</a:t>
            </a:r>
            <a:r>
              <a:rPr lang="en-US" dirty="0" smtClean="0"/>
              <a:t> SY. A 74-year-old woman with desaturation following surgery. Co-oximetry is the first step in making the diagnosis of </a:t>
            </a:r>
            <a:r>
              <a:rPr lang="en-US" dirty="0" err="1" smtClean="0"/>
              <a:t>dyshemoglobinemia</a:t>
            </a:r>
            <a:r>
              <a:rPr lang="en-US" dirty="0" smtClean="0"/>
              <a:t>. Chest. 2003;123(2):613-6.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06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Wright RO, </a:t>
            </a:r>
            <a:r>
              <a:rPr lang="en-US" dirty="0" err="1" smtClean="0"/>
              <a:t>Lewander</a:t>
            </a:r>
            <a:r>
              <a:rPr lang="en-US" dirty="0" smtClean="0"/>
              <a:t> WJ, Woolf AD. </a:t>
            </a:r>
            <a:r>
              <a:rPr lang="en-US" dirty="0" err="1" smtClean="0"/>
              <a:t>Methemoglobinemia</a:t>
            </a:r>
            <a:r>
              <a:rPr lang="en-US" dirty="0" smtClean="0"/>
              <a:t>: etiology, pharmacology, and clinical management. Ann </a:t>
            </a:r>
            <a:r>
              <a:rPr lang="en-US" dirty="0" err="1" smtClean="0"/>
              <a:t>Emerg</a:t>
            </a:r>
            <a:r>
              <a:rPr lang="en-US" dirty="0" smtClean="0"/>
              <a:t> Med. 1999;34:646-56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816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Tender,</a:t>
            </a:r>
            <a:r>
              <a:rPr lang="en-US" baseline="0" dirty="0" smtClean="0"/>
              <a:t> warm nodules, present for the last 2-3 weeks.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553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411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Bite cells from</a:t>
            </a:r>
            <a:r>
              <a:rPr lang="en-US" baseline="0" dirty="0" smtClean="0"/>
              <a:t> macrophages removing abnormal </a:t>
            </a:r>
            <a:r>
              <a:rPr lang="en-US" baseline="0" dirty="0" err="1" smtClean="0"/>
              <a:t>Hb</a:t>
            </a:r>
            <a:endParaRPr lang="en-US" baseline="0" dirty="0" smtClean="0"/>
          </a:p>
          <a:p>
            <a:r>
              <a:rPr lang="en-US" baseline="0" dirty="0" smtClean="0"/>
              <a:t>Heinz bodies, showing precipitated hemoglobin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Chapter 41: HEMOGLOBIN VARIANTS ASSOCIATED WITH HEMOLYTIC ANEMIA, ALTERED  OXYGEN  AFFINITY,  AND  METHEMOGLOBINEMIAS.</a:t>
            </a:r>
            <a:r>
              <a:rPr lang="en-US" baseline="0" dirty="0" smtClean="0"/>
              <a:t>  Edward Benz Hematology: Basic Principles and Practice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2738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5539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372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 smtClean="0"/>
              <a:t>Rehman</a:t>
            </a:r>
            <a:r>
              <a:rPr lang="en-US" dirty="0" smtClean="0"/>
              <a:t> HU. </a:t>
            </a:r>
            <a:r>
              <a:rPr lang="en-US" dirty="0" err="1" smtClean="0"/>
              <a:t>Methemoglobinemia</a:t>
            </a:r>
            <a:r>
              <a:rPr lang="en-US" dirty="0" smtClean="0"/>
              <a:t>. West J Med. 2001;175(3):193-6.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223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0653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Methylene blue oxidizes NADPH to NADP+,</a:t>
            </a:r>
            <a:r>
              <a:rPr lang="en-US" baseline="0" dirty="0" smtClean="0"/>
              <a:t> but in the absence of NADPH, it oxidizes Fe2 to Fe3</a:t>
            </a:r>
          </a:p>
          <a:p>
            <a:endParaRPr lang="en-US" baseline="0" dirty="0" smtClean="0"/>
          </a:p>
          <a:p>
            <a:r>
              <a:rPr lang="en-US" dirty="0" smtClean="0"/>
              <a:t>https://www.pharmgkb.org/pathway/PA165980834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2665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407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EN and</a:t>
            </a:r>
            <a:r>
              <a:rPr lang="en-US" baseline="0" dirty="0" smtClean="0"/>
              <a:t> hilar adenopathy: Sarcoidosis, TB, histoplasmosis</a:t>
            </a:r>
          </a:p>
          <a:p>
            <a:r>
              <a:rPr lang="en-US" baseline="0" dirty="0" smtClean="0"/>
              <a:t>EN and GI symptoms: IBD, </a:t>
            </a:r>
            <a:r>
              <a:rPr lang="en-US" baseline="0" dirty="0" err="1" smtClean="0"/>
              <a:t>Bechets</a:t>
            </a:r>
            <a:r>
              <a:rPr lang="en-US" baseline="0" dirty="0" smtClean="0"/>
              <a:t>, Whipple’s Disease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Cribier</a:t>
            </a:r>
            <a:r>
              <a:rPr lang="en-US" dirty="0" smtClean="0"/>
              <a:t> B, </a:t>
            </a:r>
            <a:r>
              <a:rPr lang="en-US" dirty="0" err="1" smtClean="0"/>
              <a:t>Caille</a:t>
            </a:r>
            <a:r>
              <a:rPr lang="en-US" dirty="0" smtClean="0"/>
              <a:t> A, </a:t>
            </a:r>
            <a:r>
              <a:rPr lang="en-US" dirty="0" err="1" smtClean="0"/>
              <a:t>Heid</a:t>
            </a:r>
            <a:r>
              <a:rPr lang="en-US" dirty="0" smtClean="0"/>
              <a:t> E, </a:t>
            </a:r>
            <a:r>
              <a:rPr lang="en-US" dirty="0" err="1" smtClean="0"/>
              <a:t>Grosshans</a:t>
            </a:r>
            <a:r>
              <a:rPr lang="en-US" dirty="0" smtClean="0"/>
              <a:t> E. Erythema </a:t>
            </a:r>
            <a:r>
              <a:rPr lang="en-US" dirty="0" err="1" smtClean="0"/>
              <a:t>nodosum</a:t>
            </a:r>
            <a:r>
              <a:rPr lang="en-US" dirty="0" smtClean="0"/>
              <a:t> and associated diseases. A study of 129 cases. </a:t>
            </a:r>
            <a:r>
              <a:rPr lang="en-US" dirty="0" err="1" smtClean="0"/>
              <a:t>Int</a:t>
            </a:r>
            <a:r>
              <a:rPr lang="en-US" dirty="0" smtClean="0"/>
              <a:t> J </a:t>
            </a:r>
            <a:r>
              <a:rPr lang="en-US" dirty="0" err="1" smtClean="0"/>
              <a:t>Dermatol</a:t>
            </a:r>
            <a:r>
              <a:rPr lang="en-US" dirty="0" smtClean="0"/>
              <a:t>. 1998;37(9):667-72.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406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http://www.dermpedia.org/dermpedia-textbook/erythema-induratum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735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http://www.dermnetnz.org/pathology/erythema-nodosum-path.htm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Gilchrist H, Patterson JW. Erythema </a:t>
            </a:r>
            <a:r>
              <a:rPr lang="en-US" dirty="0" err="1" smtClean="0"/>
              <a:t>nodosum</a:t>
            </a:r>
            <a:r>
              <a:rPr lang="en-US" dirty="0" smtClean="0"/>
              <a:t> and erythema </a:t>
            </a:r>
            <a:r>
              <a:rPr lang="en-US" dirty="0" err="1" smtClean="0"/>
              <a:t>induratum</a:t>
            </a:r>
            <a:r>
              <a:rPr lang="en-US" dirty="0" smtClean="0"/>
              <a:t> (nodular vasculitis): diagnosis and management. </a:t>
            </a:r>
            <a:r>
              <a:rPr lang="en-US" dirty="0" err="1" smtClean="0"/>
              <a:t>Dermatol</a:t>
            </a:r>
            <a:r>
              <a:rPr lang="en-US" dirty="0" smtClean="0"/>
              <a:t> </a:t>
            </a:r>
            <a:r>
              <a:rPr lang="en-US" dirty="0" err="1" smtClean="0"/>
              <a:t>Ther</a:t>
            </a:r>
            <a:r>
              <a:rPr lang="en-US" dirty="0" smtClean="0"/>
              <a:t>. 2010;23(4):320-7.l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277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Segura S, </a:t>
            </a:r>
            <a:r>
              <a:rPr lang="en-US" dirty="0" err="1" smtClean="0"/>
              <a:t>Pujol</a:t>
            </a:r>
            <a:r>
              <a:rPr lang="en-US" dirty="0" smtClean="0"/>
              <a:t> RM, </a:t>
            </a:r>
            <a:r>
              <a:rPr lang="en-US" dirty="0" err="1" smtClean="0"/>
              <a:t>Trindade</a:t>
            </a:r>
            <a:r>
              <a:rPr lang="en-US" dirty="0" smtClean="0"/>
              <a:t> F, </a:t>
            </a:r>
            <a:r>
              <a:rPr lang="en-US" dirty="0" err="1" smtClean="0"/>
              <a:t>Requena</a:t>
            </a:r>
            <a:r>
              <a:rPr lang="en-US" dirty="0" smtClean="0"/>
              <a:t> L. Vasculitis in erythema </a:t>
            </a:r>
            <a:r>
              <a:rPr lang="en-US" dirty="0" err="1" smtClean="0"/>
              <a:t>induratum</a:t>
            </a:r>
            <a:r>
              <a:rPr lang="en-US" dirty="0" smtClean="0"/>
              <a:t> of </a:t>
            </a:r>
            <a:r>
              <a:rPr lang="en-US" dirty="0" err="1" smtClean="0"/>
              <a:t>Bazin</a:t>
            </a:r>
            <a:r>
              <a:rPr lang="en-US" dirty="0" smtClean="0"/>
              <a:t>: a histopathologic study of 101 biopsy specimens from 86 patients. J Am </a:t>
            </a:r>
            <a:r>
              <a:rPr lang="en-US" dirty="0" err="1" smtClean="0"/>
              <a:t>Acad</a:t>
            </a:r>
            <a:r>
              <a:rPr lang="en-US" dirty="0" smtClean="0"/>
              <a:t> </a:t>
            </a:r>
            <a:r>
              <a:rPr lang="en-US" dirty="0" err="1" smtClean="0"/>
              <a:t>Dermatol</a:t>
            </a:r>
            <a:r>
              <a:rPr lang="en-US" dirty="0" smtClean="0"/>
              <a:t>. 2008;59(5):839-51.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58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860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639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47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91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6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17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964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14317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8471"/>
            <a:ext cx="7886700" cy="4838492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920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54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526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301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639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484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latin typeface="Arial Narrow" panose="020B0606020202030204" pitchFamily="34" charset="0"/>
              </a:defRPr>
            </a:lvl1pPr>
            <a:lvl2pPr>
              <a:defRPr sz="28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0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 Narrow" panose="020B0606020202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091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14317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8471"/>
            <a:ext cx="7886700" cy="48384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4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latin typeface="Arial Narrow" panose="020B0606020202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 Narrow" panose="020B0606020202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6216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2171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31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8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0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17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52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12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50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87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126435"/>
            <a:ext cx="7886700" cy="5050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9CE5C-1F21-4268-AA96-86312748038C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5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87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126435"/>
            <a:ext cx="7886700" cy="5050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54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282344"/>
            <a:ext cx="9144000" cy="17907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Arial Narrow" panose="020B0606020202030204" pitchFamily="34" charset="0"/>
              </a:rPr>
              <a:t>Pulmonary Case 1</a:t>
            </a:r>
            <a:r>
              <a:rPr lang="en-US" dirty="0" smtClean="0">
                <a:latin typeface="Arial Narrow" panose="020B0606020202030204" pitchFamily="34" charset="0"/>
              </a:rPr>
              <a:t/>
            </a:r>
            <a:br>
              <a:rPr lang="en-US" dirty="0" smtClean="0">
                <a:latin typeface="Arial Narrow" panose="020B0606020202030204" pitchFamily="34" charset="0"/>
              </a:rPr>
            </a:br>
            <a:endParaRPr lang="en-US" sz="3000" i="1" dirty="0">
              <a:latin typeface="Arial Narrow" panose="020B0606020202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0250" y="5873160"/>
            <a:ext cx="5143500" cy="1241822"/>
          </a:xfrm>
        </p:spPr>
        <p:txBody>
          <a:bodyPr>
            <a:normAutofit/>
          </a:bodyPr>
          <a:lstStyle/>
          <a:p>
            <a:r>
              <a:rPr lang="en-US" sz="2100" b="1" dirty="0">
                <a:latin typeface="Arial Narrow" panose="020B0606020202030204" pitchFamily="34" charset="0"/>
              </a:rPr>
              <a:t>Mark Tuttle, </a:t>
            </a:r>
            <a:r>
              <a:rPr lang="en-US" sz="2100" b="1" dirty="0" smtClean="0">
                <a:latin typeface="Arial Narrow" panose="020B0606020202030204" pitchFamily="34" charset="0"/>
              </a:rPr>
              <a:t>MD</a:t>
            </a:r>
          </a:p>
          <a:p>
            <a:fld id="{2F240B08-343A-4125-BC33-B04B9FE89D5A}" type="datetime2">
              <a:rPr lang="en-US" sz="2100" i="1">
                <a:latin typeface="Arial Narrow" panose="020B0606020202030204" pitchFamily="34" charset="0"/>
              </a:rPr>
              <a:t>Monday, September 19, 2016</a:t>
            </a:fld>
            <a:endParaRPr lang="en-US" sz="2100" i="1" dirty="0"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992" y="155633"/>
            <a:ext cx="3926016" cy="25989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159" y="3010038"/>
            <a:ext cx="1253741" cy="1577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111" y="3206637"/>
            <a:ext cx="1243161" cy="1451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537" y="3206637"/>
            <a:ext cx="2865234" cy="1198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966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365127"/>
            <a:ext cx="8210549" cy="842308"/>
          </a:xfrm>
        </p:spPr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Physical Examination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04801" y="1485900"/>
            <a:ext cx="8643256" cy="51206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Arial Narrow" panose="020B0606020202030204" pitchFamily="34" charset="0"/>
              </a:rPr>
              <a:t>T 98.7 F  HR 92  BP 123/78  RR 12</a:t>
            </a:r>
          </a:p>
          <a:p>
            <a:pPr marL="0" indent="0">
              <a:buNone/>
            </a:pPr>
            <a:r>
              <a:rPr lang="en-US" dirty="0" smtClean="0">
                <a:latin typeface="Arial Narrow" panose="020B0606020202030204" pitchFamily="34" charset="0"/>
              </a:rPr>
              <a:t>SpO</a:t>
            </a:r>
            <a:r>
              <a:rPr lang="en-US" baseline="-25000" dirty="0" smtClean="0">
                <a:latin typeface="Arial Narrow" panose="020B0606020202030204" pitchFamily="34" charset="0"/>
              </a:rPr>
              <a:t>2</a:t>
            </a:r>
            <a:r>
              <a:rPr lang="en-US" dirty="0" smtClean="0">
                <a:latin typeface="Arial Narrow" panose="020B0606020202030204" pitchFamily="34" charset="0"/>
              </a:rPr>
              <a:t> 89% on room air at rest</a:t>
            </a:r>
          </a:p>
          <a:p>
            <a:pPr marL="0" indent="0">
              <a:buNone/>
            </a:pPr>
            <a:r>
              <a:rPr lang="en-US" dirty="0">
                <a:latin typeface="Arial Narrow" panose="020B0606020202030204" pitchFamily="34" charset="0"/>
              </a:rPr>
              <a:t>SpO</a:t>
            </a:r>
            <a:r>
              <a:rPr lang="en-US" baseline="-25000" dirty="0">
                <a:latin typeface="Arial Narrow" panose="020B0606020202030204" pitchFamily="34" charset="0"/>
              </a:rPr>
              <a:t>2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smtClean="0">
                <a:latin typeface="Arial Narrow" panose="020B0606020202030204" pitchFamily="34" charset="0"/>
              </a:rPr>
              <a:t>88% with ambulation</a:t>
            </a:r>
          </a:p>
          <a:p>
            <a:pPr marL="0" indent="0">
              <a:buNone/>
            </a:pPr>
            <a:r>
              <a:rPr lang="en-US" dirty="0" smtClean="0">
                <a:latin typeface="Arial Narrow" panose="020B0606020202030204" pitchFamily="34" charset="0"/>
              </a:rPr>
              <a:t>SpO</a:t>
            </a:r>
            <a:r>
              <a:rPr lang="en-US" baseline="-25000" dirty="0">
                <a:latin typeface="Arial Narrow" panose="020B0606020202030204" pitchFamily="34" charset="0"/>
              </a:rPr>
              <a:t>2</a:t>
            </a:r>
            <a:r>
              <a:rPr lang="en-US" dirty="0" smtClean="0">
                <a:latin typeface="Arial Narrow" panose="020B0606020202030204" pitchFamily="34" charset="0"/>
              </a:rPr>
              <a:t> 93% on 3L nasal cannula</a:t>
            </a:r>
          </a:p>
          <a:p>
            <a:pPr marL="0" indent="0">
              <a:buNone/>
            </a:pPr>
            <a:r>
              <a:rPr lang="en-US" u="sng" dirty="0" smtClean="0">
                <a:latin typeface="Arial Narrow" panose="020B0606020202030204" pitchFamily="34" charset="0"/>
              </a:rPr>
              <a:t>General</a:t>
            </a:r>
            <a:r>
              <a:rPr lang="en-US" dirty="0" smtClean="0">
                <a:latin typeface="Arial Narrow" panose="020B0606020202030204" pitchFamily="34" charset="0"/>
              </a:rPr>
              <a:t>: Appears well.</a:t>
            </a:r>
          </a:p>
          <a:p>
            <a:pPr marL="0" indent="0">
              <a:buNone/>
            </a:pPr>
            <a:r>
              <a:rPr lang="en-US" u="sng" dirty="0" smtClean="0">
                <a:latin typeface="Arial Narrow" panose="020B0606020202030204" pitchFamily="34" charset="0"/>
              </a:rPr>
              <a:t>HEENT</a:t>
            </a:r>
            <a:r>
              <a:rPr lang="en-US" dirty="0" smtClean="0">
                <a:latin typeface="Arial Narrow" panose="020B0606020202030204" pitchFamily="34" charset="0"/>
              </a:rPr>
              <a:t>: Lips dusky in appearance</a:t>
            </a:r>
          </a:p>
          <a:p>
            <a:pPr marL="0" indent="0">
              <a:buNone/>
            </a:pPr>
            <a:r>
              <a:rPr lang="en-US" u="sng" dirty="0" smtClean="0">
                <a:latin typeface="Arial Narrow" panose="020B0606020202030204" pitchFamily="34" charset="0"/>
              </a:rPr>
              <a:t>Chest</a:t>
            </a:r>
            <a:r>
              <a:rPr lang="en-US" dirty="0" smtClean="0">
                <a:latin typeface="Arial Narrow" panose="020B0606020202030204" pitchFamily="34" charset="0"/>
              </a:rPr>
              <a:t>: Clear throughout.  No accessory muscle use.</a:t>
            </a:r>
          </a:p>
          <a:p>
            <a:pPr marL="0" indent="0">
              <a:buNone/>
            </a:pPr>
            <a:r>
              <a:rPr lang="en-US" u="sng" dirty="0" smtClean="0">
                <a:latin typeface="Arial Narrow" panose="020B0606020202030204" pitchFamily="34" charset="0"/>
              </a:rPr>
              <a:t>Heart</a:t>
            </a:r>
            <a:r>
              <a:rPr lang="en-US" dirty="0" smtClean="0">
                <a:latin typeface="Arial Narrow" panose="020B0606020202030204" pitchFamily="34" charset="0"/>
              </a:rPr>
              <a:t>: RRR, no m/r/g</a:t>
            </a:r>
          </a:p>
          <a:p>
            <a:pPr marL="0" indent="0">
              <a:buNone/>
            </a:pPr>
            <a:r>
              <a:rPr lang="en-US" u="sng" dirty="0" smtClean="0">
                <a:latin typeface="Arial Narrow" panose="020B0606020202030204" pitchFamily="34" charset="0"/>
              </a:rPr>
              <a:t>Extremities:</a:t>
            </a:r>
            <a:r>
              <a:rPr lang="en-US" i="1" dirty="0" smtClean="0">
                <a:latin typeface="Arial Narrow" panose="020B0606020202030204" pitchFamily="34" charset="0"/>
              </a:rPr>
              <a:t> </a:t>
            </a:r>
            <a:r>
              <a:rPr lang="en-US" dirty="0" smtClean="0">
                <a:latin typeface="Arial Narrow" panose="020B0606020202030204" pitchFamily="34" charset="0"/>
              </a:rPr>
              <a:t>Pitting edema of the left leg to the mid calf.  Healed surgical scar on the left.  There are palpable tender nodules on her bilateral calves.</a:t>
            </a:r>
            <a:endParaRPr lang="en-US" dirty="0">
              <a:latin typeface="Arial Narrow" panose="020B0606020202030204" pitchFamily="34" charset="0"/>
            </a:endParaRPr>
          </a:p>
        </p:txBody>
      </p:sp>
      <p:pic>
        <p:nvPicPr>
          <p:cNvPr id="5122" name="Picture 2" descr="http://int-prop.lf2.cuni.cz/foto/014/pic00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92" y="1207434"/>
            <a:ext cx="2620645" cy="284452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81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7335" t="18484" r="26223" b="19614"/>
          <a:stretch/>
        </p:blipFill>
        <p:spPr>
          <a:xfrm>
            <a:off x="0" y="22860"/>
            <a:ext cx="9121140" cy="683514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993538"/>
              </p:ext>
            </p:extLst>
          </p:nvPr>
        </p:nvGraphicFramePr>
        <p:xfrm>
          <a:off x="1965960" y="350521"/>
          <a:ext cx="5212080" cy="10363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52120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Impression</a:t>
                      </a:r>
                      <a:endParaRPr lang="en-US" sz="28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800" dirty="0" smtClean="0">
                          <a:latin typeface="Arial Narrow" panose="020B0606020202030204" pitchFamily="34" charset="0"/>
                        </a:rPr>
                        <a:t>No acute intrathoracic process</a:t>
                      </a:r>
                      <a:endParaRPr lang="en-US" sz="28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530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96231"/>
          </a:xfrm>
        </p:spPr>
        <p:txBody>
          <a:bodyPr anchor="t"/>
          <a:lstStyle/>
          <a:p>
            <a:r>
              <a:rPr lang="en-US" dirty="0" smtClean="0">
                <a:latin typeface="Arial Narrow" panose="020B0606020202030204" pitchFamily="34" charset="0"/>
              </a:rPr>
              <a:t>Labs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919530"/>
              </p:ext>
            </p:extLst>
          </p:nvPr>
        </p:nvGraphicFramePr>
        <p:xfrm>
          <a:off x="3636016" y="1413599"/>
          <a:ext cx="3652671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7557"/>
                <a:gridCol w="1217557"/>
                <a:gridCol w="1217557"/>
              </a:tblGrid>
              <a:tr h="4841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135</a:t>
                      </a:r>
                      <a:endParaRPr lang="en-US" sz="3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</a:t>
                      </a:r>
                      <a:endParaRPr lang="en-US" sz="3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16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61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4.2</a:t>
                      </a:r>
                      <a:endParaRPr lang="en-US" sz="3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24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0.7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616524" y="4585453"/>
            <a:ext cx="789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Hemolysis</a:t>
            </a:r>
            <a:r>
              <a:rPr lang="en-US" sz="2400" dirty="0" smtClean="0">
                <a:latin typeface="Arial Narrow" panose="020B0606020202030204" pitchFamily="34" charset="0"/>
              </a:rPr>
              <a:t>: Reticulocytes 3.8%, </a:t>
            </a:r>
            <a:r>
              <a:rPr lang="en-US" sz="2400" dirty="0" err="1" smtClean="0">
                <a:latin typeface="Arial Narrow" panose="020B0606020202030204" pitchFamily="34" charset="0"/>
              </a:rPr>
              <a:t>haptoglobin</a:t>
            </a:r>
            <a:r>
              <a:rPr lang="en-US" sz="2400" dirty="0" smtClean="0">
                <a:latin typeface="Arial Narrow" panose="020B0606020202030204" pitchFamily="34" charset="0"/>
              </a:rPr>
              <a:t> &lt;5, D-dimer 363 (&lt;500 is normal)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725131" y="1414256"/>
            <a:ext cx="10294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Ca: 9.1</a:t>
            </a:r>
          </a:p>
          <a:p>
            <a:r>
              <a:rPr lang="en-US" sz="2400" dirty="0" smtClean="0">
                <a:latin typeface="Arial Narrow" panose="020B0606020202030204" pitchFamily="34" charset="0"/>
              </a:rPr>
              <a:t>Mg: 2.0</a:t>
            </a:r>
          </a:p>
          <a:p>
            <a:r>
              <a:rPr lang="en-US" sz="2400" dirty="0" smtClean="0">
                <a:latin typeface="Arial Narrow" panose="020B0606020202030204" pitchFamily="34" charset="0"/>
              </a:rPr>
              <a:t>P: 3.8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6524" y="3689882"/>
            <a:ext cx="8087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Liver Function Tests</a:t>
            </a:r>
            <a:r>
              <a:rPr lang="en-US" sz="2400" dirty="0" smtClean="0">
                <a:latin typeface="Arial Narrow" panose="020B0606020202030204" pitchFamily="34" charset="0"/>
              </a:rPr>
              <a:t>: 	ALT 27, AST 26, LDH 299, T-</a:t>
            </a:r>
            <a:r>
              <a:rPr lang="en-US" sz="2400" dirty="0" err="1" smtClean="0">
                <a:latin typeface="Arial Narrow" panose="020B0606020202030204" pitchFamily="34" charset="0"/>
              </a:rPr>
              <a:t>bili</a:t>
            </a:r>
            <a:r>
              <a:rPr lang="en-US" sz="2400" dirty="0" smtClean="0">
                <a:latin typeface="Arial Narrow" panose="020B0606020202030204" pitchFamily="34" charset="0"/>
              </a:rPr>
              <a:t> 2.2, D-</a:t>
            </a:r>
            <a:r>
              <a:rPr lang="en-US" sz="2400" dirty="0" err="1" smtClean="0">
                <a:latin typeface="Arial Narrow" panose="020B0606020202030204" pitchFamily="34" charset="0"/>
              </a:rPr>
              <a:t>bili</a:t>
            </a:r>
            <a:r>
              <a:rPr lang="en-US" sz="2400" dirty="0" smtClean="0">
                <a:latin typeface="Arial Narrow" panose="020B0606020202030204" pitchFamily="34" charset="0"/>
              </a:rPr>
              <a:t> 0.4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63286" y="1366431"/>
            <a:ext cx="3189473" cy="1257956"/>
            <a:chOff x="25604" y="1859941"/>
            <a:chExt cx="3189473" cy="1257956"/>
          </a:xfrm>
        </p:grpSpPr>
        <p:grpSp>
          <p:nvGrpSpPr>
            <p:cNvPr id="32" name="Group 8"/>
            <p:cNvGrpSpPr>
              <a:grpSpLocks/>
            </p:cNvGrpSpPr>
            <p:nvPr/>
          </p:nvGrpSpPr>
          <p:grpSpPr bwMode="auto">
            <a:xfrm>
              <a:off x="25604" y="1859941"/>
              <a:ext cx="3189473" cy="1257956"/>
              <a:chOff x="1213076" y="2260756"/>
              <a:chExt cx="2540623" cy="1129728"/>
            </a:xfrm>
          </p:grpSpPr>
          <p:cxnSp>
            <p:nvCxnSpPr>
              <p:cNvPr id="34" name="Straight Connector 33"/>
              <p:cNvCxnSpPr>
                <a:cxnSpLocks noChangeShapeType="1"/>
              </p:cNvCxnSpPr>
              <p:nvPr/>
            </p:nvCxnSpPr>
            <p:spPr bwMode="auto">
              <a:xfrm>
                <a:off x="2067875" y="2813207"/>
                <a:ext cx="705007" cy="0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5" name="Straight Connector 34"/>
              <p:cNvCxnSpPr>
                <a:cxnSpLocks noChangeShapeType="1"/>
              </p:cNvCxnSpPr>
              <p:nvPr/>
            </p:nvCxnSpPr>
            <p:spPr bwMode="auto">
              <a:xfrm flipV="1">
                <a:off x="2777645" y="2260756"/>
                <a:ext cx="266284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6" name="Straight Connector 35"/>
              <p:cNvCxnSpPr>
                <a:cxnSpLocks noChangeShapeType="1"/>
              </p:cNvCxnSpPr>
              <p:nvPr/>
            </p:nvCxnSpPr>
            <p:spPr bwMode="auto">
              <a:xfrm flipV="1">
                <a:off x="1800633" y="2813207"/>
                <a:ext cx="267242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7" name="Straight Connector 36"/>
              <p:cNvCxnSpPr>
                <a:cxnSpLocks noChangeShapeType="1"/>
              </p:cNvCxnSpPr>
              <p:nvPr/>
            </p:nvCxnSpPr>
            <p:spPr bwMode="auto">
              <a:xfrm flipH="1" flipV="1">
                <a:off x="1800633" y="2260756"/>
                <a:ext cx="267242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8" name="Straight Connector 37"/>
              <p:cNvCxnSpPr>
                <a:cxnSpLocks noChangeShapeType="1"/>
              </p:cNvCxnSpPr>
              <p:nvPr/>
            </p:nvCxnSpPr>
            <p:spPr bwMode="auto">
              <a:xfrm flipH="1" flipV="1">
                <a:off x="2777645" y="2813207"/>
                <a:ext cx="266284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sp>
            <p:nvSpPr>
              <p:cNvPr id="39" name="TextBox 31"/>
              <p:cNvSpPr txBox="1">
                <a:spLocks noChangeArrowheads="1"/>
              </p:cNvSpPr>
              <p:nvPr/>
            </p:nvSpPr>
            <p:spPr bwMode="auto">
              <a:xfrm>
                <a:off x="1213076" y="2545784"/>
                <a:ext cx="722067" cy="5251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3200" dirty="0" smtClean="0">
                    <a:latin typeface="Arial Narrow" panose="020B0606020202030204" pitchFamily="34" charset="0"/>
                  </a:rPr>
                  <a:t>5.5</a:t>
                </a:r>
                <a:endParaRPr lang="en-US" sz="3200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40" name="TextBox 32"/>
              <p:cNvSpPr txBox="1">
                <a:spLocks noChangeArrowheads="1"/>
              </p:cNvSpPr>
              <p:nvPr/>
            </p:nvSpPr>
            <p:spPr bwMode="auto">
              <a:xfrm>
                <a:off x="2067875" y="2865317"/>
                <a:ext cx="705008" cy="5251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3200" dirty="0" smtClean="0">
                    <a:latin typeface="Arial Narrow" panose="020B0606020202030204" pitchFamily="34" charset="0"/>
                  </a:rPr>
                  <a:t>33</a:t>
                </a:r>
                <a:endParaRPr lang="en-US" sz="3200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41" name="TextBox 33"/>
              <p:cNvSpPr txBox="1">
                <a:spLocks noChangeArrowheads="1"/>
              </p:cNvSpPr>
              <p:nvPr/>
            </p:nvSpPr>
            <p:spPr bwMode="auto">
              <a:xfrm>
                <a:off x="2955076" y="2536826"/>
                <a:ext cx="798623" cy="5251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3200" dirty="0" smtClean="0">
                    <a:latin typeface="Arial Narrow" panose="020B0606020202030204" pitchFamily="34" charset="0"/>
                  </a:rPr>
                  <a:t>244</a:t>
                </a:r>
                <a:endParaRPr lang="en-US" sz="3200" dirty="0"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988196" y="1884935"/>
              <a:ext cx="111818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3200" dirty="0" smtClean="0">
                  <a:latin typeface="Arial Narrow" panose="020B0606020202030204" pitchFamily="34" charset="0"/>
                </a:rPr>
                <a:t>11.4</a:t>
              </a:r>
              <a:endParaRPr lang="en-US" sz="32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616524" y="4123612"/>
            <a:ext cx="6063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Lactate</a:t>
            </a:r>
            <a:r>
              <a:rPr lang="en-US" sz="2400" dirty="0" smtClean="0">
                <a:latin typeface="Arial Narrow" panose="020B0606020202030204" pitchFamily="34" charset="0"/>
              </a:rPr>
              <a:t>: 3.0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64534" y="2655853"/>
            <a:ext cx="3041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91% PMN, 2% lymph, 6.5% mono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64534" y="2946748"/>
            <a:ext cx="1805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MCV 90, MCHC 33</a:t>
            </a:r>
            <a:endParaRPr lang="en-US" dirty="0">
              <a:latin typeface="Arial Narrow" panose="020B0606020202030204" pitchFamily="34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1920240" y="1076591"/>
            <a:ext cx="429936" cy="4220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2275501" y="614926"/>
            <a:ext cx="1508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Baseline 13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04111" y="5482940"/>
            <a:ext cx="8251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Blood gases</a:t>
            </a:r>
            <a:r>
              <a:rPr lang="en-US" sz="2400" dirty="0" smtClean="0">
                <a:latin typeface="Arial Narrow" panose="020B0606020202030204" pitchFamily="34" charset="0"/>
              </a:rPr>
              <a:t>: 7.42 / 35 / 81,   7.41 / 43 / 155  </a:t>
            </a:r>
            <a:r>
              <a:rPr lang="en-US" sz="2400" dirty="0" err="1" smtClean="0">
                <a:latin typeface="Arial Narrow" panose="020B0606020202030204" pitchFamily="34" charset="0"/>
              </a:rPr>
              <a:t>Calc</a:t>
            </a:r>
            <a:r>
              <a:rPr lang="en-US" sz="2400" dirty="0" smtClean="0">
                <a:latin typeface="Arial Narrow" panose="020B0606020202030204" pitchFamily="34" charset="0"/>
              </a:rPr>
              <a:t> SpO2 100%</a:t>
            </a:r>
          </a:p>
          <a:p>
            <a:r>
              <a:rPr lang="en-US" sz="2400" dirty="0" err="1" smtClean="0">
                <a:latin typeface="Arial Narrow" panose="020B0606020202030204" pitchFamily="34" charset="0"/>
              </a:rPr>
              <a:t>MetHb</a:t>
            </a:r>
            <a:r>
              <a:rPr lang="en-US" sz="2400" dirty="0" smtClean="0">
                <a:latin typeface="Arial Narrow" panose="020B0606020202030204" pitchFamily="34" charset="0"/>
              </a:rPr>
              <a:t> 8%</a:t>
            </a:r>
          </a:p>
          <a:p>
            <a:r>
              <a:rPr lang="en-US" sz="2400" b="1" dirty="0" smtClean="0">
                <a:latin typeface="Arial Narrow" panose="020B0606020202030204" pitchFamily="34" charset="0"/>
              </a:rPr>
              <a:t>LENIs</a:t>
            </a:r>
            <a:r>
              <a:rPr lang="en-US" sz="2400" dirty="0" smtClean="0">
                <a:latin typeface="Arial Narrow" panose="020B0606020202030204" pitchFamily="34" charset="0"/>
              </a:rPr>
              <a:t>: Negative for DVT</a:t>
            </a:r>
            <a:endParaRPr lang="en-US" sz="2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8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11500" dirty="0" smtClean="0">
                <a:latin typeface="Arial Narrow" panose="020B0606020202030204" pitchFamily="34" charset="0"/>
              </a:rPr>
              <a:t>Labs?</a:t>
            </a:r>
            <a:endParaRPr lang="en-US" sz="11500" dirty="0">
              <a:latin typeface="Arial Narrow" panose="020B0606020202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8026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Pair up!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974" y="4090332"/>
            <a:ext cx="7886700" cy="205536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What are your top 3 differential diagnoses for the cause of hypoxemia?</a:t>
            </a:r>
            <a:br>
              <a:rPr lang="en-US" sz="3600" dirty="0" smtClean="0"/>
            </a:br>
            <a:endParaRPr lang="en-US" sz="3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What are your next steps in management?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1055077" y="1344449"/>
            <a:ext cx="7033846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51 </a:t>
            </a:r>
            <a:r>
              <a:rPr lang="en-US" sz="2800" dirty="0" smtClean="0">
                <a:latin typeface="Arial Narrow" panose="020B0606020202030204" pitchFamily="34" charset="0"/>
              </a:rPr>
              <a:t>♀ with a history of melanoma, Grave’s disease, recent diagnosis of erythema </a:t>
            </a:r>
            <a:r>
              <a:rPr lang="en-US" sz="2800" dirty="0" err="1" smtClean="0">
                <a:latin typeface="Arial Narrow" panose="020B0606020202030204" pitchFamily="34" charset="0"/>
              </a:rPr>
              <a:t>induratum</a:t>
            </a:r>
            <a:r>
              <a:rPr lang="en-US" sz="2800" dirty="0" smtClean="0">
                <a:latin typeface="Arial Narrow" panose="020B0606020202030204" pitchFamily="34" charset="0"/>
              </a:rPr>
              <a:t> presents </a:t>
            </a:r>
            <a:r>
              <a:rPr lang="en-US" sz="2800" dirty="0">
                <a:latin typeface="Arial Narrow" panose="020B0606020202030204" pitchFamily="34" charset="0"/>
              </a:rPr>
              <a:t>with </a:t>
            </a:r>
            <a:r>
              <a:rPr lang="en-US" sz="2800" dirty="0" smtClean="0">
                <a:latin typeface="Arial Narrow" panose="020B0606020202030204" pitchFamily="34" charset="0"/>
              </a:rPr>
              <a:t>progressive hypoxia over the last 1.5 weeks</a:t>
            </a:r>
            <a:endParaRPr lang="en-US" sz="28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prstClr val="black"/>
                </a:solidFill>
                <a:latin typeface="Arial Narrow" panose="020B0606020202030204" pitchFamily="34" charset="0"/>
              </a:rPr>
              <a:t>T 98.7 </a:t>
            </a:r>
            <a:r>
              <a:rPr lang="de-DE" sz="28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F </a:t>
            </a:r>
            <a:r>
              <a:rPr lang="de-DE" sz="2800" dirty="0">
                <a:solidFill>
                  <a:prstClr val="black"/>
                </a:solidFill>
                <a:latin typeface="Arial Narrow" panose="020B0606020202030204" pitchFamily="34" charset="0"/>
              </a:rPr>
              <a:t>HR 92 </a:t>
            </a:r>
            <a:r>
              <a:rPr lang="de-DE" sz="28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BP123/78 RR 12 SpO2 89% RA</a:t>
            </a:r>
            <a:endParaRPr lang="de-DE" sz="28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94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Gas Exchange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Can 3"/>
          <p:cNvSpPr/>
          <p:nvPr/>
        </p:nvSpPr>
        <p:spPr>
          <a:xfrm rot="5400000">
            <a:off x="2431141" y="793318"/>
            <a:ext cx="2575763" cy="6874574"/>
          </a:xfrm>
          <a:prstGeom prst="can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5" name="Flowchart: Sequential Access Storage 4"/>
          <p:cNvSpPr/>
          <p:nvPr/>
        </p:nvSpPr>
        <p:spPr>
          <a:xfrm rot="16200000">
            <a:off x="4332169" y="36093"/>
            <a:ext cx="2654971" cy="2871536"/>
          </a:xfrm>
          <a:prstGeom prst="flowChartMagneticTap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6" name="Can 5"/>
          <p:cNvSpPr/>
          <p:nvPr/>
        </p:nvSpPr>
        <p:spPr>
          <a:xfrm rot="2242708">
            <a:off x="448157" y="3238695"/>
            <a:ext cx="962526" cy="609600"/>
          </a:xfrm>
          <a:prstGeom prst="can">
            <a:avLst>
              <a:gd name="adj" fmla="val 4605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7" name="Can 6"/>
          <p:cNvSpPr/>
          <p:nvPr/>
        </p:nvSpPr>
        <p:spPr>
          <a:xfrm rot="5928886">
            <a:off x="2373365" y="3521409"/>
            <a:ext cx="962526" cy="609600"/>
          </a:xfrm>
          <a:prstGeom prst="can">
            <a:avLst>
              <a:gd name="adj" fmla="val 4605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8" name="Can 7"/>
          <p:cNvSpPr/>
          <p:nvPr/>
        </p:nvSpPr>
        <p:spPr>
          <a:xfrm rot="19909947">
            <a:off x="1431625" y="3133806"/>
            <a:ext cx="962526" cy="609600"/>
          </a:xfrm>
          <a:prstGeom prst="can">
            <a:avLst>
              <a:gd name="adj" fmla="val 4605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26385" y="843819"/>
            <a:ext cx="18665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 Narrow" panose="020B0606020202030204" pitchFamily="34" charset="0"/>
              </a:rPr>
              <a:t>P</a:t>
            </a:r>
            <a:r>
              <a:rPr lang="en-US" sz="7200" baseline="-25000" dirty="0" smtClean="0">
                <a:latin typeface="Arial Narrow" panose="020B0606020202030204" pitchFamily="34" charset="0"/>
              </a:rPr>
              <a:t>A</a:t>
            </a:r>
            <a:r>
              <a:rPr lang="en-US" sz="7200" dirty="0" smtClean="0">
                <a:latin typeface="Arial Narrow" panose="020B0606020202030204" pitchFamily="34" charset="0"/>
              </a:rPr>
              <a:t>O</a:t>
            </a:r>
            <a:r>
              <a:rPr lang="en-US" sz="7200" baseline="-25000" dirty="0" smtClean="0">
                <a:latin typeface="Arial Narrow" panose="020B0606020202030204" pitchFamily="34" charset="0"/>
              </a:rPr>
              <a:t>2</a:t>
            </a:r>
            <a:endParaRPr lang="en-US" sz="7200" baseline="-25000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6385" y="3510871"/>
            <a:ext cx="18665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 Narrow" panose="020B0606020202030204" pitchFamily="34" charset="0"/>
              </a:rPr>
              <a:t>P</a:t>
            </a:r>
            <a:r>
              <a:rPr lang="en-US" sz="7200" baseline="-25000" dirty="0" smtClean="0">
                <a:latin typeface="Arial Narrow" panose="020B0606020202030204" pitchFamily="34" charset="0"/>
              </a:rPr>
              <a:t>a</a:t>
            </a:r>
            <a:r>
              <a:rPr lang="en-US" sz="7200" dirty="0" smtClean="0">
                <a:latin typeface="Arial Narrow" panose="020B0606020202030204" pitchFamily="34" charset="0"/>
              </a:rPr>
              <a:t>O</a:t>
            </a:r>
            <a:r>
              <a:rPr lang="en-US" sz="7200" baseline="-25000" dirty="0" smtClean="0">
                <a:latin typeface="Arial Narrow" panose="020B0606020202030204" pitchFamily="34" charset="0"/>
              </a:rPr>
              <a:t>2</a:t>
            </a:r>
            <a:endParaRPr lang="en-US" sz="7200" baseline="-25000" dirty="0"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8397" y="4077866"/>
            <a:ext cx="18665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 Narrow" panose="020B0606020202030204" pitchFamily="34" charset="0"/>
              </a:rPr>
              <a:t>S</a:t>
            </a:r>
            <a:r>
              <a:rPr lang="en-US" sz="7200" baseline="-25000" dirty="0" smtClean="0">
                <a:latin typeface="Arial Narrow" panose="020B0606020202030204" pitchFamily="34" charset="0"/>
              </a:rPr>
              <a:t>a</a:t>
            </a:r>
            <a:r>
              <a:rPr lang="en-US" sz="7200" dirty="0" smtClean="0">
                <a:latin typeface="Arial Narrow" panose="020B0606020202030204" pitchFamily="34" charset="0"/>
              </a:rPr>
              <a:t>O</a:t>
            </a:r>
            <a:r>
              <a:rPr lang="en-US" sz="7200" baseline="-25000" dirty="0" smtClean="0">
                <a:latin typeface="Arial Narrow" panose="020B0606020202030204" pitchFamily="34" charset="0"/>
              </a:rPr>
              <a:t>2</a:t>
            </a:r>
            <a:endParaRPr lang="en-US" sz="7200" baseline="-25000" dirty="0">
              <a:latin typeface="Arial Narrow" panose="020B0606020202030204" pitchFamily="34" charset="0"/>
            </a:endParaRPr>
          </a:p>
        </p:txBody>
      </p:sp>
      <p:cxnSp>
        <p:nvCxnSpPr>
          <p:cNvPr id="13" name="Straight Arrow Connector 12"/>
          <p:cNvCxnSpPr>
            <a:stCxn id="10" idx="0"/>
          </p:cNvCxnSpPr>
          <p:nvPr/>
        </p:nvCxnSpPr>
        <p:spPr>
          <a:xfrm flipH="1" flipV="1">
            <a:off x="5659653" y="2245895"/>
            <a:ext cx="1" cy="1264976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10" idx="1"/>
          </p:cNvCxnSpPr>
          <p:nvPr/>
        </p:nvCxnSpPr>
        <p:spPr>
          <a:xfrm flipV="1">
            <a:off x="2784934" y="4111036"/>
            <a:ext cx="1941451" cy="451590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156311" y="1117918"/>
            <a:ext cx="17732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Alveolus</a:t>
            </a:r>
            <a:endParaRPr lang="en-US" sz="1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00677" y="3510871"/>
            <a:ext cx="14784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 Narrow" panose="020B0606020202030204" pitchFamily="34" charset="0"/>
              </a:rPr>
              <a:t>Blood</a:t>
            </a:r>
            <a:br>
              <a:rPr lang="en-US" sz="4000" dirty="0" smtClean="0">
                <a:latin typeface="Arial Narrow" panose="020B0606020202030204" pitchFamily="34" charset="0"/>
              </a:rPr>
            </a:br>
            <a:r>
              <a:rPr lang="en-US" sz="4000" dirty="0" smtClean="0">
                <a:latin typeface="Arial Narrow" panose="020B0606020202030204" pitchFamily="34" charset="0"/>
              </a:rPr>
              <a:t>Vessel</a:t>
            </a:r>
            <a:endParaRPr lang="en-US" sz="1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79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Hemoglobin dissociation curve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6810869"/>
              </p:ext>
            </p:extLst>
          </p:nvPr>
        </p:nvGraphicFramePr>
        <p:xfrm>
          <a:off x="0" y="1338262"/>
          <a:ext cx="9001760" cy="5519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313333" y="1703493"/>
            <a:ext cx="24316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/>
                </a:solidFill>
                <a:latin typeface="Arial Narrow" panose="020B0606020202030204" pitchFamily="34" charset="0"/>
              </a:rPr>
              <a:t>Left Shift: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 Narrow" panose="020B0606020202030204" pitchFamily="34" charset="0"/>
              </a:rPr>
              <a:t>↓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 Narrow" panose="020B0606020202030204" pitchFamily="34" charset="0"/>
              </a:rPr>
              <a:t>↓ 2,3 DPG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 Narrow" panose="020B0606020202030204" pitchFamily="34" charset="0"/>
              </a:rPr>
              <a:t>↓ H+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Arial Narrow" panose="020B0606020202030204" pitchFamily="34" charset="0"/>
              </a:rPr>
              <a:t>COHb</a:t>
            </a:r>
            <a:endParaRPr lang="en-US" sz="2400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 Narrow" panose="020B0606020202030204" pitchFamily="34" charset="0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Right Shift:</a:t>
            </a:r>
            <a:endParaRPr lang="en-US" sz="2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 Narrow" panose="020B0606020202030204" pitchFamily="34" charset="0"/>
              </a:rPr>
              <a:t>↑ </a:t>
            </a:r>
            <a:r>
              <a:rPr lang="en-US" sz="2400" dirty="0">
                <a:latin typeface="Arial Narrow" panose="020B0606020202030204" pitchFamily="34" charset="0"/>
              </a:rPr>
              <a:t>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↑</a:t>
            </a:r>
            <a:r>
              <a:rPr lang="en-US" sz="2400" dirty="0" smtClean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2,3 DPG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↑</a:t>
            </a:r>
            <a:r>
              <a:rPr lang="en-US" sz="2400" dirty="0" smtClean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H</a:t>
            </a:r>
            <a:r>
              <a:rPr lang="en-US" sz="2400" dirty="0" smtClean="0">
                <a:latin typeface="Arial Narrow" panose="020B0606020202030204" pitchFamily="34" charset="0"/>
              </a:rPr>
              <a:t>+</a:t>
            </a:r>
            <a:endParaRPr lang="en-US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01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Chart bld="series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Co-oximetry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Arial Narrow" panose="020B0606020202030204" pitchFamily="34" charset="0"/>
              </a:rPr>
              <a:t>Oxyhemoglobin: 90%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Methemoglobin: 8%</a:t>
            </a:r>
          </a:p>
          <a:p>
            <a:r>
              <a:rPr lang="en-US" sz="3600" dirty="0" smtClean="0">
                <a:latin typeface="Arial Narrow" panose="020B0606020202030204" pitchFamily="34" charset="0"/>
              </a:rPr>
              <a:t>Carboxyhemoglobin: 0%</a:t>
            </a:r>
          </a:p>
          <a:p>
            <a:endParaRPr lang="en-US" sz="3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019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10" y="75176"/>
            <a:ext cx="7886700" cy="814317"/>
          </a:xfrm>
        </p:spPr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Pulse Oximetry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8400893"/>
              </p:ext>
            </p:extLst>
          </p:nvPr>
        </p:nvGraphicFramePr>
        <p:xfrm>
          <a:off x="0" y="1338262"/>
          <a:ext cx="7840980" cy="5432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529183" y="2583180"/>
            <a:ext cx="1083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MetHb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29182" y="3347435"/>
            <a:ext cx="11776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Arial Narrow" panose="020B0606020202030204" pitchFamily="34" charset="0"/>
              </a:rPr>
              <a:t>OxyHb</a:t>
            </a:r>
            <a:endParaRPr lang="en-US" sz="2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33418" y="4357432"/>
            <a:ext cx="1460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DeoxyHb</a:t>
            </a:r>
            <a:endParaRPr lang="en-US" sz="2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668780" y="1444592"/>
            <a:ext cx="0" cy="4144642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360860" y="1460634"/>
            <a:ext cx="0" cy="4144642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35417" y="5164746"/>
            <a:ext cx="1033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COHb</a:t>
            </a:r>
            <a:endParaRPr lang="en-US" sz="2800" b="1" dirty="0">
              <a:solidFill>
                <a:schemeClr val="accent4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7209" y="1074187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660 nm (red)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59289" y="1074187"/>
            <a:ext cx="163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940 nm (infrared)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10100" y="6506421"/>
            <a:ext cx="4184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Adapted from: </a:t>
            </a:r>
            <a:r>
              <a:rPr lang="en-US" i="1" dirty="0" err="1" smtClean="0">
                <a:latin typeface="Arial Narrow" panose="020B0606020202030204" pitchFamily="34" charset="0"/>
              </a:rPr>
              <a:t>Konig</a:t>
            </a:r>
            <a:r>
              <a:rPr lang="en-US" i="1" dirty="0" smtClean="0">
                <a:latin typeface="Arial Narrow" panose="020B0606020202030204" pitchFamily="34" charset="0"/>
              </a:rPr>
              <a:t> and </a:t>
            </a:r>
            <a:r>
              <a:rPr lang="en-US" i="1" dirty="0" err="1" smtClean="0">
                <a:latin typeface="Arial Narrow" panose="020B0606020202030204" pitchFamily="34" charset="0"/>
              </a:rPr>
              <a:t>Dolinski</a:t>
            </a:r>
            <a:r>
              <a:rPr lang="en-US" i="1" dirty="0" smtClean="0">
                <a:latin typeface="Arial Narrow" panose="020B0606020202030204" pitchFamily="34" charset="0"/>
              </a:rPr>
              <a:t>. Chest. 2003.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10100" y="167028"/>
            <a:ext cx="424380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 Narrow" panose="020B0606020202030204" pitchFamily="34" charset="0"/>
              </a:rPr>
              <a:t>SpO2 determined by ratio of red/infrared</a:t>
            </a:r>
          </a:p>
          <a:p>
            <a:pPr algn="ctr"/>
            <a:r>
              <a:rPr lang="en-US" dirty="0" smtClean="0">
                <a:latin typeface="Arial Narrow" panose="020B0606020202030204" pitchFamily="34" charset="0"/>
              </a:rPr>
              <a:t>Low R/IR </a:t>
            </a:r>
            <a:r>
              <a:rPr lang="en-US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 high SpO2</a:t>
            </a:r>
            <a:endParaRPr lang="en-US" dirty="0" smtClean="0">
              <a:latin typeface="Arial Narrow" panose="020B0606020202030204" pitchFamily="34" charset="0"/>
            </a:endParaRPr>
          </a:p>
          <a:p>
            <a:pPr algn="ctr"/>
            <a:r>
              <a:rPr lang="en-US" dirty="0" smtClean="0">
                <a:latin typeface="Arial Narrow" panose="020B0606020202030204" pitchFamily="34" charset="0"/>
              </a:rPr>
              <a:t>High R/IR </a:t>
            </a:r>
            <a:r>
              <a:rPr lang="en-US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 low SpO2</a:t>
            </a:r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8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Chart bld="series"/>
        </p:bldSub>
      </p:bldGraphic>
      <p:bldP spid="3" grpId="0"/>
      <p:bldP spid="5" grpId="0"/>
      <p:bldP spid="6" grpId="0"/>
      <p:bldP spid="7" grpId="0"/>
      <p:bldP spid="12" grpId="0"/>
      <p:bldP spid="13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Signs and Symptoms of </a:t>
            </a:r>
            <a:r>
              <a:rPr lang="en-US" dirty="0" err="1" smtClean="0">
                <a:latin typeface="Arial Narrow" panose="020B0606020202030204" pitchFamily="34" charset="0"/>
              </a:rPr>
              <a:t>MetHb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8014428"/>
              </p:ext>
            </p:extLst>
          </p:nvPr>
        </p:nvGraphicFramePr>
        <p:xfrm>
          <a:off x="1146279" y="1310069"/>
          <a:ext cx="6851442" cy="32004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07283"/>
                <a:gridCol w="52441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% </a:t>
                      </a:r>
                      <a:r>
                        <a:rPr lang="en-US" sz="2400" dirty="0" err="1" smtClean="0">
                          <a:latin typeface="Arial Narrow" panose="020B0606020202030204" pitchFamily="34" charset="0"/>
                        </a:rPr>
                        <a:t>MetHb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Symptoms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10%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None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10-20%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Cyanotic</a:t>
                      </a:r>
                      <a:r>
                        <a:rPr lang="en-US" sz="2400" baseline="0" dirty="0" smtClean="0">
                          <a:latin typeface="Arial Narrow" panose="020B0606020202030204" pitchFamily="34" charset="0"/>
                        </a:rPr>
                        <a:t> skin discoloration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20-30%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Anxiety, lightheadedness,</a:t>
                      </a:r>
                      <a:r>
                        <a:rPr lang="en-US" sz="2400" baseline="0" dirty="0" smtClean="0">
                          <a:latin typeface="Arial Narrow" panose="020B0606020202030204" pitchFamily="34" charset="0"/>
                        </a:rPr>
                        <a:t> headache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30-50%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Confusion, tachypnea, tachycardia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50-70%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Coma, seizures, arrhythmia, acidosis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&gt;70%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Death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34155" y="4556063"/>
            <a:ext cx="6263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smtClean="0">
                <a:latin typeface="Arial Narrow" panose="020B0606020202030204" pitchFamily="34" charset="0"/>
              </a:rPr>
              <a:t>Wright et al. Annals of Emergency Medicine. 1999.</a:t>
            </a:r>
            <a:endParaRPr lang="en-US" i="1" dirty="0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50" y="4947166"/>
            <a:ext cx="7886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 Narrow" panose="020B0606020202030204" pitchFamily="34" charset="0"/>
              </a:rPr>
              <a:t>Signs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 Narrow" panose="020B0606020202030204" pitchFamily="34" charset="0"/>
              </a:rPr>
              <a:t>Hemolysis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 Narrow" panose="020B0606020202030204" pitchFamily="34" charset="0"/>
              </a:rPr>
              <a:t>Bite cells and Heinz bodies on blood smear</a:t>
            </a:r>
            <a:endParaRPr lang="en-US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.medscape.com/pi/emed/ckb/dermatology/1048885-1083213-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708" y="0"/>
            <a:ext cx="4613275" cy="685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3839" y="1099500"/>
            <a:ext cx="409086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Arial Narrow" panose="020B0606020202030204" pitchFamily="34" charset="0"/>
              </a:rPr>
              <a:t>51 ♀ presents to your clinic with the complaint of rash.  She developed these tender, warm nodules on her bilateral calves over the last month.</a:t>
            </a:r>
          </a:p>
          <a:p>
            <a:endParaRPr lang="en-US" sz="3000" dirty="0" smtClean="0">
              <a:latin typeface="Arial Narrow" panose="020B0606020202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Arial Narrow" panose="020B0606020202030204" pitchFamily="34" charset="0"/>
              </a:rPr>
              <a:t>Describe what you see.</a:t>
            </a:r>
            <a:endParaRPr lang="en-US" sz="3000" dirty="0">
              <a:latin typeface="Arial Narrow" panose="020B0606020202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Arial Narrow" panose="020B0606020202030204" pitchFamily="34" charset="0"/>
              </a:rPr>
              <a:t>What is your diagnosis?</a:t>
            </a:r>
            <a:endParaRPr lang="en-US" sz="3000" dirty="0"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" y="294640"/>
            <a:ext cx="3108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 Narrow" panose="020B0606020202030204" pitchFamily="34" charset="0"/>
              </a:rPr>
              <a:t>Mini-case</a:t>
            </a:r>
            <a:endParaRPr lang="en-US" sz="40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1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9619" t="37812" r="26984" b="11563"/>
          <a:stretch/>
        </p:blipFill>
        <p:spPr>
          <a:xfrm>
            <a:off x="929639" y="845820"/>
            <a:ext cx="7360921" cy="48278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46020" y="199489"/>
            <a:ext cx="1298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 Narrow" panose="020B0606020202030204" pitchFamily="34" charset="0"/>
              </a:rPr>
              <a:t>MetHb</a:t>
            </a:r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44440" y="229969"/>
            <a:ext cx="1340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 Narrow" panose="020B0606020202030204" pitchFamily="34" charset="0"/>
              </a:rPr>
              <a:t>OxyHb</a:t>
            </a:r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5608" y="6319961"/>
            <a:ext cx="6263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smtClean="0">
                <a:latin typeface="Arial Narrow" panose="020B0606020202030204" pitchFamily="34" charset="0"/>
              </a:rPr>
              <a:t>Donnelly. </a:t>
            </a:r>
            <a:r>
              <a:rPr lang="en-US" i="1" dirty="0" err="1" smtClean="0">
                <a:latin typeface="Arial Narrow" panose="020B0606020202030204" pitchFamily="34" charset="0"/>
              </a:rPr>
              <a:t>TheNew</a:t>
            </a:r>
            <a:r>
              <a:rPr lang="en-US" i="1" dirty="0" smtClean="0">
                <a:latin typeface="Arial Narrow" panose="020B0606020202030204" pitchFamily="34" charset="0"/>
              </a:rPr>
              <a:t> England Journal of Medicine. 2000.</a:t>
            </a:r>
            <a:endParaRPr lang="en-US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1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0222" y="1157004"/>
            <a:ext cx="3073920" cy="814317"/>
          </a:xfrm>
        </p:spPr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Heinz Prep</a:t>
            </a:r>
            <a:endParaRPr lang="en-US" dirty="0"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131" t="45000" r="61636" b="18124"/>
          <a:stretch/>
        </p:blipFill>
        <p:spPr>
          <a:xfrm>
            <a:off x="-4438587" y="2533338"/>
            <a:ext cx="4063834" cy="26974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9843" t="47353" r="42409" b="21293"/>
          <a:stretch/>
        </p:blipFill>
        <p:spPr>
          <a:xfrm>
            <a:off x="824461" y="2053653"/>
            <a:ext cx="3882450" cy="38558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7648" t="47353" r="25825" b="21293"/>
          <a:stretch/>
        </p:blipFill>
        <p:spPr>
          <a:xfrm>
            <a:off x="4900222" y="2053653"/>
            <a:ext cx="3615128" cy="38558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824461" y="1179443"/>
            <a:ext cx="29706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  <a:latin typeface="Arial Narrow" panose="020B0606020202030204" pitchFamily="34" charset="0"/>
                <a:ea typeface="+mj-ea"/>
                <a:cs typeface="+mj-cs"/>
              </a:rPr>
              <a:t>Blood smear</a:t>
            </a:r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10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 Narrow" panose="020B0606020202030204" pitchFamily="34" charset="0"/>
              </a:rPr>
              <a:t>Methemoglobinemia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Flowchart: Magnetic Disk 3"/>
          <p:cNvSpPr/>
          <p:nvPr/>
        </p:nvSpPr>
        <p:spPr>
          <a:xfrm rot="2883989" flipH="1">
            <a:off x="7189680" y="1766813"/>
            <a:ext cx="1581426" cy="766700"/>
          </a:xfrm>
          <a:prstGeom prst="flowChartMagneticDisk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1440" y="2023885"/>
            <a:ext cx="1010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 Narrow" panose="020B0606020202030204" pitchFamily="34" charset="0"/>
              </a:rPr>
              <a:t>Fe</a:t>
            </a:r>
            <a:r>
              <a:rPr lang="en-US" sz="4000" b="1" baseline="30000" dirty="0" smtClean="0">
                <a:latin typeface="Arial Narrow" panose="020B0606020202030204" pitchFamily="34" charset="0"/>
              </a:rPr>
              <a:t>2+</a:t>
            </a:r>
            <a:endParaRPr lang="en-US" sz="4000" b="1" baseline="30000" dirty="0">
              <a:latin typeface="Arial Narrow" panose="020B0606020202030204" pitchFamily="34" charset="0"/>
            </a:endParaRPr>
          </a:p>
        </p:txBody>
      </p:sp>
      <p:sp>
        <p:nvSpPr>
          <p:cNvPr id="8" name="Flowchart: Magnetic Disk 7"/>
          <p:cNvSpPr/>
          <p:nvPr/>
        </p:nvSpPr>
        <p:spPr>
          <a:xfrm rot="18716011">
            <a:off x="645546" y="1766813"/>
            <a:ext cx="1581426" cy="766700"/>
          </a:xfrm>
          <a:prstGeom prst="flowChartMagneticDisk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4487" y="2150163"/>
            <a:ext cx="1010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 Narrow" panose="020B0606020202030204" pitchFamily="34" charset="0"/>
              </a:rPr>
              <a:t>Fe</a:t>
            </a:r>
            <a:r>
              <a:rPr lang="en-US" sz="4000" b="1" baseline="30000" dirty="0" smtClean="0">
                <a:latin typeface="Arial Narrow" panose="020B0606020202030204" pitchFamily="34" charset="0"/>
              </a:rPr>
              <a:t>3+</a:t>
            </a:r>
            <a:endParaRPr lang="en-US" sz="4000" b="1" baseline="30000" dirty="0">
              <a:latin typeface="Arial Narrow" panose="020B0606020202030204" pitchFamily="34" charset="0"/>
            </a:endParaRPr>
          </a:p>
        </p:txBody>
      </p:sp>
      <p:sp>
        <p:nvSpPr>
          <p:cNvPr id="10" name="Arc 9"/>
          <p:cNvSpPr/>
          <p:nvPr/>
        </p:nvSpPr>
        <p:spPr>
          <a:xfrm rot="5400000">
            <a:off x="3422642" y="119182"/>
            <a:ext cx="2263142" cy="5225179"/>
          </a:xfrm>
          <a:prstGeom prst="arc">
            <a:avLst>
              <a:gd name="adj1" fmla="val 16200000"/>
              <a:gd name="adj2" fmla="val 5242054"/>
            </a:avLst>
          </a:prstGeom>
          <a:ln w="762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639953" y="3939541"/>
            <a:ext cx="5803231" cy="862469"/>
            <a:chOff x="1165859" y="5286871"/>
            <a:chExt cx="5803231" cy="862469"/>
          </a:xfrm>
        </p:grpSpPr>
        <p:sp>
          <p:nvSpPr>
            <p:cNvPr id="12" name="Oval 11"/>
            <p:cNvSpPr/>
            <p:nvPr/>
          </p:nvSpPr>
          <p:spPr>
            <a:xfrm>
              <a:off x="1165859" y="5286871"/>
              <a:ext cx="5803231" cy="86246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99147" y="5456495"/>
              <a:ext cx="35878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 Narrow" panose="020B0606020202030204" pitchFamily="34" charset="0"/>
                </a:rPr>
                <a:t>Cytochrome B5 reductase</a:t>
              </a:r>
              <a:endParaRPr lang="en-US" sz="280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652597" y="4870590"/>
            <a:ext cx="5803231" cy="862469"/>
            <a:chOff x="1165859" y="5286871"/>
            <a:chExt cx="5803231" cy="862469"/>
          </a:xfrm>
        </p:grpSpPr>
        <p:sp>
          <p:nvSpPr>
            <p:cNvPr id="15" name="Oval 14"/>
            <p:cNvSpPr/>
            <p:nvPr/>
          </p:nvSpPr>
          <p:spPr>
            <a:xfrm>
              <a:off x="1165859" y="5286871"/>
              <a:ext cx="5803231" cy="86246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99147" y="5456495"/>
              <a:ext cx="354135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 Narrow" panose="020B0606020202030204" pitchFamily="34" charset="0"/>
                </a:rPr>
                <a:t>NADPH </a:t>
              </a:r>
              <a:r>
                <a:rPr lang="en-US" sz="2800" dirty="0" err="1" smtClean="0">
                  <a:latin typeface="Arial Narrow" panose="020B0606020202030204" pitchFamily="34" charset="0"/>
                </a:rPr>
                <a:t>MetHb</a:t>
              </a:r>
              <a:r>
                <a:rPr lang="en-US" sz="2800" dirty="0" smtClean="0">
                  <a:latin typeface="Arial Narrow" panose="020B0606020202030204" pitchFamily="34" charset="0"/>
                </a:rPr>
                <a:t> reductase</a:t>
              </a:r>
              <a:endParaRPr lang="en-US" sz="28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73884" y="4078387"/>
            <a:ext cx="1159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NADH</a:t>
            </a:r>
            <a:endParaRPr lang="en-US" sz="3200" b="1" dirty="0">
              <a:latin typeface="Arial Narrow" panose="020B0606020202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45345" y="4078386"/>
            <a:ext cx="10470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</a:t>
            </a:r>
            <a:r>
              <a:rPr lang="en-US" sz="3200" b="1" baseline="30000" dirty="0" smtClean="0">
                <a:latin typeface="Arial Narrow" panose="020B0606020202030204" pitchFamily="34" charset="0"/>
              </a:rPr>
              <a:t>+</a:t>
            </a:r>
            <a:endParaRPr lang="en-US" sz="3200" b="1" baseline="30000" dirty="0">
              <a:latin typeface="Arial Narrow" panose="020B0606020202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3884" y="5033579"/>
            <a:ext cx="13837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NADPH</a:t>
            </a:r>
            <a:endParaRPr lang="en-US" sz="3200" b="1" dirty="0">
              <a:latin typeface="Arial Narrow" panose="020B0606020202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45345" y="5033578"/>
            <a:ext cx="1316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NADP</a:t>
            </a:r>
            <a:r>
              <a:rPr lang="en-US" sz="3200" b="1" baseline="30000" dirty="0" smtClean="0">
                <a:latin typeface="Arial Narrow" panose="020B0606020202030204" pitchFamily="34" charset="0"/>
              </a:rPr>
              <a:t>+</a:t>
            </a:r>
            <a:endParaRPr lang="en-US" sz="3200" b="1" baseline="30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39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 Narrow" panose="020B0606020202030204" pitchFamily="34" charset="0"/>
              </a:rPr>
              <a:t>Methemoglobinemia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u="sng" dirty="0" smtClean="0">
                <a:latin typeface="Arial Narrow" panose="020B0606020202030204" pitchFamily="34" charset="0"/>
              </a:rPr>
              <a:t>Underlying cause</a:t>
            </a:r>
          </a:p>
          <a:p>
            <a:r>
              <a:rPr lang="en-US" sz="3600" dirty="0" err="1" smtClean="0">
                <a:latin typeface="Arial Narrow" panose="020B0606020202030204" pitchFamily="34" charset="0"/>
              </a:rPr>
              <a:t>Dapsone</a:t>
            </a:r>
            <a:r>
              <a:rPr lang="en-US" sz="3600" dirty="0" smtClean="0">
                <a:latin typeface="Arial Narrow" panose="020B0606020202030204" pitchFamily="34" charset="0"/>
              </a:rPr>
              <a:t> </a:t>
            </a:r>
            <a:r>
              <a:rPr lang="en-US" sz="3200" dirty="0" smtClean="0">
                <a:latin typeface="Arial Narrow" panose="020B0606020202030204" pitchFamily="34" charset="0"/>
              </a:rPr>
              <a:t>(most common)</a:t>
            </a:r>
          </a:p>
          <a:p>
            <a:r>
              <a:rPr lang="en-US" sz="3600" dirty="0" smtClean="0">
                <a:latin typeface="Arial Narrow" panose="020B0606020202030204" pitchFamily="34" charset="0"/>
              </a:rPr>
              <a:t>Topical anesthetic </a:t>
            </a:r>
            <a:r>
              <a:rPr lang="en-US" sz="3200" dirty="0" smtClean="0">
                <a:latin typeface="Arial Narrow" panose="020B0606020202030204" pitchFamily="34" charset="0"/>
              </a:rPr>
              <a:t>(common, most severe)</a:t>
            </a:r>
            <a:endParaRPr lang="en-US" sz="3600" dirty="0" smtClean="0">
              <a:latin typeface="Arial Narrow" panose="020B0606020202030204" pitchFamily="34" charset="0"/>
            </a:endParaRPr>
          </a:p>
          <a:p>
            <a:r>
              <a:rPr lang="en-US" sz="3600" dirty="0" smtClean="0">
                <a:latin typeface="Arial Narrow" panose="020B0606020202030204" pitchFamily="34" charset="0"/>
              </a:rPr>
              <a:t>Nitrates</a:t>
            </a:r>
          </a:p>
          <a:p>
            <a:r>
              <a:rPr lang="en-US" sz="3600" dirty="0" smtClean="0">
                <a:latin typeface="Arial Narrow" panose="020B0606020202030204" pitchFamily="34" charset="0"/>
              </a:rPr>
              <a:t>Anti-epileptics (phenytoin, valproate)</a:t>
            </a:r>
            <a:endParaRPr lang="en-US" sz="3600" dirty="0"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3485" t="28438" r="13455" b="45938"/>
          <a:stretch/>
        </p:blipFill>
        <p:spPr>
          <a:xfrm>
            <a:off x="493617" y="4461470"/>
            <a:ext cx="8156767" cy="221475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Connector 5"/>
          <p:cNvCxnSpPr/>
          <p:nvPr/>
        </p:nvCxnSpPr>
        <p:spPr>
          <a:xfrm>
            <a:off x="2214390" y="6555036"/>
            <a:ext cx="505674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28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940" y="342572"/>
            <a:ext cx="7886700" cy="814317"/>
          </a:xfrm>
        </p:spPr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Treatment of </a:t>
            </a:r>
            <a:r>
              <a:rPr lang="en-US" dirty="0" err="1" smtClean="0">
                <a:latin typeface="Arial Narrow" panose="020B0606020202030204" pitchFamily="34" charset="0"/>
              </a:rPr>
              <a:t>MetHb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940" y="1338471"/>
            <a:ext cx="8515350" cy="4838492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 Narrow" panose="020B0606020202030204" pitchFamily="34" charset="0"/>
              </a:rPr>
              <a:t>Proven therapies</a:t>
            </a:r>
          </a:p>
          <a:p>
            <a:pPr lvl="1"/>
            <a:r>
              <a:rPr lang="en-US" sz="3200" dirty="0" smtClean="0">
                <a:latin typeface="Arial Narrow" panose="020B0606020202030204" pitchFamily="34" charset="0"/>
              </a:rPr>
              <a:t>Methylene blue (with dextrose)</a:t>
            </a:r>
          </a:p>
          <a:p>
            <a:pPr lvl="1"/>
            <a:r>
              <a:rPr lang="en-US" sz="3200" dirty="0" smtClean="0">
                <a:latin typeface="Arial Narrow" panose="020B0606020202030204" pitchFamily="34" charset="0"/>
              </a:rPr>
              <a:t>Hyperbaric oxygen</a:t>
            </a:r>
          </a:p>
          <a:p>
            <a:pPr lvl="1"/>
            <a:r>
              <a:rPr lang="en-US" sz="3200" dirty="0" smtClean="0">
                <a:latin typeface="Arial Narrow" panose="020B0606020202030204" pitchFamily="34" charset="0"/>
              </a:rPr>
              <a:t>Exchange transfusion</a:t>
            </a:r>
          </a:p>
          <a:p>
            <a:r>
              <a:rPr lang="en-US" sz="3600" dirty="0" smtClean="0">
                <a:latin typeface="Arial Narrow" panose="020B0606020202030204" pitchFamily="34" charset="0"/>
              </a:rPr>
              <a:t>Experimental therapies</a:t>
            </a:r>
          </a:p>
          <a:p>
            <a:pPr lvl="1"/>
            <a:r>
              <a:rPr lang="en-US" sz="3200" dirty="0" smtClean="0">
                <a:latin typeface="Arial Narrow" panose="020B0606020202030204" pitchFamily="34" charset="0"/>
              </a:rPr>
              <a:t>N-acetylcysteine (works in vivo)</a:t>
            </a:r>
          </a:p>
          <a:p>
            <a:pPr lvl="1"/>
            <a:r>
              <a:rPr lang="en-US" sz="3200" dirty="0" smtClean="0">
                <a:latin typeface="Arial Narrow" panose="020B0606020202030204" pitchFamily="34" charset="0"/>
              </a:rPr>
              <a:t>Cimetidine (works in chronic </a:t>
            </a:r>
            <a:r>
              <a:rPr lang="en-US" sz="3200" dirty="0" err="1" smtClean="0">
                <a:latin typeface="Arial Narrow" panose="020B0606020202030204" pitchFamily="34" charset="0"/>
              </a:rPr>
              <a:t>dapsone</a:t>
            </a:r>
            <a:r>
              <a:rPr lang="en-US" sz="3200" dirty="0" smtClean="0">
                <a:latin typeface="Arial Narrow" panose="020B0606020202030204" pitchFamily="34" charset="0"/>
              </a:rPr>
              <a:t> </a:t>
            </a:r>
            <a:r>
              <a:rPr lang="en-US" sz="3200" dirty="0" err="1" smtClean="0">
                <a:latin typeface="Arial Narrow" panose="020B0606020202030204" pitchFamily="34" charset="0"/>
              </a:rPr>
              <a:t>metHb</a:t>
            </a:r>
            <a:r>
              <a:rPr lang="en-US" sz="3200" dirty="0" smtClean="0">
                <a:latin typeface="Arial Narrow" panose="020B0606020202030204" pitchFamily="34" charset="0"/>
              </a:rPr>
              <a:t>)</a:t>
            </a:r>
          </a:p>
          <a:p>
            <a:pPr lvl="1"/>
            <a:r>
              <a:rPr lang="en-US" sz="3200" dirty="0" smtClean="0">
                <a:latin typeface="Arial Narrow" panose="020B0606020202030204" pitchFamily="34" charset="0"/>
              </a:rPr>
              <a:t>Ketoconazole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60421" y="6358545"/>
            <a:ext cx="453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err="1" smtClean="0">
                <a:latin typeface="Arial Narrow" panose="020B0606020202030204" pitchFamily="34" charset="0"/>
              </a:rPr>
              <a:t>Rehman</a:t>
            </a:r>
            <a:r>
              <a:rPr lang="en-US" i="1" dirty="0" smtClean="0">
                <a:latin typeface="Arial Narrow" panose="020B0606020202030204" pitchFamily="34" charset="0"/>
              </a:rPr>
              <a:t>. Western Journal of Medicine. 2001.</a:t>
            </a:r>
            <a:endParaRPr lang="en-US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1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latin typeface="Arial Narrow" panose="020B0606020202030204" pitchFamily="34" charset="0"/>
              </a:rPr>
              <a:t>Should we give her methylene blue?</a:t>
            </a:r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45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 Narrow" panose="020B0606020202030204" pitchFamily="34" charset="0"/>
              </a:rPr>
              <a:t>Methemoglobinemia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8" name="Flowchart: Magnetic Disk 7"/>
          <p:cNvSpPr/>
          <p:nvPr/>
        </p:nvSpPr>
        <p:spPr>
          <a:xfrm rot="18716011">
            <a:off x="447834" y="1766813"/>
            <a:ext cx="1581426" cy="766700"/>
          </a:xfrm>
          <a:prstGeom prst="flowChartMagneticDisk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6775" y="2150163"/>
            <a:ext cx="1010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 Narrow" panose="020B0606020202030204" pitchFamily="34" charset="0"/>
              </a:rPr>
              <a:t>Fe</a:t>
            </a:r>
            <a:r>
              <a:rPr lang="en-US" sz="4000" b="1" baseline="30000" dirty="0" smtClean="0">
                <a:latin typeface="Arial Narrow" panose="020B0606020202030204" pitchFamily="34" charset="0"/>
              </a:rPr>
              <a:t>3+</a:t>
            </a:r>
            <a:endParaRPr lang="en-US" sz="4000" b="1" baseline="30000" dirty="0">
              <a:latin typeface="Arial Narrow" panose="020B0606020202030204" pitchFamily="34" charset="0"/>
            </a:endParaRPr>
          </a:p>
        </p:txBody>
      </p:sp>
      <p:sp>
        <p:nvSpPr>
          <p:cNvPr id="10" name="Arc 9"/>
          <p:cNvSpPr/>
          <p:nvPr/>
        </p:nvSpPr>
        <p:spPr>
          <a:xfrm rot="5400000">
            <a:off x="3224930" y="119182"/>
            <a:ext cx="2263142" cy="5225179"/>
          </a:xfrm>
          <a:prstGeom prst="arc">
            <a:avLst>
              <a:gd name="adj1" fmla="val 16200000"/>
              <a:gd name="adj2" fmla="val 5242054"/>
            </a:avLst>
          </a:prstGeom>
          <a:ln w="762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442241" y="3939541"/>
            <a:ext cx="5803231" cy="862469"/>
            <a:chOff x="1165859" y="5286871"/>
            <a:chExt cx="5803231" cy="862469"/>
          </a:xfrm>
        </p:grpSpPr>
        <p:sp>
          <p:nvSpPr>
            <p:cNvPr id="12" name="Oval 11"/>
            <p:cNvSpPr/>
            <p:nvPr/>
          </p:nvSpPr>
          <p:spPr>
            <a:xfrm>
              <a:off x="1165859" y="5286871"/>
              <a:ext cx="5803231" cy="86246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99147" y="5456495"/>
              <a:ext cx="35878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 Narrow" panose="020B0606020202030204" pitchFamily="34" charset="0"/>
                </a:rPr>
                <a:t>Cytochrome B5 reductase</a:t>
              </a:r>
              <a:endParaRPr lang="en-US" sz="280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454885" y="4870590"/>
            <a:ext cx="5803231" cy="862469"/>
            <a:chOff x="1165859" y="5286871"/>
            <a:chExt cx="5803231" cy="862469"/>
          </a:xfrm>
        </p:grpSpPr>
        <p:sp>
          <p:nvSpPr>
            <p:cNvPr id="15" name="Oval 14"/>
            <p:cNvSpPr/>
            <p:nvPr/>
          </p:nvSpPr>
          <p:spPr>
            <a:xfrm>
              <a:off x="1165859" y="5286871"/>
              <a:ext cx="5803231" cy="86246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99147" y="5456495"/>
              <a:ext cx="354135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 Narrow" panose="020B0606020202030204" pitchFamily="34" charset="0"/>
                </a:rPr>
                <a:t>NADPH </a:t>
              </a:r>
              <a:r>
                <a:rPr lang="en-US" sz="2800" dirty="0" err="1" smtClean="0">
                  <a:latin typeface="Arial Narrow" panose="020B0606020202030204" pitchFamily="34" charset="0"/>
                </a:rPr>
                <a:t>MetHb</a:t>
              </a:r>
              <a:r>
                <a:rPr lang="en-US" sz="2800" dirty="0" smtClean="0">
                  <a:latin typeface="Arial Narrow" panose="020B0606020202030204" pitchFamily="34" charset="0"/>
                </a:rPr>
                <a:t> reductase</a:t>
              </a:r>
              <a:endParaRPr lang="en-US" sz="28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6172" y="4078387"/>
            <a:ext cx="1159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NADH</a:t>
            </a:r>
            <a:endParaRPr lang="en-US" sz="3200" b="1" dirty="0">
              <a:latin typeface="Arial Narrow" panose="020B0606020202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47633" y="4078386"/>
            <a:ext cx="10470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</a:t>
            </a:r>
            <a:r>
              <a:rPr lang="en-US" sz="3200" b="1" baseline="30000" dirty="0" smtClean="0">
                <a:latin typeface="Arial Narrow" panose="020B0606020202030204" pitchFamily="34" charset="0"/>
              </a:rPr>
              <a:t>+</a:t>
            </a:r>
            <a:endParaRPr lang="en-US" sz="3200" b="1" baseline="30000" dirty="0">
              <a:latin typeface="Arial Narrow" panose="020B0606020202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172" y="5033579"/>
            <a:ext cx="13837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NADPH</a:t>
            </a:r>
            <a:endParaRPr lang="en-US" sz="3200" b="1" dirty="0">
              <a:latin typeface="Arial Narrow" panose="020B0606020202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47633" y="5033578"/>
            <a:ext cx="1316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NADP</a:t>
            </a:r>
            <a:r>
              <a:rPr lang="en-US" sz="3200" b="1" baseline="30000" dirty="0" smtClean="0">
                <a:latin typeface="Arial Narrow" panose="020B0606020202030204" pitchFamily="34" charset="0"/>
              </a:rPr>
              <a:t>+</a:t>
            </a:r>
            <a:endParaRPr lang="en-US" sz="3200" b="1" baseline="30000" dirty="0">
              <a:latin typeface="Arial Narrow" panose="020B0606020202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172" y="6277570"/>
            <a:ext cx="3898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 Narrow" panose="020B0606020202030204" pitchFamily="34" charset="0"/>
              </a:rPr>
              <a:t>Pentose phosphate pathway</a:t>
            </a:r>
            <a:endParaRPr lang="en-US" sz="2800" dirty="0">
              <a:latin typeface="Arial Narrow" panose="020B0606020202030204" pitchFamily="34" charset="0"/>
            </a:endParaRPr>
          </a:p>
        </p:txBody>
      </p:sp>
      <p:cxnSp>
        <p:nvCxnSpPr>
          <p:cNvPr id="23" name="Straight Arrow Connector 22"/>
          <p:cNvCxnSpPr>
            <a:endCxn id="19" idx="2"/>
          </p:cNvCxnSpPr>
          <p:nvPr/>
        </p:nvCxnSpPr>
        <p:spPr>
          <a:xfrm flipH="1" flipV="1">
            <a:off x="768028" y="5618354"/>
            <a:ext cx="28053" cy="659216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009280" y="5703018"/>
            <a:ext cx="101341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 Narrow" panose="020B0606020202030204" pitchFamily="34" charset="0"/>
              </a:rPr>
              <a:t>G6PD</a:t>
            </a:r>
            <a:endParaRPr lang="en-US" sz="2800" b="1" dirty="0">
              <a:latin typeface="Arial Narrow" panose="020B0606020202030204" pitchFamily="34" charset="0"/>
            </a:endParaRPr>
          </a:p>
        </p:txBody>
      </p:sp>
      <p:sp>
        <p:nvSpPr>
          <p:cNvPr id="22" name="Flowchart: Magnetic Disk 21"/>
          <p:cNvSpPr/>
          <p:nvPr/>
        </p:nvSpPr>
        <p:spPr>
          <a:xfrm rot="2883989" flipH="1">
            <a:off x="7189680" y="1766813"/>
            <a:ext cx="1581426" cy="766700"/>
          </a:xfrm>
          <a:prstGeom prst="flowChartMagneticDisk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61440" y="2023885"/>
            <a:ext cx="1010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 Narrow" panose="020B0606020202030204" pitchFamily="34" charset="0"/>
              </a:rPr>
              <a:t>Fe</a:t>
            </a:r>
            <a:r>
              <a:rPr lang="en-US" sz="4000" b="1" baseline="30000" dirty="0" smtClean="0">
                <a:latin typeface="Arial Narrow" panose="020B0606020202030204" pitchFamily="34" charset="0"/>
              </a:rPr>
              <a:t>2+</a:t>
            </a:r>
            <a:endParaRPr lang="en-US" sz="4000" b="1" baseline="30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23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83482"/>
            <a:ext cx="7886700" cy="712560"/>
          </a:xfrm>
        </p:spPr>
        <p:txBody>
          <a:bodyPr anchor="t"/>
          <a:lstStyle/>
          <a:p>
            <a:r>
              <a:rPr lang="en-US" dirty="0" smtClean="0">
                <a:latin typeface="Arial Narrow" panose="020B0606020202030204" pitchFamily="34" charset="0"/>
              </a:rPr>
              <a:t>Learning points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94011"/>
            <a:ext cx="7886700" cy="5320501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Arial Narrow" panose="020B0606020202030204" pitchFamily="34" charset="0"/>
              </a:rPr>
              <a:t>Erythema </a:t>
            </a:r>
            <a:r>
              <a:rPr lang="en-US" sz="3200" dirty="0" err="1" smtClean="0">
                <a:latin typeface="Arial Narrow" panose="020B0606020202030204" pitchFamily="34" charset="0"/>
              </a:rPr>
              <a:t>induratum</a:t>
            </a:r>
            <a:r>
              <a:rPr lang="en-US" sz="3200" dirty="0" smtClean="0">
                <a:latin typeface="Arial Narrow" panose="020B0606020202030204" pitchFamily="34" charset="0"/>
              </a:rPr>
              <a:t> mimics erythema </a:t>
            </a:r>
            <a:r>
              <a:rPr lang="en-US" sz="3200" dirty="0" err="1" smtClean="0">
                <a:latin typeface="Arial Narrow" panose="020B0606020202030204" pitchFamily="34" charset="0"/>
              </a:rPr>
              <a:t>nodosum</a:t>
            </a:r>
            <a:r>
              <a:rPr lang="en-US" sz="3200" dirty="0" smtClean="0">
                <a:latin typeface="Arial Narrow" panose="020B0606020202030204" pitchFamily="34" charset="0"/>
              </a:rPr>
              <a:t>, but is associated with TB and cutaneous vasculitis</a:t>
            </a:r>
          </a:p>
          <a:p>
            <a:r>
              <a:rPr lang="en-US" sz="3200" dirty="0" smtClean="0">
                <a:latin typeface="Arial Narrow" panose="020B0606020202030204" pitchFamily="34" charset="0"/>
              </a:rPr>
              <a:t>Suspect a </a:t>
            </a:r>
            <a:r>
              <a:rPr lang="en-US" sz="3200" dirty="0" err="1" smtClean="0">
                <a:latin typeface="Arial Narrow" panose="020B0606020202030204" pitchFamily="34" charset="0"/>
              </a:rPr>
              <a:t>dyshemoglobinemia</a:t>
            </a:r>
            <a:r>
              <a:rPr lang="en-US" sz="3200" dirty="0" smtClean="0">
                <a:latin typeface="Arial Narrow" panose="020B0606020202030204" pitchFamily="34" charset="0"/>
              </a:rPr>
              <a:t> (</a:t>
            </a:r>
            <a:r>
              <a:rPr lang="en-US" sz="3200" dirty="0" err="1" smtClean="0">
                <a:latin typeface="Arial Narrow" panose="020B0606020202030204" pitchFamily="34" charset="0"/>
              </a:rPr>
              <a:t>MetHb</a:t>
            </a:r>
            <a:r>
              <a:rPr lang="en-US" sz="3200" dirty="0" smtClean="0">
                <a:latin typeface="Arial Narrow" panose="020B0606020202030204" pitchFamily="34" charset="0"/>
              </a:rPr>
              <a:t>, </a:t>
            </a:r>
            <a:r>
              <a:rPr lang="en-US" sz="3200" dirty="0" err="1" smtClean="0">
                <a:latin typeface="Arial Narrow" panose="020B0606020202030204" pitchFamily="34" charset="0"/>
              </a:rPr>
              <a:t>COHb</a:t>
            </a:r>
            <a:r>
              <a:rPr lang="en-US" sz="3200" dirty="0" smtClean="0">
                <a:latin typeface="Arial Narrow" panose="020B0606020202030204" pitchFamily="34" charset="0"/>
              </a:rPr>
              <a:t>, </a:t>
            </a:r>
            <a:r>
              <a:rPr lang="en-US" sz="3200" dirty="0" err="1" smtClean="0">
                <a:latin typeface="Arial Narrow" panose="020B0606020202030204" pitchFamily="34" charset="0"/>
              </a:rPr>
              <a:t>SulfaHb</a:t>
            </a:r>
            <a:r>
              <a:rPr lang="en-US" sz="3200" dirty="0" smtClean="0">
                <a:latin typeface="Arial Narrow" panose="020B0606020202030204" pitchFamily="34" charset="0"/>
              </a:rPr>
              <a:t>) when there is a “</a:t>
            </a:r>
            <a:r>
              <a:rPr lang="en-US" sz="3200" b="1" dirty="0" smtClean="0">
                <a:latin typeface="Arial Narrow" panose="020B0606020202030204" pitchFamily="34" charset="0"/>
              </a:rPr>
              <a:t>saturation gap</a:t>
            </a:r>
            <a:r>
              <a:rPr lang="en-US" sz="3200" dirty="0" smtClean="0">
                <a:latin typeface="Arial Narrow" panose="020B0606020202030204" pitchFamily="34" charset="0"/>
              </a:rPr>
              <a:t>” between measured SpO2 and ABG-calculated SpO2</a:t>
            </a:r>
          </a:p>
          <a:p>
            <a:r>
              <a:rPr lang="en-US" sz="3200" dirty="0" smtClean="0">
                <a:latin typeface="Arial Narrow" panose="020B0606020202030204" pitchFamily="34" charset="0"/>
              </a:rPr>
              <a:t>Mild </a:t>
            </a:r>
            <a:r>
              <a:rPr lang="en-US" sz="3200" dirty="0" err="1" smtClean="0">
                <a:latin typeface="Arial Narrow" panose="020B0606020202030204" pitchFamily="34" charset="0"/>
              </a:rPr>
              <a:t>methemoglobinemia</a:t>
            </a:r>
            <a:r>
              <a:rPr lang="en-US" sz="3200" dirty="0" smtClean="0">
                <a:latin typeface="Arial Narrow" panose="020B0606020202030204" pitchFamily="34" charset="0"/>
              </a:rPr>
              <a:t> can be observed</a:t>
            </a:r>
          </a:p>
          <a:p>
            <a:r>
              <a:rPr lang="en-US" sz="3200" dirty="0" smtClean="0">
                <a:latin typeface="Arial Narrow" panose="020B0606020202030204" pitchFamily="34" charset="0"/>
              </a:rPr>
              <a:t>Severe, </a:t>
            </a:r>
            <a:r>
              <a:rPr lang="en-US" sz="3200" dirty="0" err="1" smtClean="0">
                <a:latin typeface="Arial Narrow" panose="020B0606020202030204" pitchFamily="34" charset="0"/>
              </a:rPr>
              <a:t>methemoglobinemia</a:t>
            </a:r>
            <a:r>
              <a:rPr lang="en-US" sz="3200" dirty="0" smtClean="0">
                <a:latin typeface="Arial Narrow" panose="020B0606020202030204" pitchFamily="34" charset="0"/>
              </a:rPr>
              <a:t> should be treated with methylene blue, but take caution in G6PD deficiency</a:t>
            </a:r>
          </a:p>
        </p:txBody>
      </p:sp>
    </p:spTree>
    <p:extLst>
      <p:ext uri="{BB962C8B-B14F-4D97-AF65-F5344CB8AC3E}">
        <p14:creationId xmlns:p14="http://schemas.microsoft.com/office/powerpoint/2010/main" val="154401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Erythema </a:t>
            </a:r>
            <a:r>
              <a:rPr lang="en-US" dirty="0" err="1" smtClean="0">
                <a:latin typeface="Arial Narrow" panose="020B0606020202030204" pitchFamily="34" charset="0"/>
              </a:rPr>
              <a:t>Nodosum</a:t>
            </a:r>
            <a:r>
              <a:rPr lang="en-US" dirty="0" smtClean="0">
                <a:latin typeface="Arial Narrow" panose="020B0606020202030204" pitchFamily="34" charset="0"/>
              </a:rPr>
              <a:t>: Etiologies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8728254"/>
              </p:ext>
            </p:extLst>
          </p:nvPr>
        </p:nvGraphicFramePr>
        <p:xfrm>
          <a:off x="0" y="751840"/>
          <a:ext cx="9144000" cy="5466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262023" y="6419968"/>
            <a:ext cx="4881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err="1" smtClean="0">
                <a:latin typeface="Arial Narrow" panose="020B0606020202030204" pitchFamily="34" charset="0"/>
              </a:rPr>
              <a:t>Cribier</a:t>
            </a:r>
            <a:r>
              <a:rPr lang="en-US" i="1" dirty="0" smtClean="0">
                <a:latin typeface="Arial Narrow" panose="020B0606020202030204" pitchFamily="34" charset="0"/>
              </a:rPr>
              <a:t> et al. International Journal of Dermatology. 1998.</a:t>
            </a:r>
            <a:endParaRPr lang="en-US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5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category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dermpedia.org/files/images/Erythema_induratum_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706109"/>
              </p:ext>
            </p:extLst>
          </p:nvPr>
        </p:nvGraphicFramePr>
        <p:xfrm>
          <a:off x="4815840" y="350521"/>
          <a:ext cx="4099560" cy="4876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409956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Pathology</a:t>
                      </a:r>
                      <a:r>
                        <a:rPr lang="en-US" sz="2800" baseline="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Report</a:t>
                      </a:r>
                      <a:endParaRPr lang="en-US" sz="28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800" dirty="0" smtClean="0">
                          <a:latin typeface="Arial Narrow" panose="020B0606020202030204" pitchFamily="34" charset="0"/>
                        </a:rPr>
                        <a:t>Septal panniculitis with mixed cellular infiltrate of lymphocytes, </a:t>
                      </a:r>
                      <a:r>
                        <a:rPr lang="en-US" sz="2800" dirty="0" err="1" smtClean="0">
                          <a:latin typeface="Arial Narrow" panose="020B0606020202030204" pitchFamily="34" charset="0"/>
                        </a:rPr>
                        <a:t>histiocytes</a:t>
                      </a:r>
                      <a:r>
                        <a:rPr lang="en-US" sz="2800" dirty="0" smtClean="0">
                          <a:latin typeface="Arial Narrow" panose="020B0606020202030204" pitchFamily="34" charset="0"/>
                        </a:rPr>
                        <a:t>, giant cells, and occasional eosinophils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>
                          <a:latin typeface="Arial Narrow" panose="020B0606020202030204" pitchFamily="34" charset="0"/>
                        </a:rPr>
                        <a:t>Neutrophilic </a:t>
                      </a:r>
                      <a:r>
                        <a:rPr lang="en-US" sz="2800" dirty="0" err="1" smtClean="0">
                          <a:latin typeface="Arial Narrow" panose="020B0606020202030204" pitchFamily="34" charset="0"/>
                        </a:rPr>
                        <a:t>vasculitic</a:t>
                      </a:r>
                      <a:r>
                        <a:rPr lang="en-US" sz="2800" dirty="0" smtClean="0">
                          <a:latin typeface="Arial Narrow" panose="020B0606020202030204" pitchFamily="34" charset="0"/>
                        </a:rPr>
                        <a:t> infiltrate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2800" dirty="0" smtClean="0">
                        <a:latin typeface="Arial Narrow" panose="020B0606020202030204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2800" dirty="0" smtClean="0">
                          <a:latin typeface="Arial Narrow" panose="020B0606020202030204" pitchFamily="34" charset="0"/>
                        </a:rPr>
                        <a:t>This specimen </a:t>
                      </a:r>
                      <a:r>
                        <a:rPr lang="en-US" sz="2800" baseline="0" dirty="0" smtClean="0">
                          <a:latin typeface="Arial Narrow" panose="020B0606020202030204" pitchFamily="34" charset="0"/>
                        </a:rPr>
                        <a:t>consistent with </a:t>
                      </a:r>
                      <a:r>
                        <a:rPr lang="en-US" sz="2800" b="1" baseline="0" dirty="0" smtClean="0">
                          <a:latin typeface="Arial Narrow" panose="020B0606020202030204" pitchFamily="34" charset="0"/>
                        </a:rPr>
                        <a:t>erythema </a:t>
                      </a:r>
                      <a:r>
                        <a:rPr lang="en-US" sz="2800" b="1" baseline="0" dirty="0" err="1" smtClean="0">
                          <a:latin typeface="Arial Narrow" panose="020B0606020202030204" pitchFamily="34" charset="0"/>
                        </a:rPr>
                        <a:t>induratum</a:t>
                      </a:r>
                      <a:endParaRPr lang="en-US" sz="28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078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Erythema </a:t>
            </a:r>
            <a:r>
              <a:rPr lang="en-US" dirty="0" err="1" smtClean="0">
                <a:latin typeface="Arial Narrow" panose="020B0606020202030204" pitchFamily="34" charset="0"/>
              </a:rPr>
              <a:t>Nodosum</a:t>
            </a:r>
            <a:r>
              <a:rPr lang="en-US" dirty="0" smtClean="0">
                <a:latin typeface="Arial Narrow" panose="020B0606020202030204" pitchFamily="34" charset="0"/>
              </a:rPr>
              <a:t> vs. </a:t>
            </a:r>
            <a:r>
              <a:rPr lang="en-US" dirty="0" err="1" smtClean="0">
                <a:latin typeface="Arial Narrow" panose="020B0606020202030204" pitchFamily="34" charset="0"/>
              </a:rPr>
              <a:t>Induratum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Erythema </a:t>
            </a:r>
            <a:r>
              <a:rPr lang="en-US" dirty="0" err="1" smtClean="0">
                <a:latin typeface="Arial Narrow" panose="020B0606020202030204" pitchFamily="34" charset="0"/>
              </a:rPr>
              <a:t>Nodosum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Histology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Septal panniculitis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No vasculitis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No ulceration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Treatment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Treat underlying cause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NSAIDs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Colchicine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Erythema </a:t>
            </a:r>
            <a:r>
              <a:rPr lang="en-US" dirty="0" err="1" smtClean="0">
                <a:latin typeface="Arial Narrow" panose="020B0606020202030204" pitchFamily="34" charset="0"/>
              </a:rPr>
              <a:t>Induratum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Histology</a:t>
            </a:r>
            <a:endParaRPr lang="en-US" dirty="0">
              <a:latin typeface="Arial Narrow" panose="020B0606020202030204" pitchFamily="34" charset="0"/>
            </a:endParaRP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Septal panniculitis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Neutrophilic vasculitis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Ulceration</a:t>
            </a:r>
            <a:endParaRPr lang="en-US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Treatment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Treat underlying cause</a:t>
            </a:r>
          </a:p>
          <a:p>
            <a:pPr lvl="1"/>
            <a:r>
              <a:rPr lang="en-US" dirty="0" err="1" smtClean="0">
                <a:latin typeface="Arial Narrow" panose="020B0606020202030204" pitchFamily="34" charset="0"/>
              </a:rPr>
              <a:t>Dapsone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35380" y="5034915"/>
            <a:ext cx="7533561" cy="8458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5380" y="3329940"/>
            <a:ext cx="7533561" cy="8458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67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Erythema </a:t>
            </a:r>
            <a:r>
              <a:rPr lang="en-US" dirty="0" err="1" smtClean="0">
                <a:latin typeface="Arial Narrow" panose="020B0606020202030204" pitchFamily="34" charset="0"/>
              </a:rPr>
              <a:t>Induratum</a:t>
            </a:r>
            <a:r>
              <a:rPr lang="en-US" dirty="0" smtClean="0">
                <a:latin typeface="Arial Narrow" panose="020B0606020202030204" pitchFamily="34" charset="0"/>
              </a:rPr>
              <a:t>: Etiologies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6446824"/>
              </p:ext>
            </p:extLst>
          </p:nvPr>
        </p:nvGraphicFramePr>
        <p:xfrm>
          <a:off x="0" y="751840"/>
          <a:ext cx="9144000" cy="6037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04526" y="6419968"/>
            <a:ext cx="6039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>
                <a:latin typeface="Arial Narrow" panose="020B0606020202030204" pitchFamily="34" charset="0"/>
              </a:rPr>
              <a:t>Segura et al. Journal of the American Academy of Dermatology. 2008.</a:t>
            </a:r>
            <a:endParaRPr lang="en-US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32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category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History of present illness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600" dirty="0">
                <a:latin typeface="Arial Narrow" panose="020B0606020202030204" pitchFamily="34" charset="0"/>
              </a:rPr>
              <a:t>51 ♀ </a:t>
            </a:r>
            <a:r>
              <a:rPr lang="en-US" sz="3600" dirty="0" smtClean="0">
                <a:latin typeface="Arial Narrow" panose="020B0606020202030204" pitchFamily="34" charset="0"/>
              </a:rPr>
              <a:t>presents with dyspnea.  For the past 1.5 weeks she has been feeling mildly short of breath.  She works as an RN and decided to check her own O</a:t>
            </a:r>
            <a:r>
              <a:rPr lang="en-US" sz="3600" baseline="-25000" dirty="0" smtClean="0">
                <a:latin typeface="Arial Narrow" panose="020B0606020202030204" pitchFamily="34" charset="0"/>
              </a:rPr>
              <a:t>2</a:t>
            </a:r>
            <a:r>
              <a:rPr lang="en-US" sz="3600" dirty="0" smtClean="0">
                <a:latin typeface="Arial Narrow" panose="020B0606020202030204" pitchFamily="34" charset="0"/>
              </a:rPr>
              <a:t> sat and found it was 88% on room air, so she came to your office to be evaluated.</a:t>
            </a:r>
            <a:endParaRPr lang="en-US" sz="36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sz="3600" b="1" dirty="0" smtClean="0">
                <a:latin typeface="Arial Narrow" panose="020B0606020202030204" pitchFamily="34" charset="0"/>
              </a:rPr>
              <a:t>Review of systems:</a:t>
            </a:r>
          </a:p>
          <a:p>
            <a:r>
              <a:rPr lang="en-US" sz="3600" dirty="0" smtClean="0">
                <a:latin typeface="Arial Narrow" panose="020B0606020202030204" pitchFamily="34" charset="0"/>
              </a:rPr>
              <a:t>Recently diagnosed with erythema </a:t>
            </a:r>
            <a:r>
              <a:rPr lang="en-US" sz="3600" dirty="0" err="1" smtClean="0">
                <a:latin typeface="Arial Narrow" panose="020B0606020202030204" pitchFamily="34" charset="0"/>
              </a:rPr>
              <a:t>induratum</a:t>
            </a:r>
            <a:r>
              <a:rPr lang="en-US" sz="3600" dirty="0" smtClean="0">
                <a:latin typeface="Arial Narrow" panose="020B0606020202030204" pitchFamily="34" charset="0"/>
              </a:rPr>
              <a:t> by her dermatologist</a:t>
            </a:r>
          </a:p>
        </p:txBody>
      </p:sp>
    </p:spTree>
    <p:extLst>
      <p:ext uri="{BB962C8B-B14F-4D97-AF65-F5344CB8AC3E}">
        <p14:creationId xmlns:p14="http://schemas.microsoft.com/office/powerpoint/2010/main" val="312303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48343" y="370761"/>
            <a:ext cx="4223657" cy="5637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Past Medical History: </a:t>
            </a:r>
          </a:p>
          <a:p>
            <a:r>
              <a:rPr lang="en-US" dirty="0">
                <a:latin typeface="Arial Narrow" panose="020B0606020202030204" pitchFamily="34" charset="0"/>
              </a:rPr>
              <a:t>Erythema </a:t>
            </a:r>
            <a:r>
              <a:rPr lang="en-US" dirty="0" err="1">
                <a:latin typeface="Arial Narrow" panose="020B0606020202030204" pitchFamily="34" charset="0"/>
              </a:rPr>
              <a:t>induratum</a:t>
            </a:r>
            <a:endParaRPr lang="en-US" dirty="0">
              <a:latin typeface="Arial Narrow" panose="020B0606020202030204" pitchFamily="34" charset="0"/>
            </a:endParaRPr>
          </a:p>
          <a:p>
            <a:r>
              <a:rPr lang="en-US" dirty="0" smtClean="0">
                <a:latin typeface="Arial Narrow" panose="020B0606020202030204" pitchFamily="34" charset="0"/>
              </a:rPr>
              <a:t>Melanoma (stage IIIA), treated with interferon, lymph node dissection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Asthma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Grave’s Disease s/p radioactive iodine ablation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Nephrolithiasis</a:t>
            </a:r>
          </a:p>
          <a:p>
            <a:pPr marL="0" indent="0">
              <a:buNone/>
            </a:pPr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Allergies</a:t>
            </a:r>
            <a:r>
              <a:rPr lang="en-US" dirty="0" smtClean="0">
                <a:latin typeface="Arial Narrow" panose="020B0606020202030204" pitchFamily="34" charset="0"/>
              </a:rPr>
              <a:t>: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NKDA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24400" y="370761"/>
            <a:ext cx="3790950" cy="5637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Social History:</a:t>
            </a:r>
          </a:p>
          <a:p>
            <a:r>
              <a:rPr lang="en-US" u="sng" dirty="0" smtClean="0">
                <a:latin typeface="Arial Narrow" panose="020B0606020202030204" pitchFamily="34" charset="0"/>
              </a:rPr>
              <a:t>Occupation</a:t>
            </a:r>
            <a:r>
              <a:rPr lang="en-US" dirty="0" smtClean="0">
                <a:latin typeface="Arial Narrow" panose="020B0606020202030204" pitchFamily="34" charset="0"/>
              </a:rPr>
              <a:t>: Works as an RN</a:t>
            </a:r>
          </a:p>
          <a:p>
            <a:r>
              <a:rPr lang="en-US" u="sng" dirty="0" smtClean="0">
                <a:latin typeface="Arial Narrow" panose="020B0606020202030204" pitchFamily="34" charset="0"/>
              </a:rPr>
              <a:t>Tobacco</a:t>
            </a:r>
            <a:r>
              <a:rPr lang="en-US" dirty="0" smtClean="0">
                <a:latin typeface="Arial Narrow" panose="020B0606020202030204" pitchFamily="34" charset="0"/>
              </a:rPr>
              <a:t>: Never.</a:t>
            </a:r>
          </a:p>
          <a:p>
            <a:r>
              <a:rPr lang="en-US" u="sng" dirty="0" smtClean="0">
                <a:latin typeface="Arial Narrow" panose="020B0606020202030204" pitchFamily="34" charset="0"/>
              </a:rPr>
              <a:t>Alcohol</a:t>
            </a:r>
            <a:r>
              <a:rPr lang="en-US" dirty="0" smtClean="0">
                <a:latin typeface="Arial Narrow" panose="020B0606020202030204" pitchFamily="34" charset="0"/>
              </a:rPr>
              <a:t>: 2-3 glasses of wine per week.</a:t>
            </a:r>
          </a:p>
          <a:p>
            <a:r>
              <a:rPr lang="en-US" u="sng" dirty="0" err="1" smtClean="0">
                <a:latin typeface="Arial Narrow" panose="020B0606020202030204" pitchFamily="34" charset="0"/>
              </a:rPr>
              <a:t>Illicits</a:t>
            </a:r>
            <a:r>
              <a:rPr lang="en-US" dirty="0" smtClean="0">
                <a:latin typeface="Arial Narrow" panose="020B0606020202030204" pitchFamily="34" charset="0"/>
              </a:rPr>
              <a:t>: Never.</a:t>
            </a:r>
          </a:p>
          <a:p>
            <a:pPr marL="0" indent="0">
              <a:buNone/>
            </a:pPr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 Narrow" panose="020B0606020202030204" pitchFamily="34" charset="0"/>
              </a:rPr>
              <a:t>Family History</a:t>
            </a:r>
            <a:r>
              <a:rPr lang="en-US" dirty="0">
                <a:latin typeface="Arial Narrow" panose="020B0606020202030204" pitchFamily="34" charset="0"/>
              </a:rPr>
              <a:t>: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No history of familial disease</a:t>
            </a:r>
            <a:endParaRPr lang="en-US" dirty="0">
              <a:latin typeface="Arial Narrow" panose="020B0606020202030204" pitchFamily="34" charset="0"/>
            </a:endParaRPr>
          </a:p>
          <a:p>
            <a:endParaRPr lang="en-US" dirty="0" smtClean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b="1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66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Dapsone</a:t>
            </a:r>
            <a:r>
              <a:rPr lang="en-US" sz="3200" dirty="0" smtClean="0"/>
              <a:t> 100mg QD</a:t>
            </a:r>
          </a:p>
          <a:p>
            <a:r>
              <a:rPr lang="en-US" sz="3200" dirty="0"/>
              <a:t>Levothyroxine Sodium 88 mcg </a:t>
            </a:r>
            <a:r>
              <a:rPr lang="en-US" sz="3200" dirty="0" smtClean="0"/>
              <a:t>QD</a:t>
            </a:r>
          </a:p>
          <a:p>
            <a:r>
              <a:rPr lang="en-US" sz="3200" dirty="0" smtClean="0"/>
              <a:t>Vitamin D 1000 U QD</a:t>
            </a:r>
          </a:p>
        </p:txBody>
      </p:sp>
    </p:spTree>
    <p:extLst>
      <p:ext uri="{BB962C8B-B14F-4D97-AF65-F5344CB8AC3E}">
        <p14:creationId xmlns:p14="http://schemas.microsoft.com/office/powerpoint/2010/main" val="440532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orning Report Template.potx" id="{12D5338C-EBC0-4338-A67D-7F45529E8AFF}" vid="{55653E09-5BC5-4AA3-8212-F97C26839A3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8309</TotalTime>
  <Words>1322</Words>
  <Application>Microsoft Office PowerPoint</Application>
  <PresentationFormat>On-screen Show (4:3)</PresentationFormat>
  <Paragraphs>274</Paragraphs>
  <Slides>27</Slides>
  <Notes>27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1_Office Theme</vt:lpstr>
      <vt:lpstr>Pulmonary Case 1 </vt:lpstr>
      <vt:lpstr>PowerPoint Presentation</vt:lpstr>
      <vt:lpstr>Erythema Nodosum: Etiologies</vt:lpstr>
      <vt:lpstr>PowerPoint Presentation</vt:lpstr>
      <vt:lpstr>Erythema Nodosum vs. Induratum</vt:lpstr>
      <vt:lpstr>Erythema Induratum: Etiologies</vt:lpstr>
      <vt:lpstr>History of present illness</vt:lpstr>
      <vt:lpstr>PowerPoint Presentation</vt:lpstr>
      <vt:lpstr>Medications</vt:lpstr>
      <vt:lpstr>Physical Examination</vt:lpstr>
      <vt:lpstr>PowerPoint Presentation</vt:lpstr>
      <vt:lpstr>Labs</vt:lpstr>
      <vt:lpstr>Labs?</vt:lpstr>
      <vt:lpstr>Pair up!</vt:lpstr>
      <vt:lpstr>Gas Exchange</vt:lpstr>
      <vt:lpstr>Hemoglobin dissociation curve</vt:lpstr>
      <vt:lpstr>Co-oximetry</vt:lpstr>
      <vt:lpstr>Pulse Oximetry</vt:lpstr>
      <vt:lpstr>Signs and Symptoms of MetHb</vt:lpstr>
      <vt:lpstr>PowerPoint Presentation</vt:lpstr>
      <vt:lpstr>Heinz Prep</vt:lpstr>
      <vt:lpstr>Methemoglobinemia</vt:lpstr>
      <vt:lpstr>Methemoglobinemia</vt:lpstr>
      <vt:lpstr>Treatment of MetHb</vt:lpstr>
      <vt:lpstr>Should we give her methylene blue?</vt:lpstr>
      <vt:lpstr>Methemoglobinemia</vt:lpstr>
      <vt:lpstr>Learning points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Tick-borne Diseases 201 Clinical quandaries</dc:title>
  <dc:creator>Mark Tuttle</dc:creator>
  <cp:lastModifiedBy>Tuttle,Mark (BIDMC - Internal Medicine)</cp:lastModifiedBy>
  <cp:revision>727</cp:revision>
  <cp:lastPrinted>2016-03-30T19:17:59Z</cp:lastPrinted>
  <dcterms:created xsi:type="dcterms:W3CDTF">2015-06-13T17:54:44Z</dcterms:created>
  <dcterms:modified xsi:type="dcterms:W3CDTF">2016-09-19T12:54:34Z</dcterms:modified>
</cp:coreProperties>
</file>