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378" r:id="rId3"/>
    <p:sldId id="379" r:id="rId4"/>
    <p:sldId id="385" r:id="rId5"/>
    <p:sldId id="382" r:id="rId6"/>
    <p:sldId id="384" r:id="rId7"/>
    <p:sldId id="381" r:id="rId8"/>
    <p:sldId id="383" r:id="rId9"/>
    <p:sldId id="380" r:id="rId10"/>
    <p:sldId id="386" r:id="rId11"/>
    <p:sldId id="387" r:id="rId12"/>
    <p:sldId id="388" r:id="rId13"/>
    <p:sldId id="390" r:id="rId14"/>
    <p:sldId id="391" r:id="rId15"/>
    <p:sldId id="392" r:id="rId16"/>
    <p:sldId id="389" r:id="rId17"/>
  </p:sldIdLst>
  <p:sldSz cx="10160000" cy="5715000"/>
  <p:notesSz cx="6858000" cy="9144000"/>
  <p:defaultTextStyle>
    <a:defPPr>
      <a:defRPr lang="en-US"/>
    </a:defPPr>
    <a:lvl1pPr marL="0" algn="l" defTabSz="848975" rtl="0" eaLnBrk="1" latinLnBrk="0" hangingPunct="1">
      <a:defRPr sz="1690" kern="1200">
        <a:solidFill>
          <a:schemeClr val="tx1"/>
        </a:solidFill>
        <a:latin typeface="+mn-lt"/>
        <a:ea typeface="+mn-ea"/>
        <a:cs typeface="+mn-cs"/>
      </a:defRPr>
    </a:lvl1pPr>
    <a:lvl2pPr marL="424488" algn="l" defTabSz="848975" rtl="0" eaLnBrk="1" latinLnBrk="0" hangingPunct="1">
      <a:defRPr sz="1690" kern="1200">
        <a:solidFill>
          <a:schemeClr val="tx1"/>
        </a:solidFill>
        <a:latin typeface="+mn-lt"/>
        <a:ea typeface="+mn-ea"/>
        <a:cs typeface="+mn-cs"/>
      </a:defRPr>
    </a:lvl2pPr>
    <a:lvl3pPr marL="848975" algn="l" defTabSz="848975" rtl="0" eaLnBrk="1" latinLnBrk="0" hangingPunct="1">
      <a:defRPr sz="1690" kern="1200">
        <a:solidFill>
          <a:schemeClr val="tx1"/>
        </a:solidFill>
        <a:latin typeface="+mn-lt"/>
        <a:ea typeface="+mn-ea"/>
        <a:cs typeface="+mn-cs"/>
      </a:defRPr>
    </a:lvl3pPr>
    <a:lvl4pPr marL="1273463" algn="l" defTabSz="848975" rtl="0" eaLnBrk="1" latinLnBrk="0" hangingPunct="1">
      <a:defRPr sz="1690" kern="1200">
        <a:solidFill>
          <a:schemeClr val="tx1"/>
        </a:solidFill>
        <a:latin typeface="+mn-lt"/>
        <a:ea typeface="+mn-ea"/>
        <a:cs typeface="+mn-cs"/>
      </a:defRPr>
    </a:lvl4pPr>
    <a:lvl5pPr marL="1697951" algn="l" defTabSz="848975" rtl="0" eaLnBrk="1" latinLnBrk="0" hangingPunct="1">
      <a:defRPr sz="1690" kern="1200">
        <a:solidFill>
          <a:schemeClr val="tx1"/>
        </a:solidFill>
        <a:latin typeface="+mn-lt"/>
        <a:ea typeface="+mn-ea"/>
        <a:cs typeface="+mn-cs"/>
      </a:defRPr>
    </a:lvl5pPr>
    <a:lvl6pPr marL="2122438" algn="l" defTabSz="848975" rtl="0" eaLnBrk="1" latinLnBrk="0" hangingPunct="1">
      <a:defRPr sz="1690" kern="1200">
        <a:solidFill>
          <a:schemeClr val="tx1"/>
        </a:solidFill>
        <a:latin typeface="+mn-lt"/>
        <a:ea typeface="+mn-ea"/>
        <a:cs typeface="+mn-cs"/>
      </a:defRPr>
    </a:lvl6pPr>
    <a:lvl7pPr marL="2546926" algn="l" defTabSz="848975" rtl="0" eaLnBrk="1" latinLnBrk="0" hangingPunct="1">
      <a:defRPr sz="1690" kern="1200">
        <a:solidFill>
          <a:schemeClr val="tx1"/>
        </a:solidFill>
        <a:latin typeface="+mn-lt"/>
        <a:ea typeface="+mn-ea"/>
        <a:cs typeface="+mn-cs"/>
      </a:defRPr>
    </a:lvl7pPr>
    <a:lvl8pPr marL="2971413" algn="l" defTabSz="848975" rtl="0" eaLnBrk="1" latinLnBrk="0" hangingPunct="1">
      <a:defRPr sz="1690" kern="1200">
        <a:solidFill>
          <a:schemeClr val="tx1"/>
        </a:solidFill>
        <a:latin typeface="+mn-lt"/>
        <a:ea typeface="+mn-ea"/>
        <a:cs typeface="+mn-cs"/>
      </a:defRPr>
    </a:lvl8pPr>
    <a:lvl9pPr marL="3395901" algn="l" defTabSz="848975" rtl="0" eaLnBrk="1" latinLnBrk="0" hangingPunct="1">
      <a:defRPr sz="169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FFFFE6"/>
    <a:srgbClr val="FF3B3B"/>
    <a:srgbClr val="FAC090"/>
    <a:srgbClr val="FFFFFF"/>
    <a:srgbClr val="00B000"/>
    <a:srgbClr val="DAE7F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69203" autoAdjust="0"/>
  </p:normalViewPr>
  <p:slideViewPr>
    <p:cSldViewPr>
      <p:cViewPr>
        <p:scale>
          <a:sx n="44" d="100"/>
          <a:sy n="44" d="100"/>
        </p:scale>
        <p:origin x="1938" y="282"/>
      </p:cViewPr>
      <p:guideLst>
        <p:guide orient="horz" pos="1800"/>
        <p:guide pos="3200"/>
      </p:guideLst>
    </p:cSldViewPr>
  </p:slideViewPr>
  <p:notesTextViewPr>
    <p:cViewPr>
      <p:scale>
        <a:sx n="1" d="1"/>
        <a:sy n="1" d="1"/>
      </p:scale>
      <p:origin x="0" y="0"/>
    </p:cViewPr>
  </p:notesText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2999A-259E-434C-A1D3-9D78FB2729F8}" type="datetimeFigureOut">
              <a:rPr lang="en-US" smtClean="0"/>
              <a:t>5/25/2017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443DF6-65AF-4F35-B8D1-7361A2616933}" type="slidenum">
              <a:rPr lang="en-US" smtClean="0"/>
              <a:t>‹#›</a:t>
            </a:fld>
            <a:endParaRPr lang="en-US"/>
          </a:p>
        </p:txBody>
      </p:sp>
    </p:spTree>
    <p:extLst>
      <p:ext uri="{BB962C8B-B14F-4D97-AF65-F5344CB8AC3E}">
        <p14:creationId xmlns:p14="http://schemas.microsoft.com/office/powerpoint/2010/main" val="3927229813"/>
      </p:ext>
    </p:extLst>
  </p:cSld>
  <p:clrMap bg1="lt1" tx1="dk1" bg2="lt2" tx2="dk2" accent1="accent1" accent2="accent2" accent3="accent3" accent4="accent4" accent5="accent5" accent6="accent6" hlink="hlink" folHlink="folHlink"/>
  <p:notesStyle>
    <a:lvl1pPr marL="0" algn="l" defTabSz="848975" rtl="0" eaLnBrk="1" latinLnBrk="0" hangingPunct="1">
      <a:defRPr sz="1105" kern="1200">
        <a:solidFill>
          <a:schemeClr val="tx1"/>
        </a:solidFill>
        <a:latin typeface="+mn-lt"/>
        <a:ea typeface="+mn-ea"/>
        <a:cs typeface="+mn-cs"/>
      </a:defRPr>
    </a:lvl1pPr>
    <a:lvl2pPr marL="424488" algn="l" defTabSz="848975" rtl="0" eaLnBrk="1" latinLnBrk="0" hangingPunct="1">
      <a:defRPr sz="1105" kern="1200">
        <a:solidFill>
          <a:schemeClr val="tx1"/>
        </a:solidFill>
        <a:latin typeface="+mn-lt"/>
        <a:ea typeface="+mn-ea"/>
        <a:cs typeface="+mn-cs"/>
      </a:defRPr>
    </a:lvl2pPr>
    <a:lvl3pPr marL="848975" algn="l" defTabSz="848975" rtl="0" eaLnBrk="1" latinLnBrk="0" hangingPunct="1">
      <a:defRPr sz="1105" kern="1200">
        <a:solidFill>
          <a:schemeClr val="tx1"/>
        </a:solidFill>
        <a:latin typeface="+mn-lt"/>
        <a:ea typeface="+mn-ea"/>
        <a:cs typeface="+mn-cs"/>
      </a:defRPr>
    </a:lvl3pPr>
    <a:lvl4pPr marL="1273463" algn="l" defTabSz="848975" rtl="0" eaLnBrk="1" latinLnBrk="0" hangingPunct="1">
      <a:defRPr sz="1105" kern="1200">
        <a:solidFill>
          <a:schemeClr val="tx1"/>
        </a:solidFill>
        <a:latin typeface="+mn-lt"/>
        <a:ea typeface="+mn-ea"/>
        <a:cs typeface="+mn-cs"/>
      </a:defRPr>
    </a:lvl4pPr>
    <a:lvl5pPr marL="1697951" algn="l" defTabSz="848975" rtl="0" eaLnBrk="1" latinLnBrk="0" hangingPunct="1">
      <a:defRPr sz="1105" kern="1200">
        <a:solidFill>
          <a:schemeClr val="tx1"/>
        </a:solidFill>
        <a:latin typeface="+mn-lt"/>
        <a:ea typeface="+mn-ea"/>
        <a:cs typeface="+mn-cs"/>
      </a:defRPr>
    </a:lvl5pPr>
    <a:lvl6pPr marL="2122438" algn="l" defTabSz="848975" rtl="0" eaLnBrk="1" latinLnBrk="0" hangingPunct="1">
      <a:defRPr sz="1105" kern="1200">
        <a:solidFill>
          <a:schemeClr val="tx1"/>
        </a:solidFill>
        <a:latin typeface="+mn-lt"/>
        <a:ea typeface="+mn-ea"/>
        <a:cs typeface="+mn-cs"/>
      </a:defRPr>
    </a:lvl6pPr>
    <a:lvl7pPr marL="2546926" algn="l" defTabSz="848975" rtl="0" eaLnBrk="1" latinLnBrk="0" hangingPunct="1">
      <a:defRPr sz="1105" kern="1200">
        <a:solidFill>
          <a:schemeClr val="tx1"/>
        </a:solidFill>
        <a:latin typeface="+mn-lt"/>
        <a:ea typeface="+mn-ea"/>
        <a:cs typeface="+mn-cs"/>
      </a:defRPr>
    </a:lvl7pPr>
    <a:lvl8pPr marL="2971413" algn="l" defTabSz="848975" rtl="0" eaLnBrk="1" latinLnBrk="0" hangingPunct="1">
      <a:defRPr sz="1105" kern="1200">
        <a:solidFill>
          <a:schemeClr val="tx1"/>
        </a:solidFill>
        <a:latin typeface="+mn-lt"/>
        <a:ea typeface="+mn-ea"/>
        <a:cs typeface="+mn-cs"/>
      </a:defRPr>
    </a:lvl8pPr>
    <a:lvl9pPr marL="3395901" algn="l" defTabSz="848975" rtl="0" eaLnBrk="1" latinLnBrk="0" hangingPunct="1">
      <a:defRPr sz="11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smtClean="0"/>
              <a:t>Belenky</a:t>
            </a:r>
            <a:r>
              <a:rPr lang="en-US" dirty="0" smtClean="0"/>
              <a:t> 0827623</a:t>
            </a: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1</a:t>
            </a:fld>
            <a:endParaRPr lang="en-US"/>
          </a:p>
        </p:txBody>
      </p:sp>
    </p:spTree>
    <p:extLst>
      <p:ext uri="{BB962C8B-B14F-4D97-AF65-F5344CB8AC3E}">
        <p14:creationId xmlns:p14="http://schemas.microsoft.com/office/powerpoint/2010/main" val="135339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Abiomed</a:t>
            </a:r>
            <a:r>
              <a:rPr lang="en-US" dirty="0" smtClean="0"/>
              <a:t>.</a:t>
            </a:r>
            <a:r>
              <a:rPr lang="en-US" baseline="0" dirty="0" smtClean="0"/>
              <a:t> </a:t>
            </a:r>
            <a:r>
              <a:rPr lang="en-US" baseline="0" dirty="0" err="1" smtClean="0"/>
              <a:t>Impella</a:t>
            </a:r>
            <a:r>
              <a:rPr lang="en-US" baseline="0" dirty="0" smtClean="0"/>
              <a:t> Instructions for Use and Clinical Reference Manual (USA)</a:t>
            </a:r>
          </a:p>
          <a:p>
            <a:r>
              <a:rPr lang="en-US" dirty="0" smtClean="0"/>
              <a:t>http://www.abiomed.com/impella/impella-25</a:t>
            </a: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4</a:t>
            </a:fld>
            <a:endParaRPr lang="en-US"/>
          </a:p>
        </p:txBody>
      </p:sp>
    </p:spTree>
    <p:extLst>
      <p:ext uri="{BB962C8B-B14F-4D97-AF65-F5344CB8AC3E}">
        <p14:creationId xmlns:p14="http://schemas.microsoft.com/office/powerpoint/2010/main" val="174507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5</a:t>
            </a:fld>
            <a:endParaRPr lang="en-US"/>
          </a:p>
        </p:txBody>
      </p:sp>
    </p:spTree>
    <p:extLst>
      <p:ext uri="{BB962C8B-B14F-4D97-AF65-F5344CB8AC3E}">
        <p14:creationId xmlns:p14="http://schemas.microsoft.com/office/powerpoint/2010/main" val="76801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6</a:t>
            </a:fld>
            <a:endParaRPr lang="en-US"/>
          </a:p>
        </p:txBody>
      </p:sp>
    </p:spTree>
    <p:extLst>
      <p:ext uri="{BB962C8B-B14F-4D97-AF65-F5344CB8AC3E}">
        <p14:creationId xmlns:p14="http://schemas.microsoft.com/office/powerpoint/2010/main" val="363373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7</a:t>
            </a:fld>
            <a:endParaRPr lang="en-US"/>
          </a:p>
        </p:txBody>
      </p:sp>
    </p:spTree>
    <p:extLst>
      <p:ext uri="{BB962C8B-B14F-4D97-AF65-F5344CB8AC3E}">
        <p14:creationId xmlns:p14="http://schemas.microsoft.com/office/powerpoint/2010/main" val="1223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Motor current is a measure of the energy intake of the </a:t>
            </a:r>
            <a:r>
              <a:rPr lang="en-US" dirty="0" err="1" smtClean="0"/>
              <a:t>Impella</a:t>
            </a:r>
            <a:r>
              <a:rPr lang="en-US" dirty="0" smtClean="0"/>
              <a:t>® Catheter motor. The energy intake varies with motor speed and the pressure difference between the inlet and outlet areas of the  cannula. Motor current (see Figure 4.4) provides information about the catheter position relative to the aortic valve. When the </a:t>
            </a:r>
            <a:r>
              <a:rPr lang="en-US" dirty="0" err="1" smtClean="0"/>
              <a:t>Impella</a:t>
            </a:r>
            <a:r>
              <a:rPr lang="en-US" dirty="0" smtClean="0"/>
              <a:t>®  Catheter is positioned correctly, with the inlet area in the ventricle and the outlet area in the aorta, the motor current is pulsatile because the pressure difference between the inlet and outlet areas changes with the cardiac cycle. When the inlet and outlet areas are on the same side of the aortic valve, the motor current will be dampened or flat because there is little or no pressure difference between the inlet and outlet areas.</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10</a:t>
            </a:fld>
            <a:endParaRPr lang="en-US"/>
          </a:p>
        </p:txBody>
      </p:sp>
    </p:spTree>
    <p:extLst>
      <p:ext uri="{BB962C8B-B14F-4D97-AF65-F5344CB8AC3E}">
        <p14:creationId xmlns:p14="http://schemas.microsoft.com/office/powerpoint/2010/main" val="214118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sz="1200" dirty="0" smtClean="0"/>
              <a:t>Although inflow and outflow are within LV, motor current is not a </a:t>
            </a:r>
            <a:r>
              <a:rPr lang="en-US" sz="1200" dirty="0" err="1" smtClean="0"/>
              <a:t>flatline</a:t>
            </a:r>
            <a:r>
              <a:rPr lang="en-US" sz="1200" dirty="0" smtClean="0"/>
              <a:t> because there is still some intrinsic </a:t>
            </a:r>
            <a:r>
              <a:rPr lang="en-US" sz="1200" dirty="0" err="1" smtClean="0"/>
              <a:t>pulsatility</a:t>
            </a:r>
            <a:r>
              <a:rPr lang="en-US" sz="1200" dirty="0" smtClean="0"/>
              <a:t> of LV</a:t>
            </a:r>
            <a:endParaRPr lang="en-US" sz="1200" i="1" dirty="0" smtClean="0"/>
          </a:p>
          <a:p>
            <a:endParaRPr lang="en-US" dirty="0" smtClean="0"/>
          </a:p>
          <a:p>
            <a:endParaRPr lang="en-US" dirty="0" smtClean="0"/>
          </a:p>
          <a:p>
            <a:r>
              <a:rPr lang="en-US" dirty="0" smtClean="0"/>
              <a:t>IF A VENTRICULAR WAVEFORM IS DISPLAYED (from manual):</a:t>
            </a:r>
          </a:p>
          <a:p>
            <a:pPr marL="228600" indent="-228600">
              <a:buFont typeface="+mj-lt"/>
              <a:buAutoNum type="arabicPeriod"/>
            </a:pPr>
            <a:r>
              <a:rPr lang="en-US" dirty="0" smtClean="0"/>
              <a:t>Pull the catheter back until an aortic waveform is present on the placement screen.</a:t>
            </a:r>
          </a:p>
          <a:p>
            <a:pPr marL="228600" indent="-228600">
              <a:buFont typeface="+mj-lt"/>
              <a:buAutoNum type="arabicPeriod"/>
            </a:pPr>
            <a:r>
              <a:rPr lang="en-US" dirty="0" smtClean="0"/>
              <a:t>When the aortic waveform is present, pull the catheter back an additional 4 cm.</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11</a:t>
            </a:fld>
            <a:endParaRPr lang="en-US"/>
          </a:p>
        </p:txBody>
      </p:sp>
    </p:spTree>
    <p:extLst>
      <p:ext uri="{BB962C8B-B14F-4D97-AF65-F5344CB8AC3E}">
        <p14:creationId xmlns:p14="http://schemas.microsoft.com/office/powerpoint/2010/main" val="29465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sz="1200" dirty="0" smtClean="0"/>
              <a:t>Although inflow and outflow are within LV, motor current is not a </a:t>
            </a:r>
            <a:r>
              <a:rPr lang="en-US" sz="1200" dirty="0" err="1" smtClean="0"/>
              <a:t>flatline</a:t>
            </a:r>
            <a:r>
              <a:rPr lang="en-US" sz="1200" dirty="0" smtClean="0"/>
              <a:t> because there is still some intrinsic </a:t>
            </a:r>
            <a:r>
              <a:rPr lang="en-US" sz="1200" dirty="0" err="1" smtClean="0"/>
              <a:t>pulsatility</a:t>
            </a:r>
            <a:r>
              <a:rPr lang="en-US" sz="1200" dirty="0" smtClean="0"/>
              <a:t> of LV</a:t>
            </a:r>
            <a:endParaRPr lang="en-US" sz="1200" i="1" dirty="0" smtClean="0"/>
          </a:p>
          <a:p>
            <a:endParaRPr lang="en-US" dirty="0" smtClean="0"/>
          </a:p>
          <a:p>
            <a:endParaRPr lang="en-US" dirty="0" smtClean="0"/>
          </a:p>
          <a:p>
            <a:r>
              <a:rPr lang="en-US" dirty="0" smtClean="0"/>
              <a:t>IF A VENTRICULAR WAVEFORM IS DISPLAYED (from manual):</a:t>
            </a:r>
          </a:p>
          <a:p>
            <a:pPr marL="228600" indent="-228600">
              <a:buFont typeface="+mj-lt"/>
              <a:buAutoNum type="arabicPeriod"/>
            </a:pPr>
            <a:r>
              <a:rPr lang="en-US" dirty="0" smtClean="0"/>
              <a:t>Pull the catheter back until an aortic waveform is present on the placement screen.</a:t>
            </a:r>
          </a:p>
          <a:p>
            <a:pPr marL="228600" indent="-228600">
              <a:buFont typeface="+mj-lt"/>
              <a:buAutoNum type="arabicPeriod"/>
            </a:pPr>
            <a:r>
              <a:rPr lang="en-US" dirty="0" smtClean="0"/>
              <a:t>When the aortic waveform is present, pull the catheter back an additional 4 cm.</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12</a:t>
            </a:fld>
            <a:endParaRPr lang="en-US"/>
          </a:p>
        </p:txBody>
      </p:sp>
    </p:spTree>
    <p:extLst>
      <p:ext uri="{BB962C8B-B14F-4D97-AF65-F5344CB8AC3E}">
        <p14:creationId xmlns:p14="http://schemas.microsoft.com/office/powerpoint/2010/main" val="206617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67" y="1775360"/>
            <a:ext cx="9990667" cy="1225021"/>
          </a:xfrm>
        </p:spPr>
        <p:txBody>
          <a:bodyPr/>
          <a:lstStyle>
            <a:lvl1pPr>
              <a:defRPr b="0">
                <a:solidFill>
                  <a:schemeClr val="tx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4667" y="3238500"/>
            <a:ext cx="9990667"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pic>
        <p:nvPicPr>
          <p:cNvPr id="1026" name="Picture 2" descr="https://portal.bidmc.org/Home/Intranets/Administrative/Communications/LogoStand/GenBIDMC/LogoDL/~/media/Images/Intranets/Communications/Logos/BIDMC/BIDMC_Harvard_lockup_JPEG_0713.ashx"/>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8000" y="508000"/>
            <a:ext cx="5894918"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1460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879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15288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3562711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60"/>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10939482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448" y="190500"/>
            <a:ext cx="9863221" cy="952500"/>
          </a:xfrm>
        </p:spPr>
        <p:txBody>
          <a:bodyPr>
            <a:normAutofit/>
          </a:bodyPr>
          <a:lstStyle>
            <a:lvl1pPr>
              <a:defRPr sz="3959"/>
            </a:lvl1pPr>
          </a:lstStyle>
          <a:p>
            <a:r>
              <a:rPr lang="en-US" dirty="0" smtClean="0"/>
              <a:t>Click to edit Master title style</a:t>
            </a:r>
            <a:endParaRPr lang="en-US" dirty="0"/>
          </a:p>
        </p:txBody>
      </p:sp>
      <p:sp>
        <p:nvSpPr>
          <p:cNvPr id="3" name="Content Placeholder 2"/>
          <p:cNvSpPr>
            <a:spLocks noGrp="1"/>
          </p:cNvSpPr>
          <p:nvPr>
            <p:ph idx="1"/>
          </p:nvPr>
        </p:nvSpPr>
        <p:spPr>
          <a:xfrm>
            <a:off x="508000" y="1143000"/>
            <a:ext cx="9144000" cy="3746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D2123D1-C8B1-4392-A330-10C0B2443ED3}"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3628447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2123D1-C8B1-4392-A330-10C0B2443ED3}"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6712000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defRPr sz="2778"/>
            </a:lvl1pPr>
            <a:lvl2pPr>
              <a:defRPr sz="2361"/>
            </a:lvl2pPr>
            <a:lvl3pPr>
              <a:defRPr sz="2014"/>
            </a:lvl3pPr>
            <a:lvl4pPr>
              <a:defRPr sz="1806"/>
            </a:lvl4pPr>
            <a:lvl5pPr>
              <a:defRPr sz="1806"/>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0"/>
            <a:ext cx="4487333" cy="3771636"/>
          </a:xfrm>
        </p:spPr>
        <p:txBody>
          <a:bodyPr/>
          <a:lstStyle>
            <a:lvl1pPr>
              <a:defRPr sz="2778"/>
            </a:lvl1pPr>
            <a:lvl2pPr>
              <a:defRPr sz="2361"/>
            </a:lvl2pPr>
            <a:lvl3pPr>
              <a:defRPr sz="2014"/>
            </a:lvl3pPr>
            <a:lvl4pPr>
              <a:defRPr sz="1806"/>
            </a:lvl4pPr>
            <a:lvl5pPr>
              <a:defRPr sz="1806"/>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2123D1-C8B1-4392-A330-10C0B2443ED3}"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4622754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361"/>
            </a:lvl1pPr>
            <a:lvl2pPr>
              <a:defRPr sz="2014"/>
            </a:lvl2pPr>
            <a:lvl3pPr>
              <a:defRPr sz="1806"/>
            </a:lvl3pPr>
            <a:lvl4pPr>
              <a:defRPr sz="1598"/>
            </a:lvl4pPr>
            <a:lvl5pPr>
              <a:defRPr sz="1598"/>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361"/>
            </a:lvl1pPr>
            <a:lvl2pPr>
              <a:defRPr sz="2014"/>
            </a:lvl2pPr>
            <a:lvl3pPr>
              <a:defRPr sz="1806"/>
            </a:lvl3pPr>
            <a:lvl4pPr>
              <a:defRPr sz="1598"/>
            </a:lvl4pPr>
            <a:lvl5pPr>
              <a:defRPr sz="1598"/>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2123D1-C8B1-4392-A330-10C0B2443ED3}" type="datetimeFigureOut">
              <a:rPr lang="en-US" smtClean="0"/>
              <a:t>5/25/2017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27610882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2123D1-C8B1-4392-A330-10C0B2443ED3}" type="datetimeFigureOut">
              <a:rPr lang="en-US" smtClean="0"/>
              <a:t>5/25/2017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3571706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123D1-C8B1-4392-A330-10C0B2443ED3}" type="datetimeFigureOut">
              <a:rPr lang="en-US" smtClean="0"/>
              <a:t>5/25/2017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414466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defRPr sz="3194"/>
            </a:lvl1pPr>
            <a:lvl2pPr>
              <a:defRPr sz="2778"/>
            </a:lvl2pPr>
            <a:lvl3pPr>
              <a:defRPr sz="2361"/>
            </a:lvl3pPr>
            <a:lvl4pPr>
              <a:defRPr sz="2014"/>
            </a:lvl4pPr>
            <a:lvl5pPr>
              <a:defRPr sz="2014"/>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123D1-C8B1-4392-A330-10C0B2443ED3}"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3359013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C00000"/>
              </a:buClr>
              <a:defRPr>
                <a:latin typeface="+mn-lt"/>
              </a:defRPr>
            </a:lvl1pPr>
            <a:lvl2pPr>
              <a:buClr>
                <a:srgbClr val="C00000"/>
              </a:buClr>
              <a:defRPr>
                <a:latin typeface="+mn-lt"/>
              </a:defRPr>
            </a:lvl2pPr>
            <a:lvl3pPr>
              <a:buClr>
                <a:srgbClr val="C00000"/>
              </a:buClr>
              <a:defRPr>
                <a:latin typeface="+mn-lt"/>
              </a:defRPr>
            </a:lvl3pPr>
            <a:lvl4pPr>
              <a:buClr>
                <a:srgbClr val="C00000"/>
              </a:buClr>
              <a:defRPr>
                <a:latin typeface="+mn-lt"/>
              </a:defRPr>
            </a:lvl4pPr>
            <a:lvl5pPr>
              <a:buClr>
                <a:srgbClr val="C00000"/>
              </a:buCl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15865923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123D1-C8B1-4392-A330-10C0B2443ED3}"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853272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1643926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116108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A0708-8ED9-4B14-A8B7-C10909029FC4}"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38584100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buClr>
                <a:srgbClr val="C00000"/>
              </a:buClr>
              <a:defRPr sz="2778">
                <a:latin typeface="+mn-lt"/>
              </a:defRPr>
            </a:lvl1pPr>
            <a:lvl2pPr>
              <a:buClr>
                <a:srgbClr val="C00000"/>
              </a:buClr>
              <a:defRPr sz="2361">
                <a:latin typeface="+mn-lt"/>
              </a:defRPr>
            </a:lvl2pPr>
            <a:lvl3pPr>
              <a:buClr>
                <a:srgbClr val="C00000"/>
              </a:buClr>
              <a:defRPr sz="2014">
                <a:latin typeface="+mn-lt"/>
              </a:defRPr>
            </a:lvl3pPr>
            <a:lvl4pPr>
              <a:buClr>
                <a:srgbClr val="C00000"/>
              </a:buClr>
              <a:defRPr sz="1806">
                <a:latin typeface="+mn-lt"/>
              </a:defRPr>
            </a:lvl4pPr>
            <a:lvl5pPr>
              <a:buClr>
                <a:srgbClr val="C00000"/>
              </a:buCl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64667" y="1333500"/>
            <a:ext cx="4487333" cy="3771636"/>
          </a:xfrm>
        </p:spPr>
        <p:txBody>
          <a:bodyPr/>
          <a:lstStyle>
            <a:lvl1pPr>
              <a:buClr>
                <a:srgbClr val="C00000"/>
              </a:buClr>
              <a:defRPr sz="2778">
                <a:latin typeface="+mn-lt"/>
              </a:defRPr>
            </a:lvl1pPr>
            <a:lvl2pPr>
              <a:buClr>
                <a:srgbClr val="C00000"/>
              </a:buClr>
              <a:defRPr sz="2361">
                <a:latin typeface="+mn-lt"/>
              </a:defRPr>
            </a:lvl2pPr>
            <a:lvl3pPr>
              <a:buClr>
                <a:srgbClr val="C00000"/>
              </a:buClr>
              <a:defRPr sz="2014">
                <a:latin typeface="+mn-lt"/>
              </a:defRPr>
            </a:lvl3pPr>
            <a:lvl4pPr>
              <a:buClr>
                <a:srgbClr val="C00000"/>
              </a:buClr>
              <a:defRPr sz="1806">
                <a:latin typeface="+mn-lt"/>
              </a:defRPr>
            </a:lvl4pPr>
            <a:lvl5pPr>
              <a:buClr>
                <a:srgbClr val="C00000"/>
              </a:buCl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A0708-8ED9-4B14-A8B7-C10909029FC4}"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7795015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buClr>
                <a:srgbClr val="C00000"/>
              </a:buClr>
              <a:defRPr sz="2361">
                <a:latin typeface="+mn-lt"/>
              </a:defRPr>
            </a:lvl1pPr>
            <a:lvl2pPr>
              <a:buClr>
                <a:srgbClr val="C00000"/>
              </a:buClr>
              <a:defRPr sz="2014">
                <a:latin typeface="+mn-lt"/>
              </a:defRPr>
            </a:lvl2pPr>
            <a:lvl3pPr>
              <a:buClr>
                <a:srgbClr val="C00000"/>
              </a:buClr>
              <a:defRPr sz="1806">
                <a:latin typeface="+mn-lt"/>
              </a:defRPr>
            </a:lvl3pPr>
            <a:lvl4pPr>
              <a:buClr>
                <a:srgbClr val="C00000"/>
              </a:buClr>
              <a:defRPr sz="1598">
                <a:latin typeface="+mn-lt"/>
              </a:defRPr>
            </a:lvl4pPr>
            <a:lvl5pPr>
              <a:buClr>
                <a:srgbClr val="C00000"/>
              </a:buCl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buClr>
                <a:srgbClr val="C00000"/>
              </a:buClr>
              <a:defRPr sz="2361">
                <a:latin typeface="+mn-lt"/>
              </a:defRPr>
            </a:lvl1pPr>
            <a:lvl2pPr>
              <a:buClr>
                <a:srgbClr val="C00000"/>
              </a:buClr>
              <a:defRPr sz="2014">
                <a:latin typeface="+mn-lt"/>
              </a:defRPr>
            </a:lvl2pPr>
            <a:lvl3pPr>
              <a:buClr>
                <a:srgbClr val="C00000"/>
              </a:buClr>
              <a:defRPr sz="1806">
                <a:latin typeface="+mn-lt"/>
              </a:defRPr>
            </a:lvl3pPr>
            <a:lvl4pPr>
              <a:buClr>
                <a:srgbClr val="C00000"/>
              </a:buClr>
              <a:defRPr sz="1598">
                <a:latin typeface="+mn-lt"/>
              </a:defRPr>
            </a:lvl4pPr>
            <a:lvl5pPr>
              <a:buClr>
                <a:srgbClr val="C00000"/>
              </a:buCl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A0708-8ED9-4B14-A8B7-C10909029FC4}" type="datetimeFigureOut">
              <a:rPr lang="en-US" smtClean="0"/>
              <a:t>5/25/2017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36559403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A0708-8ED9-4B14-A8B7-C10909029FC4}" type="datetimeFigureOut">
              <a:rPr lang="en-US" smtClean="0"/>
              <a:t>5/25/2017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3886259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0708-8ED9-4B14-A8B7-C10909029FC4}" type="datetimeFigureOut">
              <a:rPr lang="en-US" smtClean="0"/>
              <a:t>5/25/2017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66439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buClr>
                <a:srgbClr val="C00000"/>
              </a:buClr>
              <a:defRPr sz="3194">
                <a:latin typeface="+mn-lt"/>
              </a:defRPr>
            </a:lvl1pPr>
            <a:lvl2pPr>
              <a:buClr>
                <a:srgbClr val="C00000"/>
              </a:buClr>
              <a:defRPr sz="2778">
                <a:latin typeface="+mn-lt"/>
              </a:defRPr>
            </a:lvl2pPr>
            <a:lvl3pPr>
              <a:buClr>
                <a:srgbClr val="C00000"/>
              </a:buClr>
              <a:defRPr sz="2361">
                <a:latin typeface="+mn-lt"/>
              </a:defRPr>
            </a:lvl3pPr>
            <a:lvl4pPr>
              <a:buClr>
                <a:srgbClr val="C00000"/>
              </a:buClr>
              <a:defRPr sz="2014">
                <a:latin typeface="+mn-lt"/>
              </a:defRPr>
            </a:lvl4pPr>
            <a:lvl5pPr>
              <a:buClr>
                <a:srgbClr val="C00000"/>
              </a:buClr>
              <a:defRPr sz="2014">
                <a:latin typeface="+mn-lt"/>
              </a:defRPr>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1208024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atin typeface="+mn-lt"/>
              </a:defRPr>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r>
              <a:rPr lang="en-US" smtClean="0"/>
              <a:t>Click icon to add picture</a:t>
            </a:r>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12295620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1B8A0708-8ED9-4B14-A8B7-C10909029FC4}" type="datetimeFigureOut">
              <a:rPr lang="en-US" smtClean="0"/>
              <a:t>5/25/2017</a:t>
            </a:fld>
            <a:endParaRPr lang="en-US"/>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B69007E7-9464-461C-97D5-D39987FB2378}" type="slidenum">
              <a:rPr lang="en-US" smtClean="0"/>
              <a:t>‹#›</a:t>
            </a:fld>
            <a:endParaRPr lang="en-US"/>
          </a:p>
        </p:txBody>
      </p:sp>
    </p:spTree>
    <p:extLst>
      <p:ext uri="{BB962C8B-B14F-4D97-AF65-F5344CB8AC3E}">
        <p14:creationId xmlns:p14="http://schemas.microsoft.com/office/powerpoint/2010/main" val="3227737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07089" rtl="0" eaLnBrk="1" latinLnBrk="0" hangingPunct="1">
        <a:spcBef>
          <a:spcPct val="0"/>
        </a:spcBef>
        <a:buNone/>
        <a:defRPr sz="4376" b="1" kern="1200">
          <a:solidFill>
            <a:schemeClr val="tx2"/>
          </a:solidFill>
          <a:latin typeface="+mj-lt"/>
          <a:ea typeface="+mj-ea"/>
          <a:cs typeface="+mj-cs"/>
        </a:defRPr>
      </a:lvl1pPr>
    </p:titleStyle>
    <p:bodyStyle>
      <a:lvl1pPr marL="340159" indent="-340159" algn="l" defTabSz="907089" rtl="0" eaLnBrk="1" latinLnBrk="0" hangingPunct="1">
        <a:spcBef>
          <a:spcPct val="20000"/>
        </a:spcBef>
        <a:buFont typeface="Arial" panose="020B0604020202020204" pitchFamily="34" charset="0"/>
        <a:buChar char="•"/>
        <a:defRPr sz="3194" kern="1200">
          <a:solidFill>
            <a:schemeClr val="tx1"/>
          </a:solidFill>
          <a:latin typeface="+mj-lt"/>
          <a:ea typeface="+mn-ea"/>
          <a:cs typeface="+mn-cs"/>
        </a:defRPr>
      </a:lvl1pPr>
      <a:lvl2pPr marL="737009" indent="-283465" algn="l" defTabSz="907089" rtl="0" eaLnBrk="1" latinLnBrk="0" hangingPunct="1">
        <a:spcBef>
          <a:spcPct val="20000"/>
        </a:spcBef>
        <a:buFont typeface="Arial" panose="020B0604020202020204" pitchFamily="34" charset="0"/>
        <a:buChar char="–"/>
        <a:defRPr sz="2778" kern="1200">
          <a:solidFill>
            <a:schemeClr val="tx1"/>
          </a:solidFill>
          <a:latin typeface="+mj-lt"/>
          <a:ea typeface="+mn-ea"/>
          <a:cs typeface="+mn-cs"/>
        </a:defRPr>
      </a:lvl2pPr>
      <a:lvl3pPr marL="1133861" indent="-226772" algn="l" defTabSz="907089" rtl="0" eaLnBrk="1" latinLnBrk="0" hangingPunct="1">
        <a:spcBef>
          <a:spcPct val="20000"/>
        </a:spcBef>
        <a:buFont typeface="Arial" panose="020B0604020202020204" pitchFamily="34" charset="0"/>
        <a:buChar char="•"/>
        <a:defRPr sz="2361" kern="1200">
          <a:solidFill>
            <a:schemeClr val="tx1"/>
          </a:solidFill>
          <a:latin typeface="+mj-lt"/>
          <a:ea typeface="+mn-ea"/>
          <a:cs typeface="+mn-cs"/>
        </a:defRPr>
      </a:lvl3pPr>
      <a:lvl4pPr marL="1587405"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4pPr>
      <a:lvl5pPr marL="2040950"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448" y="228865"/>
            <a:ext cx="9863221" cy="9525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DD2123D1-C8B1-4392-A330-10C0B2443ED3}" type="datetimeFigureOut">
              <a:rPr lang="en-US" smtClean="0"/>
              <a:t>5/25/2017</a:t>
            </a:fld>
            <a:endParaRPr lang="en-US"/>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FB88AAC5-117F-41D8-ACB4-261E27A26C6C}" type="slidenum">
              <a:rPr lang="en-US" smtClean="0"/>
              <a:t>‹#›</a:t>
            </a:fld>
            <a:endParaRPr lang="en-US"/>
          </a:p>
        </p:txBody>
      </p:sp>
      <p:grpSp>
        <p:nvGrpSpPr>
          <p:cNvPr id="7" name="Group 6"/>
          <p:cNvGrpSpPr/>
          <p:nvPr userDrawn="1"/>
        </p:nvGrpSpPr>
        <p:grpSpPr>
          <a:xfrm>
            <a:off x="84669" y="5073985"/>
            <a:ext cx="10031664" cy="577516"/>
            <a:chOff x="38501" y="6083166"/>
            <a:chExt cx="9028497" cy="693019"/>
          </a:xfrm>
        </p:grpSpPr>
        <p:sp>
          <p:nvSpPr>
            <p:cNvPr id="8" name="Rectangle 7"/>
            <p:cNvSpPr/>
            <p:nvPr/>
          </p:nvSpPr>
          <p:spPr bwMode="auto">
            <a:xfrm>
              <a:off x="38501" y="6083166"/>
              <a:ext cx="4283242" cy="6930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7089" rtl="0" eaLnBrk="0" fontAlgn="base" latinLnBrk="0" hangingPunct="0">
                <a:lnSpc>
                  <a:spcPct val="100000"/>
                </a:lnSpc>
                <a:spcBef>
                  <a:spcPct val="0"/>
                </a:spcBef>
                <a:spcAft>
                  <a:spcPct val="0"/>
                </a:spcAft>
                <a:buClrTx/>
                <a:buSzTx/>
                <a:buFontTx/>
                <a:buNone/>
                <a:tabLst/>
              </a:pPr>
              <a:endParaRPr kumimoji="0" lang="en-US" sz="2361"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p:cNvSpPr/>
            <p:nvPr/>
          </p:nvSpPr>
          <p:spPr bwMode="auto">
            <a:xfrm>
              <a:off x="77002" y="6083166"/>
              <a:ext cx="8989996" cy="6930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7089" rtl="0" eaLnBrk="0" fontAlgn="base" latinLnBrk="0" hangingPunct="0">
                <a:lnSpc>
                  <a:spcPct val="100000"/>
                </a:lnSpc>
                <a:spcBef>
                  <a:spcPct val="0"/>
                </a:spcBef>
                <a:spcAft>
                  <a:spcPct val="0"/>
                </a:spcAft>
                <a:buClrTx/>
                <a:buSzTx/>
                <a:buFontTx/>
                <a:buNone/>
                <a:tabLst/>
              </a:pPr>
              <a:endParaRPr kumimoji="0" lang="en-US" sz="2361"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0" name="Picture 4" descr="https://portal.bidmc.org/Home/Intranets/Administrative/Communications/LogoStand/GenBIDMC/LogoDL/~/media/Images/Intranets/Communications/Logos/BIDMC/BIDMC_Harvard_lockup_JPEG_0713.ashx"/>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41689" y="6148106"/>
              <a:ext cx="2160879" cy="505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portal.bidmc.org/Home/Intranets/Administrative/Communications/LogoStand/GenBIDMC/LogoDL/~/media/Images/Intranets/Communications/Logos/BIDMC/BIDMC_Harvard_lockup_JPEG_0713.ashx"/>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007192" y="6165430"/>
              <a:ext cx="1761412" cy="5284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p:cNvCxnSpPr/>
          <p:nvPr userDrawn="1"/>
        </p:nvCxnSpPr>
        <p:spPr>
          <a:xfrm>
            <a:off x="0" y="5016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userDrawn="1"/>
        </p:nvPicPr>
        <p:blipFill rotWithShape="1">
          <a:blip r:embed="rId15" cstate="email">
            <a:extLst>
              <a:ext uri="{28A0092B-C50C-407E-A947-70E740481C1C}">
                <a14:useLocalDpi xmlns:a14="http://schemas.microsoft.com/office/drawing/2010/main"/>
              </a:ext>
            </a:extLst>
          </a:blip>
          <a:srcRect/>
          <a:stretch/>
        </p:blipFill>
        <p:spPr bwMode="auto">
          <a:xfrm>
            <a:off x="350989" y="5080000"/>
            <a:ext cx="2391860" cy="55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userDrawn="1"/>
        </p:nvPicPr>
        <p:blipFill rotWithShape="1">
          <a:blip r:embed="rId16" cstate="email">
            <a:extLst>
              <a:ext uri="{28A0092B-C50C-407E-A947-70E740481C1C}">
                <a14:useLocalDpi xmlns:a14="http://schemas.microsoft.com/office/drawing/2010/main"/>
              </a:ext>
            </a:extLst>
          </a:blip>
          <a:srcRect/>
          <a:stretch/>
        </p:blipFill>
        <p:spPr bwMode="auto">
          <a:xfrm>
            <a:off x="7827658" y="5224666"/>
            <a:ext cx="2059340" cy="41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796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07089" rtl="0" eaLnBrk="1" latinLnBrk="0" hangingPunct="1">
        <a:spcBef>
          <a:spcPct val="0"/>
        </a:spcBef>
        <a:buNone/>
        <a:defRPr sz="3959" b="1" kern="1200">
          <a:solidFill>
            <a:schemeClr val="tx2">
              <a:lumMod val="75000"/>
            </a:schemeClr>
          </a:solidFill>
          <a:latin typeface="+mj-lt"/>
          <a:ea typeface="+mj-ea"/>
          <a:cs typeface="+mj-cs"/>
        </a:defRPr>
      </a:lvl1pPr>
    </p:titleStyle>
    <p:bodyStyle>
      <a:lvl1pPr marL="340159" indent="-340159" algn="l" defTabSz="907089" rtl="0" eaLnBrk="1" latinLnBrk="0" hangingPunct="1">
        <a:spcBef>
          <a:spcPct val="20000"/>
        </a:spcBef>
        <a:buClr>
          <a:srgbClr val="C00000"/>
        </a:buClr>
        <a:buFont typeface="Arial" panose="020B0604020202020204" pitchFamily="34" charset="0"/>
        <a:buChar char="•"/>
        <a:defRPr sz="3194" kern="1200">
          <a:solidFill>
            <a:schemeClr val="tx1"/>
          </a:solidFill>
          <a:latin typeface="+mn-lt"/>
          <a:ea typeface="+mn-ea"/>
          <a:cs typeface="+mn-cs"/>
        </a:defRPr>
      </a:lvl1pPr>
      <a:lvl2pPr marL="737009" indent="-283465" algn="l" defTabSz="907089" rtl="0" eaLnBrk="1" latinLnBrk="0" hangingPunct="1">
        <a:spcBef>
          <a:spcPct val="20000"/>
        </a:spcBef>
        <a:buClr>
          <a:srgbClr val="C00000"/>
        </a:buClr>
        <a:buFont typeface="Arial" panose="020B0604020202020204" pitchFamily="34" charset="0"/>
        <a:buChar char="–"/>
        <a:defRPr sz="2778" kern="1200">
          <a:solidFill>
            <a:schemeClr val="tx1"/>
          </a:solidFill>
          <a:latin typeface="+mn-lt"/>
          <a:ea typeface="+mn-ea"/>
          <a:cs typeface="+mn-cs"/>
        </a:defRPr>
      </a:lvl2pPr>
      <a:lvl3pPr marL="1133861" indent="-226772" algn="l" defTabSz="907089" rtl="0" eaLnBrk="1" latinLnBrk="0" hangingPunct="1">
        <a:spcBef>
          <a:spcPct val="20000"/>
        </a:spcBef>
        <a:buClr>
          <a:srgbClr val="C00000"/>
        </a:buClr>
        <a:buFont typeface="Arial" panose="020B0604020202020204" pitchFamily="34" charset="0"/>
        <a:buChar char="•"/>
        <a:defRPr sz="2361" kern="1200">
          <a:solidFill>
            <a:schemeClr val="tx1"/>
          </a:solidFill>
          <a:latin typeface="+mn-lt"/>
          <a:ea typeface="+mn-ea"/>
          <a:cs typeface="+mn-cs"/>
        </a:defRPr>
      </a:lvl3pPr>
      <a:lvl4pPr marL="1587405" indent="-226772" algn="l" defTabSz="907089" rtl="0" eaLnBrk="1" latinLnBrk="0" hangingPunct="1">
        <a:spcBef>
          <a:spcPct val="20000"/>
        </a:spcBef>
        <a:buClr>
          <a:srgbClr val="C00000"/>
        </a:buClr>
        <a:buFont typeface="Arial" panose="020B0604020202020204" pitchFamily="34" charset="0"/>
        <a:buChar char="–"/>
        <a:defRPr sz="2014" kern="1200">
          <a:solidFill>
            <a:schemeClr val="tx1"/>
          </a:solidFill>
          <a:latin typeface="+mn-lt"/>
          <a:ea typeface="+mn-ea"/>
          <a:cs typeface="+mn-cs"/>
        </a:defRPr>
      </a:lvl4pPr>
      <a:lvl5pPr marL="2040950" indent="-226772" algn="l" defTabSz="907089" rtl="0" eaLnBrk="1" latinLnBrk="0" hangingPunct="1">
        <a:spcBef>
          <a:spcPct val="20000"/>
        </a:spcBef>
        <a:buClr>
          <a:srgbClr val="C00000"/>
        </a:buClr>
        <a:buFont typeface="Arial" panose="020B0604020202020204" pitchFamily="34" charset="0"/>
        <a:buChar char="»"/>
        <a:defRPr sz="2014" kern="1200">
          <a:solidFill>
            <a:schemeClr val="tx1"/>
          </a:solidFill>
          <a:latin typeface="+mn-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330235"/>
            <a:ext cx="10160000" cy="978007"/>
          </a:xfrm>
        </p:spPr>
        <p:txBody>
          <a:bodyPr>
            <a:normAutofit/>
          </a:bodyPr>
          <a:lstStyle/>
          <a:p>
            <a:r>
              <a:rPr lang="en-US" sz="4166" b="1" smtClean="0"/>
              <a:t>Friday Imaging </a:t>
            </a:r>
            <a:r>
              <a:rPr lang="en-US" sz="4166" b="1" dirty="0" smtClean="0"/>
              <a:t>Case Conference</a:t>
            </a:r>
            <a:endParaRPr lang="en-US" sz="4166" b="1" dirty="0"/>
          </a:p>
        </p:txBody>
      </p:sp>
      <p:sp>
        <p:nvSpPr>
          <p:cNvPr id="11" name="TextBox 10"/>
          <p:cNvSpPr txBox="1"/>
          <p:nvPr/>
        </p:nvSpPr>
        <p:spPr>
          <a:xfrm>
            <a:off x="0" y="3308242"/>
            <a:ext cx="10160000" cy="477054"/>
          </a:xfrm>
          <a:prstGeom prst="rect">
            <a:avLst/>
          </a:prstGeom>
          <a:noFill/>
        </p:spPr>
        <p:txBody>
          <a:bodyPr wrap="square" rtlCol="0">
            <a:spAutoFit/>
          </a:bodyPr>
          <a:lstStyle/>
          <a:p>
            <a:pPr algn="ctr"/>
            <a:fld id="{EF3A0CC5-AE90-493D-9770-512F2257036B}" type="datetime4">
              <a:rPr lang="en-US" sz="2500" b="1" i="1">
                <a:solidFill>
                  <a:srgbClr val="C00000"/>
                </a:solidFill>
                <a:cs typeface="Times New Roman" panose="02020603050405020304" pitchFamily="18" charset="0"/>
              </a:rPr>
              <a:t>May 25, 2017</a:t>
            </a:fld>
            <a:endParaRPr lang="en-US" sz="2500" b="1" i="1" dirty="0">
              <a:solidFill>
                <a:srgbClr val="C00000"/>
              </a:solidFill>
              <a:cs typeface="Times New Roman" panose="02020603050405020304" pitchFamily="18" charset="0"/>
            </a:endParaRPr>
          </a:p>
        </p:txBody>
      </p:sp>
      <p:sp>
        <p:nvSpPr>
          <p:cNvPr id="12" name="TextBox 11"/>
          <p:cNvSpPr txBox="1"/>
          <p:nvPr/>
        </p:nvSpPr>
        <p:spPr>
          <a:xfrm>
            <a:off x="0" y="1853181"/>
            <a:ext cx="10160000" cy="477054"/>
          </a:xfrm>
          <a:prstGeom prst="rect">
            <a:avLst/>
          </a:prstGeom>
          <a:noFill/>
        </p:spPr>
        <p:txBody>
          <a:bodyPr wrap="square" rtlCol="0">
            <a:spAutoFit/>
          </a:bodyPr>
          <a:lstStyle/>
          <a:p>
            <a:pPr algn="ctr"/>
            <a:r>
              <a:rPr lang="en-US" sz="2500" dirty="0">
                <a:latin typeface="+mj-lt"/>
              </a:rPr>
              <a:t>DIVISION OF CARDIOLOGY</a:t>
            </a:r>
          </a:p>
        </p:txBody>
      </p:sp>
      <p:sp>
        <p:nvSpPr>
          <p:cNvPr id="14" name="Subtitle 6"/>
          <p:cNvSpPr txBox="1">
            <a:spLocks/>
          </p:cNvSpPr>
          <p:nvPr/>
        </p:nvSpPr>
        <p:spPr>
          <a:xfrm>
            <a:off x="1" y="3915833"/>
            <a:ext cx="10160000" cy="1799167"/>
          </a:xfrm>
          <a:prstGeom prst="rect">
            <a:avLst/>
          </a:prstGeom>
        </p:spPr>
        <p:txBody>
          <a:bodyPr vert="horz" lIns="90710" tIns="45355" rIns="90710" bIns="45355" rtlCol="0">
            <a:normAutofit/>
          </a:bodyPr>
          <a:lstStyle>
            <a:lvl1pPr marL="0" indent="0" algn="ctr" defTabSz="1306220" rtl="0" eaLnBrk="1" latinLnBrk="0" hangingPunct="1">
              <a:spcBef>
                <a:spcPct val="20000"/>
              </a:spcBef>
              <a:buFont typeface="Arial" panose="020B0604020202020204" pitchFamily="34" charset="0"/>
              <a:buNone/>
              <a:defRPr sz="4600" kern="1200">
                <a:solidFill>
                  <a:schemeClr val="tx1">
                    <a:tint val="75000"/>
                  </a:schemeClr>
                </a:solidFill>
                <a:latin typeface="+mj-lt"/>
                <a:ea typeface="+mn-ea"/>
                <a:cs typeface="+mn-cs"/>
              </a:defRPr>
            </a:lvl1pPr>
            <a:lvl2pPr marL="653110" indent="0" algn="ctr" defTabSz="1306220" rtl="0" eaLnBrk="1" latinLnBrk="0" hangingPunct="1">
              <a:spcBef>
                <a:spcPct val="20000"/>
              </a:spcBef>
              <a:buFont typeface="Arial" panose="020B0604020202020204" pitchFamily="34" charset="0"/>
              <a:buNone/>
              <a:defRPr sz="4000" kern="1200">
                <a:solidFill>
                  <a:schemeClr val="tx1">
                    <a:tint val="75000"/>
                  </a:schemeClr>
                </a:solidFill>
                <a:latin typeface="+mj-lt"/>
                <a:ea typeface="+mn-ea"/>
                <a:cs typeface="+mn-cs"/>
              </a:defRPr>
            </a:lvl2pPr>
            <a:lvl3pPr marL="1306220" indent="0" algn="ctr" defTabSz="1306220" rtl="0" eaLnBrk="1" latinLnBrk="0" hangingPunct="1">
              <a:spcBef>
                <a:spcPct val="20000"/>
              </a:spcBef>
              <a:buFont typeface="Arial" panose="020B0604020202020204" pitchFamily="34" charset="0"/>
              <a:buNone/>
              <a:defRPr sz="3400" kern="1200">
                <a:solidFill>
                  <a:schemeClr val="tx1">
                    <a:tint val="75000"/>
                  </a:schemeClr>
                </a:solidFill>
                <a:latin typeface="+mj-lt"/>
                <a:ea typeface="+mn-ea"/>
                <a:cs typeface="+mn-cs"/>
              </a:defRPr>
            </a:lvl3pPr>
            <a:lvl4pPr marL="195933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j-lt"/>
                <a:ea typeface="+mn-ea"/>
                <a:cs typeface="+mn-cs"/>
              </a:defRPr>
            </a:lvl4pPr>
            <a:lvl5pPr marL="261244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j-lt"/>
                <a:ea typeface="+mn-ea"/>
                <a:cs typeface="+mn-cs"/>
              </a:defRPr>
            </a:lvl5pPr>
            <a:lvl6pPr marL="326555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6pPr>
            <a:lvl7pPr marL="391866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7pPr>
            <a:lvl8pPr marL="457177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8pPr>
            <a:lvl9pPr marL="5224882"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9pPr>
          </a:lstStyle>
          <a:p>
            <a:pPr>
              <a:spcBef>
                <a:spcPts val="0"/>
              </a:spcBef>
            </a:pPr>
            <a:r>
              <a:rPr lang="en-US" sz="1944" dirty="0" smtClean="0">
                <a:solidFill>
                  <a:schemeClr val="tx1"/>
                </a:solidFill>
                <a:latin typeface="+mn-lt"/>
              </a:rPr>
              <a:t/>
            </a:r>
            <a:br>
              <a:rPr lang="en-US" sz="1944" dirty="0" smtClean="0">
                <a:solidFill>
                  <a:schemeClr val="tx1"/>
                </a:solidFill>
                <a:latin typeface="+mn-lt"/>
              </a:rPr>
            </a:br>
            <a:r>
              <a:rPr lang="en-US" sz="1944" dirty="0" smtClean="0">
                <a:solidFill>
                  <a:schemeClr val="tx1"/>
                </a:solidFill>
                <a:latin typeface="+mn-lt"/>
              </a:rPr>
              <a:t>PRESENTED </a:t>
            </a:r>
            <a:r>
              <a:rPr lang="en-US" sz="1944" dirty="0">
                <a:solidFill>
                  <a:schemeClr val="tx1"/>
                </a:solidFill>
                <a:latin typeface="+mn-lt"/>
              </a:rPr>
              <a:t>BY:</a:t>
            </a:r>
          </a:p>
          <a:p>
            <a:pPr>
              <a:spcBef>
                <a:spcPts val="0"/>
              </a:spcBef>
              <a:spcAft>
                <a:spcPts val="2083"/>
              </a:spcAft>
            </a:pPr>
            <a:r>
              <a:rPr lang="en-US" sz="3333" b="1" dirty="0" smtClean="0">
                <a:solidFill>
                  <a:schemeClr val="tx1"/>
                </a:solidFill>
                <a:latin typeface="+mn-lt"/>
              </a:rPr>
              <a:t>Mark Tuttle, </a:t>
            </a:r>
            <a:r>
              <a:rPr lang="en-US" sz="3333" b="1" dirty="0">
                <a:solidFill>
                  <a:schemeClr val="tx1"/>
                </a:solidFill>
                <a:latin typeface="+mn-lt"/>
              </a:rPr>
              <a:t>MD</a:t>
            </a:r>
            <a:br>
              <a:rPr lang="en-US" sz="3333" b="1" dirty="0">
                <a:solidFill>
                  <a:schemeClr val="tx1"/>
                </a:solidFill>
                <a:latin typeface="+mn-lt"/>
              </a:rPr>
            </a:br>
            <a:endParaRPr lang="en-US" sz="1944" i="1" dirty="0">
              <a:solidFill>
                <a:schemeClr val="tx1"/>
              </a:solidFill>
              <a:latin typeface="+mn-lt"/>
            </a:endParaRPr>
          </a:p>
        </p:txBody>
      </p:sp>
    </p:spTree>
    <p:extLst>
      <p:ext uri="{BB962C8B-B14F-4D97-AF65-F5344CB8AC3E}">
        <p14:creationId xmlns:p14="http://schemas.microsoft.com/office/powerpoint/2010/main" val="2790275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160000" cy="800100"/>
          </a:xfrm>
        </p:spPr>
        <p:txBody>
          <a:bodyPr/>
          <a:lstStyle/>
          <a:p>
            <a:r>
              <a:rPr lang="en-US" dirty="0" smtClean="0"/>
              <a:t>Other clues to </a:t>
            </a:r>
            <a:r>
              <a:rPr lang="en-US" dirty="0" err="1" smtClean="0"/>
              <a:t>malpositioning</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081" r="16307"/>
          <a:stretch/>
        </p:blipFill>
        <p:spPr>
          <a:xfrm>
            <a:off x="33867" y="984034"/>
            <a:ext cx="5971228" cy="4083266"/>
          </a:xfrm>
          <a:prstGeom prst="rect">
            <a:avLst/>
          </a:prstGeom>
          <a:ln>
            <a:solidFill>
              <a:schemeClr val="tx1"/>
            </a:solidFill>
          </a:ln>
        </p:spPr>
      </p:pic>
      <p:sp>
        <p:nvSpPr>
          <p:cNvPr id="4" name="TextBox 3"/>
          <p:cNvSpPr txBox="1"/>
          <p:nvPr/>
        </p:nvSpPr>
        <p:spPr>
          <a:xfrm>
            <a:off x="6118260" y="949262"/>
            <a:ext cx="3657600" cy="1815882"/>
          </a:xfrm>
          <a:prstGeom prst="rect">
            <a:avLst/>
          </a:prstGeom>
          <a:noFill/>
        </p:spPr>
        <p:txBody>
          <a:bodyPr wrap="square" rtlCol="0">
            <a:spAutoFit/>
          </a:bodyPr>
          <a:lstStyle/>
          <a:p>
            <a:r>
              <a:rPr lang="en-US" sz="2800" dirty="0" smtClean="0"/>
              <a:t>Pressure tracing from the </a:t>
            </a:r>
            <a:r>
              <a:rPr lang="en-US" sz="2800" dirty="0" err="1" smtClean="0"/>
              <a:t>Impella</a:t>
            </a:r>
            <a:r>
              <a:rPr lang="en-US" sz="2800" dirty="0" smtClean="0"/>
              <a:t> outflow</a:t>
            </a:r>
          </a:p>
          <a:p>
            <a:r>
              <a:rPr lang="en-US" sz="2800" i="1" dirty="0" smtClean="0">
                <a:sym typeface="Wingdings" panose="05000000000000000000" pitchFamily="2" charset="2"/>
              </a:rPr>
              <a:t> Should look like an aortic pressure waveform</a:t>
            </a:r>
            <a:endParaRPr lang="en-US" sz="2800" i="1" dirty="0"/>
          </a:p>
        </p:txBody>
      </p:sp>
      <p:sp>
        <p:nvSpPr>
          <p:cNvPr id="5" name="TextBox 4"/>
          <p:cNvSpPr txBox="1"/>
          <p:nvPr/>
        </p:nvSpPr>
        <p:spPr>
          <a:xfrm>
            <a:off x="6092860" y="5362596"/>
            <a:ext cx="4067140" cy="352404"/>
          </a:xfrm>
          <a:prstGeom prst="rect">
            <a:avLst/>
          </a:prstGeom>
          <a:noFill/>
        </p:spPr>
        <p:txBody>
          <a:bodyPr wrap="none" rtlCol="0">
            <a:spAutoFit/>
          </a:bodyPr>
          <a:lstStyle/>
          <a:p>
            <a:pPr algn="r"/>
            <a:r>
              <a:rPr lang="en-US" i="1" dirty="0" err="1" smtClean="0"/>
              <a:t>Abiomed</a:t>
            </a:r>
            <a:r>
              <a:rPr lang="en-US" i="1" dirty="0" smtClean="0"/>
              <a:t>, Inc.  </a:t>
            </a:r>
            <a:r>
              <a:rPr lang="en-US" i="1" dirty="0" err="1" smtClean="0"/>
              <a:t>Impella</a:t>
            </a:r>
            <a:r>
              <a:rPr lang="en-US" i="1" dirty="0" smtClean="0"/>
              <a:t> Instructions for Use (USA)</a:t>
            </a:r>
            <a:endParaRPr lang="en-US" i="1" dirty="0"/>
          </a:p>
        </p:txBody>
      </p:sp>
      <p:sp>
        <p:nvSpPr>
          <p:cNvPr id="6" name="TextBox 5"/>
          <p:cNvSpPr txBox="1"/>
          <p:nvPr/>
        </p:nvSpPr>
        <p:spPr>
          <a:xfrm>
            <a:off x="6265333" y="3025667"/>
            <a:ext cx="3657600" cy="1815882"/>
          </a:xfrm>
          <a:prstGeom prst="rect">
            <a:avLst/>
          </a:prstGeom>
          <a:noFill/>
        </p:spPr>
        <p:txBody>
          <a:bodyPr wrap="square" rtlCol="0">
            <a:spAutoFit/>
          </a:bodyPr>
          <a:lstStyle/>
          <a:p>
            <a:r>
              <a:rPr lang="en-US" sz="2800" dirty="0" smtClean="0"/>
              <a:t>Energy intake of motor varies with motor speed and pressure difference</a:t>
            </a:r>
          </a:p>
          <a:p>
            <a:r>
              <a:rPr lang="en-US" sz="2800" i="1" dirty="0">
                <a:sym typeface="Wingdings" panose="05000000000000000000" pitchFamily="2" charset="2"/>
              </a:rPr>
              <a:t> Should </a:t>
            </a:r>
            <a:r>
              <a:rPr lang="en-US" sz="2800" i="1" dirty="0" smtClean="0">
                <a:sym typeface="Wingdings" panose="05000000000000000000" pitchFamily="2" charset="2"/>
              </a:rPr>
              <a:t>by pulsatile</a:t>
            </a:r>
            <a:endParaRPr lang="en-US" sz="2800" i="1" dirty="0"/>
          </a:p>
        </p:txBody>
      </p:sp>
    </p:spTree>
    <p:extLst>
      <p:ext uri="{BB962C8B-B14F-4D97-AF65-F5344CB8AC3E}">
        <p14:creationId xmlns:p14="http://schemas.microsoft.com/office/powerpoint/2010/main" val="3745902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160000" cy="800100"/>
          </a:xfrm>
        </p:spPr>
        <p:txBody>
          <a:bodyPr/>
          <a:lstStyle/>
          <a:p>
            <a:r>
              <a:rPr lang="en-US" dirty="0" smtClean="0"/>
              <a:t>How is this </a:t>
            </a:r>
            <a:r>
              <a:rPr lang="en-US" dirty="0" err="1" smtClean="0"/>
              <a:t>Impella</a:t>
            </a:r>
            <a:r>
              <a:rPr lang="en-US" dirty="0" smtClean="0"/>
              <a:t> positioned?</a:t>
            </a:r>
            <a:endParaRPr lang="en-US" dirty="0"/>
          </a:p>
        </p:txBody>
      </p:sp>
      <p:sp>
        <p:nvSpPr>
          <p:cNvPr id="5" name="TextBox 4"/>
          <p:cNvSpPr txBox="1"/>
          <p:nvPr/>
        </p:nvSpPr>
        <p:spPr>
          <a:xfrm>
            <a:off x="6092860" y="5362596"/>
            <a:ext cx="4067140" cy="352404"/>
          </a:xfrm>
          <a:prstGeom prst="rect">
            <a:avLst/>
          </a:prstGeom>
          <a:noFill/>
        </p:spPr>
        <p:txBody>
          <a:bodyPr wrap="none" rtlCol="0">
            <a:spAutoFit/>
          </a:bodyPr>
          <a:lstStyle/>
          <a:p>
            <a:pPr algn="r"/>
            <a:r>
              <a:rPr lang="en-US" i="1" dirty="0" err="1" smtClean="0"/>
              <a:t>Abiomed</a:t>
            </a:r>
            <a:r>
              <a:rPr lang="en-US" i="1" dirty="0" smtClean="0"/>
              <a:t>, Inc.  </a:t>
            </a:r>
            <a:r>
              <a:rPr lang="en-US" i="1" dirty="0" err="1" smtClean="0"/>
              <a:t>Impella</a:t>
            </a:r>
            <a:r>
              <a:rPr lang="en-US" i="1" dirty="0" smtClean="0"/>
              <a:t> Instructions for Use (USA)</a:t>
            </a:r>
            <a:endParaRPr lang="en-US" i="1" dirty="0"/>
          </a:p>
        </p:txBody>
      </p:sp>
      <p:pic>
        <p:nvPicPr>
          <p:cNvPr id="9" name="Picture 8"/>
          <p:cNvPicPr>
            <a:picLocks noChangeAspect="1"/>
          </p:cNvPicPr>
          <p:nvPr/>
        </p:nvPicPr>
        <p:blipFill>
          <a:blip r:embed="rId3"/>
          <a:stretch>
            <a:fillRect/>
          </a:stretch>
        </p:blipFill>
        <p:spPr>
          <a:xfrm>
            <a:off x="0" y="1439905"/>
            <a:ext cx="5933766" cy="3886199"/>
          </a:xfrm>
          <a:prstGeom prst="rect">
            <a:avLst/>
          </a:prstGeom>
        </p:spPr>
      </p:pic>
      <p:sp>
        <p:nvSpPr>
          <p:cNvPr id="10" name="TextBox 9"/>
          <p:cNvSpPr txBox="1"/>
          <p:nvPr/>
        </p:nvSpPr>
        <p:spPr>
          <a:xfrm>
            <a:off x="6092860" y="1012686"/>
            <a:ext cx="4067139" cy="4401205"/>
          </a:xfrm>
          <a:prstGeom prst="rect">
            <a:avLst/>
          </a:prstGeom>
          <a:noFill/>
        </p:spPr>
        <p:txBody>
          <a:bodyPr wrap="square" rtlCol="0">
            <a:spAutoFit/>
          </a:bodyPr>
          <a:lstStyle/>
          <a:p>
            <a:pPr marL="742950" indent="-742950">
              <a:buFont typeface="+mj-lt"/>
              <a:buAutoNum type="arabicPeriod"/>
            </a:pPr>
            <a:r>
              <a:rPr lang="en-US" sz="4000" dirty="0" smtClean="0"/>
              <a:t>Optimally positioned.</a:t>
            </a:r>
          </a:p>
          <a:p>
            <a:pPr marL="742950" indent="-742950">
              <a:buFont typeface="+mj-lt"/>
              <a:buAutoNum type="arabicPeriod"/>
            </a:pPr>
            <a:r>
              <a:rPr lang="en-US" sz="4000" dirty="0" smtClean="0"/>
              <a:t>Too deep in LV.</a:t>
            </a:r>
          </a:p>
          <a:p>
            <a:pPr marL="742950" indent="-742950">
              <a:buFont typeface="+mj-lt"/>
              <a:buAutoNum type="arabicPeriod"/>
            </a:pPr>
            <a:r>
              <a:rPr lang="en-US" sz="4000" dirty="0" smtClean="0"/>
              <a:t>Too shallow in aorta.</a:t>
            </a:r>
          </a:p>
          <a:p>
            <a:pPr marL="742950" indent="-742950">
              <a:buFont typeface="+mj-lt"/>
              <a:buAutoNum type="arabicPeriod"/>
            </a:pPr>
            <a:r>
              <a:rPr lang="en-US" sz="4000" dirty="0" smtClean="0"/>
              <a:t>Tangled in pap muscles.</a:t>
            </a:r>
            <a:endParaRPr lang="en-US" sz="4000" dirty="0"/>
          </a:p>
        </p:txBody>
      </p:sp>
      <p:sp>
        <p:nvSpPr>
          <p:cNvPr id="4" name="TextBox 3"/>
          <p:cNvSpPr txBox="1"/>
          <p:nvPr/>
        </p:nvSpPr>
        <p:spPr>
          <a:xfrm>
            <a:off x="812800" y="1012686"/>
            <a:ext cx="3657600" cy="954107"/>
          </a:xfrm>
          <a:prstGeom prst="rect">
            <a:avLst/>
          </a:prstGeom>
          <a:solidFill>
            <a:schemeClr val="accent2">
              <a:lumMod val="40000"/>
              <a:lumOff val="60000"/>
            </a:schemeClr>
          </a:solidFill>
          <a:ln>
            <a:solidFill>
              <a:schemeClr val="bg1"/>
            </a:solidFill>
          </a:ln>
        </p:spPr>
        <p:txBody>
          <a:bodyPr wrap="square" rtlCol="0">
            <a:spAutoFit/>
          </a:bodyPr>
          <a:lstStyle/>
          <a:p>
            <a:r>
              <a:rPr lang="en-US" sz="2800" dirty="0" smtClean="0"/>
              <a:t>Ventricular waveform</a:t>
            </a:r>
          </a:p>
          <a:p>
            <a:r>
              <a:rPr lang="en-US" sz="2800" i="1" dirty="0" smtClean="0">
                <a:sym typeface="Wingdings" panose="05000000000000000000" pitchFamily="2" charset="2"/>
              </a:rPr>
              <a:t>Outflow is inside LV</a:t>
            </a:r>
            <a:endParaRPr lang="en-US" sz="2800" i="1" dirty="0"/>
          </a:p>
        </p:txBody>
      </p:sp>
    </p:spTree>
    <p:extLst>
      <p:ext uri="{BB962C8B-B14F-4D97-AF65-F5344CB8AC3E}">
        <p14:creationId xmlns:p14="http://schemas.microsoft.com/office/powerpoint/2010/main" val="32011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1" end="1"/>
                                            </p:txEl>
                                          </p:spTgt>
                                        </p:tgtEl>
                                        <p:attrNameLst>
                                          <p:attrName>style.color</p:attrName>
                                        </p:attrNameLst>
                                      </p:cBhvr>
                                      <p:to>
                                        <p:clrVal>
                                          <a:srgbClr val="92D050"/>
                                        </p:clrVal>
                                      </p:to>
                                    </p:set>
                                    <p:set>
                                      <p:cBhvr>
                                        <p:cTn id="7" dur="500" fill="hold"/>
                                        <p:tgtEl>
                                          <p:spTgt spid="10">
                                            <p:txEl>
                                              <p:pRg st="1" end="1"/>
                                            </p:txEl>
                                          </p:spTgt>
                                        </p:tgtEl>
                                        <p:attrNameLst>
                                          <p:attrName>fillcolor</p:attrName>
                                        </p:attrNameLst>
                                      </p:cBhvr>
                                      <p:to>
                                        <p:clrVal>
                                          <a:srgbClr val="92D050"/>
                                        </p:clrVal>
                                      </p:to>
                                    </p:set>
                                    <p:set>
                                      <p:cBhvr>
                                        <p:cTn id="8" dur="500" fill="hold"/>
                                        <p:tgtEl>
                                          <p:spTgt spid="10">
                                            <p:txEl>
                                              <p:pRg st="1" end="1"/>
                                            </p:txEl>
                                          </p:spTgt>
                                        </p:tgtEl>
                                        <p:attrNameLst>
                                          <p:attrName>fill.type</p:attrName>
                                        </p:attrNameLst>
                                      </p:cBhvr>
                                      <p:to>
                                        <p:strVal val="solid"/>
                                      </p:to>
                                    </p:set>
                                  </p:childTnLst>
                                </p:cTn>
                              </p:par>
                              <p:par>
                                <p:cTn id="9" presetID="15" presetClass="emph" presetSubtype="0" grpId="0" nodeType="withEffect">
                                  <p:stCondLst>
                                    <p:cond delay="0"/>
                                  </p:stCondLst>
                                  <p:iterate type="lt">
                                    <p:tmAbs val="25"/>
                                  </p:iterate>
                                  <p:childTnLst>
                                    <p:set>
                                      <p:cBhvr override="childStyle">
                                        <p:cTn id="10" dur="indefinite"/>
                                        <p:tgtEl>
                                          <p:spTgt spid="10">
                                            <p:txEl>
                                              <p:pRg st="1" end="1"/>
                                            </p:txEl>
                                          </p:spTgt>
                                        </p:tgtEl>
                                        <p:attrNameLst>
                                          <p:attrName>style.fontWeight</p:attrName>
                                        </p:attrNameLst>
                                      </p:cBhvr>
                                      <p:to>
                                        <p:strVal val="bold"/>
                                      </p:to>
                                    </p:set>
                                  </p:childTnLst>
                                </p:cTn>
                              </p:par>
                            </p:childTnLst>
                          </p:cTn>
                        </p:par>
                        <p:par>
                          <p:cTn id="11" fill="hold">
                            <p:stCondLst>
                              <p:cond delay="72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160000" cy="800100"/>
          </a:xfrm>
        </p:spPr>
        <p:txBody>
          <a:bodyPr/>
          <a:lstStyle/>
          <a:p>
            <a:r>
              <a:rPr lang="en-US" dirty="0" smtClean="0"/>
              <a:t>How is this </a:t>
            </a:r>
            <a:r>
              <a:rPr lang="en-US" dirty="0" err="1" smtClean="0"/>
              <a:t>Impella</a:t>
            </a:r>
            <a:r>
              <a:rPr lang="en-US" dirty="0" smtClean="0"/>
              <a:t> positioned?</a:t>
            </a:r>
            <a:endParaRPr lang="en-US" dirty="0"/>
          </a:p>
        </p:txBody>
      </p:sp>
      <p:sp>
        <p:nvSpPr>
          <p:cNvPr id="5" name="TextBox 4"/>
          <p:cNvSpPr txBox="1"/>
          <p:nvPr/>
        </p:nvSpPr>
        <p:spPr>
          <a:xfrm>
            <a:off x="6092860" y="5362596"/>
            <a:ext cx="4067140" cy="352404"/>
          </a:xfrm>
          <a:prstGeom prst="rect">
            <a:avLst/>
          </a:prstGeom>
          <a:noFill/>
        </p:spPr>
        <p:txBody>
          <a:bodyPr wrap="none" rtlCol="0">
            <a:spAutoFit/>
          </a:bodyPr>
          <a:lstStyle/>
          <a:p>
            <a:pPr algn="r"/>
            <a:r>
              <a:rPr lang="en-US" i="1" dirty="0" err="1" smtClean="0"/>
              <a:t>Abiomed</a:t>
            </a:r>
            <a:r>
              <a:rPr lang="en-US" i="1" dirty="0" smtClean="0"/>
              <a:t>, Inc.  </a:t>
            </a:r>
            <a:r>
              <a:rPr lang="en-US" i="1" dirty="0" err="1" smtClean="0"/>
              <a:t>Impella</a:t>
            </a:r>
            <a:r>
              <a:rPr lang="en-US" i="1" dirty="0" smtClean="0"/>
              <a:t> Instructions for Use (USA)</a:t>
            </a:r>
            <a:endParaRPr lang="en-US" i="1" dirty="0"/>
          </a:p>
        </p:txBody>
      </p:sp>
      <p:sp>
        <p:nvSpPr>
          <p:cNvPr id="10" name="TextBox 9"/>
          <p:cNvSpPr txBox="1"/>
          <p:nvPr/>
        </p:nvSpPr>
        <p:spPr>
          <a:xfrm>
            <a:off x="6092860" y="1012686"/>
            <a:ext cx="4067139" cy="4401205"/>
          </a:xfrm>
          <a:prstGeom prst="rect">
            <a:avLst/>
          </a:prstGeom>
          <a:noFill/>
        </p:spPr>
        <p:txBody>
          <a:bodyPr wrap="square" rtlCol="0">
            <a:spAutoFit/>
          </a:bodyPr>
          <a:lstStyle/>
          <a:p>
            <a:pPr marL="742950" indent="-742950">
              <a:buFont typeface="+mj-lt"/>
              <a:buAutoNum type="arabicPeriod"/>
            </a:pPr>
            <a:r>
              <a:rPr lang="en-US" sz="4000" dirty="0" smtClean="0"/>
              <a:t>Optimally positioned.</a:t>
            </a:r>
          </a:p>
          <a:p>
            <a:pPr marL="742950" indent="-742950">
              <a:buFont typeface="+mj-lt"/>
              <a:buAutoNum type="arabicPeriod"/>
            </a:pPr>
            <a:r>
              <a:rPr lang="en-US" sz="4000" dirty="0" smtClean="0"/>
              <a:t>Too deep in LV.</a:t>
            </a:r>
          </a:p>
          <a:p>
            <a:pPr marL="742950" indent="-742950">
              <a:buFont typeface="+mj-lt"/>
              <a:buAutoNum type="arabicPeriod"/>
            </a:pPr>
            <a:r>
              <a:rPr lang="en-US" sz="4000" dirty="0" smtClean="0"/>
              <a:t>Too shallow in aorta.</a:t>
            </a:r>
          </a:p>
          <a:p>
            <a:pPr marL="742950" indent="-742950">
              <a:buFont typeface="+mj-lt"/>
              <a:buAutoNum type="arabicPeriod"/>
            </a:pPr>
            <a:r>
              <a:rPr lang="en-US" sz="4000" dirty="0" smtClean="0"/>
              <a:t>Tangled in pap muscles.</a:t>
            </a:r>
            <a:endParaRPr lang="en-US" sz="4000" dirty="0"/>
          </a:p>
        </p:txBody>
      </p:sp>
      <p:pic>
        <p:nvPicPr>
          <p:cNvPr id="3" name="Picture 2"/>
          <p:cNvPicPr>
            <a:picLocks noChangeAspect="1"/>
          </p:cNvPicPr>
          <p:nvPr/>
        </p:nvPicPr>
        <p:blipFill>
          <a:blip r:embed="rId3"/>
          <a:stretch>
            <a:fillRect/>
          </a:stretch>
        </p:blipFill>
        <p:spPr>
          <a:xfrm>
            <a:off x="21676" y="1366436"/>
            <a:ext cx="6071183" cy="4047455"/>
          </a:xfrm>
          <a:prstGeom prst="rect">
            <a:avLst/>
          </a:prstGeom>
        </p:spPr>
      </p:pic>
      <p:sp>
        <p:nvSpPr>
          <p:cNvPr id="8" name="TextBox 7"/>
          <p:cNvSpPr txBox="1"/>
          <p:nvPr/>
        </p:nvSpPr>
        <p:spPr>
          <a:xfrm>
            <a:off x="-14514" y="4212233"/>
            <a:ext cx="7391400" cy="954107"/>
          </a:xfrm>
          <a:prstGeom prst="rect">
            <a:avLst/>
          </a:prstGeom>
          <a:solidFill>
            <a:schemeClr val="accent2">
              <a:lumMod val="40000"/>
              <a:lumOff val="60000"/>
            </a:schemeClr>
          </a:solidFill>
          <a:ln>
            <a:solidFill>
              <a:schemeClr val="bg1"/>
            </a:solidFill>
          </a:ln>
        </p:spPr>
        <p:txBody>
          <a:bodyPr wrap="square" rtlCol="0">
            <a:spAutoFit/>
          </a:bodyPr>
          <a:lstStyle/>
          <a:p>
            <a:r>
              <a:rPr lang="en-US" sz="2800" dirty="0" smtClean="0"/>
              <a:t>Flat motor current</a:t>
            </a:r>
          </a:p>
          <a:p>
            <a:r>
              <a:rPr lang="en-US" sz="2800" i="1" dirty="0" smtClean="0"/>
              <a:t>No </a:t>
            </a:r>
            <a:r>
              <a:rPr lang="en-US" sz="2800" i="1" dirty="0" err="1" smtClean="0"/>
              <a:t>pulsatility</a:t>
            </a:r>
            <a:r>
              <a:rPr lang="en-US" sz="2800" i="1" dirty="0" smtClean="0"/>
              <a:t> – no gradient between inflow and outflow</a:t>
            </a:r>
            <a:endParaRPr lang="en-US" sz="2800" i="1" dirty="0"/>
          </a:p>
        </p:txBody>
      </p:sp>
      <p:sp>
        <p:nvSpPr>
          <p:cNvPr id="4" name="TextBox 3"/>
          <p:cNvSpPr txBox="1"/>
          <p:nvPr/>
        </p:nvSpPr>
        <p:spPr>
          <a:xfrm>
            <a:off x="965200" y="1065327"/>
            <a:ext cx="3657600" cy="954107"/>
          </a:xfrm>
          <a:prstGeom prst="rect">
            <a:avLst/>
          </a:prstGeom>
          <a:solidFill>
            <a:schemeClr val="accent3">
              <a:lumMod val="60000"/>
              <a:lumOff val="40000"/>
            </a:schemeClr>
          </a:solidFill>
          <a:ln>
            <a:solidFill>
              <a:schemeClr val="bg1"/>
            </a:solidFill>
          </a:ln>
        </p:spPr>
        <p:txBody>
          <a:bodyPr wrap="square" rtlCol="0">
            <a:spAutoFit/>
          </a:bodyPr>
          <a:lstStyle/>
          <a:p>
            <a:r>
              <a:rPr lang="en-US" sz="2800" dirty="0" smtClean="0"/>
              <a:t>Aortic waveform</a:t>
            </a:r>
          </a:p>
          <a:p>
            <a:r>
              <a:rPr lang="en-US" sz="2800" i="1" dirty="0" smtClean="0">
                <a:sym typeface="Wingdings" panose="05000000000000000000" pitchFamily="2" charset="2"/>
              </a:rPr>
              <a:t>Outflow is outside LV</a:t>
            </a:r>
            <a:endParaRPr lang="en-US" sz="2800" i="1" dirty="0"/>
          </a:p>
        </p:txBody>
      </p:sp>
    </p:spTree>
    <p:extLst>
      <p:ext uri="{BB962C8B-B14F-4D97-AF65-F5344CB8AC3E}">
        <p14:creationId xmlns:p14="http://schemas.microsoft.com/office/powerpoint/2010/main" val="7723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2" end="2"/>
                                            </p:txEl>
                                          </p:spTgt>
                                        </p:tgtEl>
                                        <p:attrNameLst>
                                          <p:attrName>style.color</p:attrName>
                                        </p:attrNameLst>
                                      </p:cBhvr>
                                      <p:to>
                                        <p:clrVal>
                                          <a:srgbClr val="92D050"/>
                                        </p:clrVal>
                                      </p:to>
                                    </p:set>
                                    <p:set>
                                      <p:cBhvr>
                                        <p:cTn id="7" dur="500" fill="hold"/>
                                        <p:tgtEl>
                                          <p:spTgt spid="10">
                                            <p:txEl>
                                              <p:pRg st="2" end="2"/>
                                            </p:txEl>
                                          </p:spTgt>
                                        </p:tgtEl>
                                        <p:attrNameLst>
                                          <p:attrName>fillcolor</p:attrName>
                                        </p:attrNameLst>
                                      </p:cBhvr>
                                      <p:to>
                                        <p:clrVal>
                                          <a:srgbClr val="92D050"/>
                                        </p:clrVal>
                                      </p:to>
                                    </p:set>
                                    <p:set>
                                      <p:cBhvr>
                                        <p:cTn id="8" dur="500" fill="hold"/>
                                        <p:tgtEl>
                                          <p:spTgt spid="10">
                                            <p:txEl>
                                              <p:pRg st="2" end="2"/>
                                            </p:txEl>
                                          </p:spTgt>
                                        </p:tgtEl>
                                        <p:attrNameLst>
                                          <p:attrName>fill.type</p:attrName>
                                        </p:attrNameLst>
                                      </p:cBhvr>
                                      <p:to>
                                        <p:strVal val="solid"/>
                                      </p:to>
                                    </p:set>
                                  </p:childTnLst>
                                </p:cTn>
                              </p:par>
                              <p:par>
                                <p:cTn id="9" presetID="15" presetClass="emph" presetSubtype="0" grpId="0" nodeType="withEffect">
                                  <p:stCondLst>
                                    <p:cond delay="0"/>
                                  </p:stCondLst>
                                  <p:iterate type="lt">
                                    <p:tmAbs val="25"/>
                                  </p:iterate>
                                  <p:childTnLst>
                                    <p:set>
                                      <p:cBhvr override="childStyle">
                                        <p:cTn id="10" dur="indefinite"/>
                                        <p:tgtEl>
                                          <p:spTgt spid="10">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8"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pella-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270557"/>
            <a:ext cx="6800850" cy="5417229"/>
          </a:xfrm>
          <a:prstGeom prst="rect">
            <a:avLst/>
          </a:prstGeom>
        </p:spPr>
      </p:pic>
      <p:sp>
        <p:nvSpPr>
          <p:cNvPr id="2" name="TextBox 1"/>
          <p:cNvSpPr txBox="1"/>
          <p:nvPr/>
        </p:nvSpPr>
        <p:spPr>
          <a:xfrm>
            <a:off x="0" y="122307"/>
            <a:ext cx="10160000" cy="707886"/>
          </a:xfrm>
          <a:prstGeom prst="rect">
            <a:avLst/>
          </a:prstGeom>
          <a:noFill/>
        </p:spPr>
        <p:txBody>
          <a:bodyPr wrap="square" rtlCol="0">
            <a:spAutoFit/>
          </a:bodyPr>
          <a:lstStyle/>
          <a:p>
            <a:pPr algn="ctr"/>
            <a:r>
              <a:rPr lang="en-US" sz="4000" b="1" dirty="0" smtClean="0">
                <a:solidFill>
                  <a:schemeClr val="bg1"/>
                </a:solidFill>
              </a:rPr>
              <a:t>Optimally-positioned </a:t>
            </a:r>
            <a:r>
              <a:rPr lang="en-US" sz="4000" b="1" dirty="0" err="1" smtClean="0">
                <a:solidFill>
                  <a:schemeClr val="bg1"/>
                </a:solidFill>
              </a:rPr>
              <a:t>Impella</a:t>
            </a:r>
            <a:endParaRPr lang="en-US" sz="4000" b="1" dirty="0">
              <a:solidFill>
                <a:schemeClr val="bg1"/>
              </a:solidFill>
            </a:endParaRPr>
          </a:p>
        </p:txBody>
      </p:sp>
    </p:spTree>
    <p:extLst>
      <p:ext uri="{BB962C8B-B14F-4D97-AF65-F5344CB8AC3E}">
        <p14:creationId xmlns:p14="http://schemas.microsoft.com/office/powerpoint/2010/main" val="22128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pella-ok dopp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718" y="704850"/>
            <a:ext cx="8192563" cy="5010150"/>
          </a:xfrm>
          <a:prstGeom prst="rect">
            <a:avLst/>
          </a:prstGeom>
        </p:spPr>
      </p:pic>
      <p:sp>
        <p:nvSpPr>
          <p:cNvPr id="2" name="TextBox 1"/>
          <p:cNvSpPr txBox="1"/>
          <p:nvPr/>
        </p:nvSpPr>
        <p:spPr>
          <a:xfrm>
            <a:off x="0" y="122307"/>
            <a:ext cx="10160000" cy="707886"/>
          </a:xfrm>
          <a:prstGeom prst="rect">
            <a:avLst/>
          </a:prstGeom>
          <a:noFill/>
        </p:spPr>
        <p:txBody>
          <a:bodyPr wrap="square" rtlCol="0">
            <a:spAutoFit/>
          </a:bodyPr>
          <a:lstStyle/>
          <a:p>
            <a:pPr algn="ctr"/>
            <a:r>
              <a:rPr lang="en-US" sz="4000" b="1" dirty="0" smtClean="0">
                <a:solidFill>
                  <a:schemeClr val="bg1"/>
                </a:solidFill>
              </a:rPr>
              <a:t>Optimally-positioned </a:t>
            </a:r>
            <a:r>
              <a:rPr lang="en-US" sz="4000" b="1" dirty="0" err="1" smtClean="0">
                <a:solidFill>
                  <a:schemeClr val="bg1"/>
                </a:solidFill>
              </a:rPr>
              <a:t>Impella</a:t>
            </a:r>
            <a:endParaRPr lang="en-US" sz="4000" b="1" dirty="0">
              <a:solidFill>
                <a:schemeClr val="bg1"/>
              </a:solidFill>
            </a:endParaRPr>
          </a:p>
        </p:txBody>
      </p:sp>
    </p:spTree>
    <p:extLst>
      <p:ext uri="{BB962C8B-B14F-4D97-AF65-F5344CB8AC3E}">
        <p14:creationId xmlns:p14="http://schemas.microsoft.com/office/powerpoint/2010/main" val="132219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Impella</a:t>
            </a:r>
            <a:r>
              <a:rPr lang="en-US" dirty="0" smtClean="0"/>
              <a:t> 2.5 Flow Rates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01708322"/>
              </p:ext>
            </p:extLst>
          </p:nvPr>
        </p:nvGraphicFramePr>
        <p:xfrm>
          <a:off x="812800" y="1333500"/>
          <a:ext cx="4648200" cy="4191000"/>
        </p:xfrm>
        <a:graphic>
          <a:graphicData uri="http://schemas.openxmlformats.org/drawingml/2006/table">
            <a:tbl>
              <a:tblPr firstRow="1" bandRow="1">
                <a:tableStyleId>{6E25E649-3F16-4E02-A733-19D2CDBF48F0}</a:tableStyleId>
              </a:tblPr>
              <a:tblGrid>
                <a:gridCol w="1066800"/>
                <a:gridCol w="2057400"/>
                <a:gridCol w="1524000"/>
              </a:tblGrid>
              <a:tr h="337043">
                <a:tc>
                  <a:txBody>
                    <a:bodyPr/>
                    <a:lstStyle/>
                    <a:p>
                      <a:pPr algn="ctr"/>
                      <a:r>
                        <a:rPr lang="en-US" sz="2000" b="1" dirty="0" smtClean="0">
                          <a:solidFill>
                            <a:schemeClr val="bg1"/>
                          </a:solidFill>
                        </a:rPr>
                        <a:t>P-level</a:t>
                      </a:r>
                      <a:endParaRPr lang="en-US" sz="2000" b="1" dirty="0">
                        <a:solidFill>
                          <a:schemeClr val="bg1"/>
                        </a:solidFill>
                      </a:endParaRPr>
                    </a:p>
                  </a:txBody>
                  <a:tcPr marL="76200" marR="76200" marT="38100" marB="38100" anchor="ctr"/>
                </a:tc>
                <a:tc>
                  <a:txBody>
                    <a:bodyPr/>
                    <a:lstStyle/>
                    <a:p>
                      <a:pPr algn="ctr"/>
                      <a:r>
                        <a:rPr lang="en-US" sz="2000" b="1" dirty="0" smtClean="0">
                          <a:solidFill>
                            <a:schemeClr val="bg1"/>
                          </a:solidFill>
                        </a:rPr>
                        <a:t>Flow Rate (L/min)</a:t>
                      </a:r>
                      <a:endParaRPr lang="en-US" sz="2000" b="1" dirty="0">
                        <a:solidFill>
                          <a:schemeClr val="bg1"/>
                        </a:solidFill>
                      </a:endParaRPr>
                    </a:p>
                  </a:txBody>
                  <a:tcPr marL="76200" marR="76200" marT="38100" marB="38100" anchor="ctr"/>
                </a:tc>
                <a:tc>
                  <a:txBody>
                    <a:bodyPr/>
                    <a:lstStyle/>
                    <a:p>
                      <a:pPr algn="ctr"/>
                      <a:r>
                        <a:rPr lang="en-US" sz="2000" b="1" dirty="0" smtClean="0">
                          <a:solidFill>
                            <a:schemeClr val="bg1"/>
                          </a:solidFill>
                        </a:rPr>
                        <a:t>RPM</a:t>
                      </a:r>
                      <a:endParaRPr lang="en-US" sz="2000" b="1" dirty="0">
                        <a:solidFill>
                          <a:schemeClr val="bg1"/>
                        </a:solidFill>
                      </a:endParaRPr>
                    </a:p>
                  </a:txBody>
                  <a:tcPr marL="76200" marR="76200" marT="38100" marB="38100" anchor="ctr"/>
                </a:tc>
              </a:tr>
              <a:tr h="337043">
                <a:tc>
                  <a:txBody>
                    <a:bodyPr/>
                    <a:lstStyle/>
                    <a:p>
                      <a:pPr algn="ctr"/>
                      <a:r>
                        <a:rPr lang="en-US" sz="2000" b="0" dirty="0" smtClean="0"/>
                        <a:t>P-0</a:t>
                      </a:r>
                      <a:endParaRPr lang="en-US" sz="2000" b="0" dirty="0"/>
                    </a:p>
                  </a:txBody>
                  <a:tcPr marL="76200" marR="76200" marT="38100" marB="38100" anchor="ctr"/>
                </a:tc>
                <a:tc>
                  <a:txBody>
                    <a:bodyPr/>
                    <a:lstStyle/>
                    <a:p>
                      <a:pPr algn="ctr"/>
                      <a:r>
                        <a:rPr lang="en-US" sz="2000" b="0" dirty="0" smtClean="0"/>
                        <a:t>0.0</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0</a:t>
                      </a:r>
                      <a:endParaRPr lang="en-US" sz="2000" b="0" dirty="0" smtClean="0"/>
                    </a:p>
                  </a:txBody>
                  <a:tcPr marL="76200" marR="76200" marT="38100" marB="38100" anchor="ctr"/>
                </a:tc>
              </a:tr>
              <a:tr h="337043">
                <a:tc>
                  <a:txBody>
                    <a:bodyPr/>
                    <a:lstStyle/>
                    <a:p>
                      <a:pPr algn="ctr"/>
                      <a:r>
                        <a:rPr lang="en-US" sz="2000" b="0" dirty="0" smtClean="0"/>
                        <a:t>P-1</a:t>
                      </a:r>
                      <a:endParaRPr lang="en-US" sz="2000" b="0" dirty="0"/>
                    </a:p>
                  </a:txBody>
                  <a:tcPr marL="76200" marR="76200" marT="38100" marB="38100" anchor="ctr"/>
                </a:tc>
                <a:tc>
                  <a:txBody>
                    <a:bodyPr/>
                    <a:lstStyle/>
                    <a:p>
                      <a:pPr algn="ctr"/>
                      <a:r>
                        <a:rPr lang="en-US" sz="2000" b="0" dirty="0" smtClean="0"/>
                        <a:t>0.0-1.1</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25,000</a:t>
                      </a:r>
                      <a:endParaRPr lang="en-US" sz="2000" b="0" dirty="0" smtClean="0"/>
                    </a:p>
                  </a:txBody>
                  <a:tcPr marL="76200" marR="76200" marT="38100" marB="38100" anchor="ctr"/>
                </a:tc>
              </a:tr>
              <a:tr h="337043">
                <a:tc>
                  <a:txBody>
                    <a:bodyPr/>
                    <a:lstStyle/>
                    <a:p>
                      <a:pPr algn="ctr"/>
                      <a:r>
                        <a:rPr lang="en-US" sz="2000" b="0" dirty="0" smtClean="0"/>
                        <a:t>P-2</a:t>
                      </a:r>
                      <a:endParaRPr lang="en-US" sz="2000" b="0" dirty="0"/>
                    </a:p>
                  </a:txBody>
                  <a:tcPr marL="76200" marR="76200" marT="38100" marB="38100" anchor="ctr"/>
                </a:tc>
                <a:tc>
                  <a:txBody>
                    <a:bodyPr/>
                    <a:lstStyle/>
                    <a:p>
                      <a:pPr algn="ctr"/>
                      <a:r>
                        <a:rPr lang="en-US" sz="2000" b="0" dirty="0" smtClean="0"/>
                        <a:t>0.8-1.5</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35,000</a:t>
                      </a:r>
                      <a:endParaRPr lang="en-US" sz="2000" b="0" dirty="0" smtClean="0"/>
                    </a:p>
                  </a:txBody>
                  <a:tcPr marL="76200" marR="76200" marT="38100" marB="38100" anchor="ctr"/>
                </a:tc>
              </a:tr>
              <a:tr h="337043">
                <a:tc>
                  <a:txBody>
                    <a:bodyPr/>
                    <a:lstStyle/>
                    <a:p>
                      <a:pPr algn="ctr"/>
                      <a:r>
                        <a:rPr lang="en-US" sz="2000" b="0" dirty="0" smtClean="0"/>
                        <a:t>P-3</a:t>
                      </a:r>
                      <a:endParaRPr lang="en-US" sz="2000" b="0" dirty="0"/>
                    </a:p>
                  </a:txBody>
                  <a:tcPr marL="76200" marR="76200" marT="38100" marB="38100" anchor="ctr"/>
                </a:tc>
                <a:tc>
                  <a:txBody>
                    <a:bodyPr/>
                    <a:lstStyle/>
                    <a:p>
                      <a:pPr algn="ctr"/>
                      <a:r>
                        <a:rPr lang="en-US" sz="2000" b="0" dirty="0" smtClean="0"/>
                        <a:t>1.1-1.7</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38,000</a:t>
                      </a:r>
                      <a:endParaRPr lang="en-US" sz="2000" b="0" dirty="0" smtClean="0"/>
                    </a:p>
                  </a:txBody>
                  <a:tcPr marL="76200" marR="76200" marT="38100" marB="38100" anchor="ctr"/>
                </a:tc>
              </a:tr>
              <a:tr h="337043">
                <a:tc>
                  <a:txBody>
                    <a:bodyPr/>
                    <a:lstStyle/>
                    <a:p>
                      <a:pPr algn="ctr"/>
                      <a:r>
                        <a:rPr lang="en-US" sz="2000" b="0" dirty="0" smtClean="0"/>
                        <a:t>P-4</a:t>
                      </a:r>
                      <a:endParaRPr lang="en-US" sz="2000" b="0" dirty="0"/>
                    </a:p>
                  </a:txBody>
                  <a:tcPr marL="76200" marR="76200" marT="38100" marB="38100" anchor="ctr"/>
                </a:tc>
                <a:tc>
                  <a:txBody>
                    <a:bodyPr/>
                    <a:lstStyle/>
                    <a:p>
                      <a:pPr algn="ctr"/>
                      <a:r>
                        <a:rPr lang="en-US" sz="2000" b="0" dirty="0" smtClean="0"/>
                        <a:t>1.3-1.8</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40,000</a:t>
                      </a:r>
                      <a:endParaRPr lang="en-US" sz="2000" b="0" dirty="0" smtClean="0"/>
                    </a:p>
                  </a:txBody>
                  <a:tcPr marL="76200" marR="76200" marT="38100" marB="38100" anchor="ctr"/>
                </a:tc>
              </a:tr>
              <a:tr h="337043">
                <a:tc>
                  <a:txBody>
                    <a:bodyPr/>
                    <a:lstStyle/>
                    <a:p>
                      <a:pPr algn="ctr"/>
                      <a:r>
                        <a:rPr lang="en-US" sz="2000" b="0" dirty="0" smtClean="0"/>
                        <a:t>P-5</a:t>
                      </a:r>
                      <a:endParaRPr lang="en-US" sz="2000" b="0" dirty="0"/>
                    </a:p>
                  </a:txBody>
                  <a:tcPr marL="76200" marR="76200" marT="38100" marB="38100" anchor="ctr"/>
                </a:tc>
                <a:tc>
                  <a:txBody>
                    <a:bodyPr/>
                    <a:lstStyle/>
                    <a:p>
                      <a:pPr algn="ctr"/>
                      <a:r>
                        <a:rPr lang="en-US" sz="2000" b="0" dirty="0" smtClean="0"/>
                        <a:t>1.5-1.9</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43,000</a:t>
                      </a:r>
                      <a:endParaRPr lang="en-US" sz="2000" b="0" dirty="0" smtClean="0"/>
                    </a:p>
                  </a:txBody>
                  <a:tcPr marL="76200" marR="76200" marT="38100" marB="38100" anchor="ctr"/>
                </a:tc>
              </a:tr>
              <a:tr h="337043">
                <a:tc>
                  <a:txBody>
                    <a:bodyPr/>
                    <a:lstStyle/>
                    <a:p>
                      <a:pPr algn="ctr"/>
                      <a:r>
                        <a:rPr lang="en-US" sz="2000" b="0" dirty="0" smtClean="0"/>
                        <a:t>P-6</a:t>
                      </a:r>
                      <a:endParaRPr lang="en-US" sz="2000" b="0" dirty="0"/>
                    </a:p>
                  </a:txBody>
                  <a:tcPr marL="76200" marR="76200" marT="38100" marB="38100" anchor="ctr"/>
                </a:tc>
                <a:tc>
                  <a:txBody>
                    <a:bodyPr/>
                    <a:lstStyle/>
                    <a:p>
                      <a:pPr algn="ctr"/>
                      <a:r>
                        <a:rPr lang="en-US" sz="2000" b="0" dirty="0" smtClean="0"/>
                        <a:t>1.7-2.1</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45,000</a:t>
                      </a:r>
                      <a:endParaRPr lang="en-US" sz="2000" b="0" dirty="0" smtClean="0"/>
                    </a:p>
                  </a:txBody>
                  <a:tcPr marL="76200" marR="76200" marT="38100" marB="38100" anchor="ctr"/>
                </a:tc>
              </a:tr>
              <a:tr h="337043">
                <a:tc>
                  <a:txBody>
                    <a:bodyPr/>
                    <a:lstStyle/>
                    <a:p>
                      <a:pPr algn="ctr"/>
                      <a:r>
                        <a:rPr lang="en-US" sz="2000" b="0" dirty="0" smtClean="0"/>
                        <a:t>P-7</a:t>
                      </a:r>
                      <a:endParaRPr lang="en-US" sz="2000" b="0" dirty="0"/>
                    </a:p>
                  </a:txBody>
                  <a:tcPr marL="76200" marR="76200" marT="38100" marB="38100" anchor="ctr"/>
                </a:tc>
                <a:tc>
                  <a:txBody>
                    <a:bodyPr/>
                    <a:lstStyle/>
                    <a:p>
                      <a:pPr algn="ctr"/>
                      <a:r>
                        <a:rPr lang="en-US" sz="2000" b="0" dirty="0" smtClean="0"/>
                        <a:t>1.8-2.2</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47,000</a:t>
                      </a:r>
                      <a:endParaRPr lang="en-US" sz="2000" b="0" dirty="0" smtClean="0"/>
                    </a:p>
                  </a:txBody>
                  <a:tcPr marL="76200" marR="76200" marT="38100" marB="38100" anchor="ctr"/>
                </a:tc>
              </a:tr>
              <a:tr h="337043">
                <a:tc>
                  <a:txBody>
                    <a:bodyPr/>
                    <a:lstStyle/>
                    <a:p>
                      <a:pPr algn="ctr"/>
                      <a:r>
                        <a:rPr lang="en-US" sz="2000" b="0" dirty="0" smtClean="0"/>
                        <a:t>P-8</a:t>
                      </a:r>
                      <a:endParaRPr lang="en-US" sz="2000" b="0" dirty="0"/>
                    </a:p>
                  </a:txBody>
                  <a:tcPr marL="76200" marR="76200" marT="38100" marB="38100" anchor="ctr"/>
                </a:tc>
                <a:tc>
                  <a:txBody>
                    <a:bodyPr/>
                    <a:lstStyle/>
                    <a:p>
                      <a:pPr algn="ctr"/>
                      <a:r>
                        <a:rPr lang="en-US" sz="2000" b="0" dirty="0" smtClean="0"/>
                        <a:t>2.1-2.4</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50,000</a:t>
                      </a:r>
                      <a:endParaRPr lang="en-US" sz="2000" b="0" dirty="0" smtClean="0"/>
                    </a:p>
                  </a:txBody>
                  <a:tcPr marL="76200" marR="76200" marT="38100" marB="38100" anchor="ctr"/>
                </a:tc>
              </a:tr>
              <a:tr h="337043">
                <a:tc>
                  <a:txBody>
                    <a:bodyPr/>
                    <a:lstStyle/>
                    <a:p>
                      <a:pPr algn="ctr"/>
                      <a:r>
                        <a:rPr lang="en-US" sz="2000" b="0" dirty="0" smtClean="0"/>
                        <a:t>BOOST</a:t>
                      </a:r>
                      <a:endParaRPr lang="en-US" sz="2000" b="0" dirty="0"/>
                    </a:p>
                  </a:txBody>
                  <a:tcPr marL="76200" marR="76200" marT="38100" marB="38100" anchor="ctr"/>
                </a:tc>
                <a:tc>
                  <a:txBody>
                    <a:bodyPr/>
                    <a:lstStyle/>
                    <a:p>
                      <a:pPr algn="ctr"/>
                      <a:r>
                        <a:rPr lang="en-US" sz="2000" b="0" dirty="0" smtClean="0"/>
                        <a:t>2.1-2.5</a:t>
                      </a:r>
                      <a:endParaRPr lang="en-US" sz="2000" b="0" dirty="0"/>
                    </a:p>
                  </a:txBody>
                  <a:tcPr marL="76200" marR="76200" marT="38100" marB="381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t>51000</a:t>
                      </a:r>
                      <a:endParaRPr lang="en-US" sz="2000" b="0" dirty="0" smtClean="0"/>
                    </a:p>
                  </a:txBody>
                  <a:tcPr marL="76200" marR="76200" marT="38100" marB="38100" anchor="ctr"/>
                </a:tc>
              </a:tr>
            </a:tbl>
          </a:graphicData>
        </a:graphic>
      </p:graphicFrame>
      <p:sp>
        <p:nvSpPr>
          <p:cNvPr id="5" name="TextBox 4"/>
          <p:cNvSpPr txBox="1"/>
          <p:nvPr/>
        </p:nvSpPr>
        <p:spPr>
          <a:xfrm>
            <a:off x="6092860" y="5362596"/>
            <a:ext cx="4067140" cy="352404"/>
          </a:xfrm>
          <a:prstGeom prst="rect">
            <a:avLst/>
          </a:prstGeom>
          <a:noFill/>
        </p:spPr>
        <p:txBody>
          <a:bodyPr wrap="none" rtlCol="0">
            <a:spAutoFit/>
          </a:bodyPr>
          <a:lstStyle/>
          <a:p>
            <a:pPr algn="r"/>
            <a:r>
              <a:rPr lang="en-US" i="1" dirty="0" err="1" smtClean="0"/>
              <a:t>Abiomed</a:t>
            </a:r>
            <a:r>
              <a:rPr lang="en-US" i="1" dirty="0" smtClean="0"/>
              <a:t>, Inc.  </a:t>
            </a:r>
            <a:r>
              <a:rPr lang="en-US" i="1" dirty="0" err="1" smtClean="0"/>
              <a:t>Impella</a:t>
            </a:r>
            <a:r>
              <a:rPr lang="en-US" i="1" dirty="0" smtClean="0"/>
              <a:t> Instructions for Use (USA)</a:t>
            </a:r>
            <a:endParaRPr lang="en-US" i="1" dirty="0"/>
          </a:p>
        </p:txBody>
      </p:sp>
    </p:spTree>
    <p:extLst>
      <p:ext uri="{BB962C8B-B14F-4D97-AF65-F5344CB8AC3E}">
        <p14:creationId xmlns:p14="http://schemas.microsoft.com/office/powerpoint/2010/main" val="205757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lax_od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4021"/>
          <a:stretch/>
        </p:blipFill>
        <p:spPr>
          <a:xfrm>
            <a:off x="47209" y="647700"/>
            <a:ext cx="6251991" cy="5067300"/>
          </a:xfrm>
          <a:prstGeom prst="rect">
            <a:avLst/>
          </a:prstGeom>
        </p:spPr>
      </p:pic>
      <p:sp>
        <p:nvSpPr>
          <p:cNvPr id="2" name="TextBox 1"/>
          <p:cNvSpPr txBox="1"/>
          <p:nvPr/>
        </p:nvSpPr>
        <p:spPr>
          <a:xfrm>
            <a:off x="0" y="122307"/>
            <a:ext cx="10160000" cy="707886"/>
          </a:xfrm>
          <a:prstGeom prst="rect">
            <a:avLst/>
          </a:prstGeom>
          <a:noFill/>
        </p:spPr>
        <p:txBody>
          <a:bodyPr wrap="square" rtlCol="0">
            <a:spAutoFit/>
          </a:bodyPr>
          <a:lstStyle/>
          <a:p>
            <a:pPr algn="ctr"/>
            <a:r>
              <a:rPr lang="en-US" sz="4000" b="1" dirty="0" smtClean="0">
                <a:solidFill>
                  <a:schemeClr val="bg1"/>
                </a:solidFill>
              </a:rPr>
              <a:t>Describe the positioning of this </a:t>
            </a:r>
            <a:r>
              <a:rPr lang="en-US" sz="4000" b="1" dirty="0" err="1" smtClean="0">
                <a:solidFill>
                  <a:schemeClr val="bg1"/>
                </a:solidFill>
              </a:rPr>
              <a:t>Impella</a:t>
            </a:r>
            <a:r>
              <a:rPr lang="en-US" sz="4000" b="1" dirty="0" smtClean="0">
                <a:solidFill>
                  <a:schemeClr val="bg1"/>
                </a:solidFill>
              </a:rPr>
              <a:t>.</a:t>
            </a:r>
            <a:endParaRPr lang="en-US" sz="4000" b="1" dirty="0">
              <a:solidFill>
                <a:schemeClr val="bg1"/>
              </a:solidFill>
            </a:endParaRPr>
          </a:p>
        </p:txBody>
      </p:sp>
      <p:sp>
        <p:nvSpPr>
          <p:cNvPr id="7" name="TextBox 6"/>
          <p:cNvSpPr txBox="1"/>
          <p:nvPr/>
        </p:nvSpPr>
        <p:spPr>
          <a:xfrm>
            <a:off x="5689600" y="1012686"/>
            <a:ext cx="4470399" cy="4401205"/>
          </a:xfrm>
          <a:prstGeom prst="rect">
            <a:avLst/>
          </a:prstGeom>
          <a:noFill/>
        </p:spPr>
        <p:txBody>
          <a:bodyPr wrap="square" rtlCol="0">
            <a:spAutoFit/>
          </a:bodyPr>
          <a:lstStyle/>
          <a:p>
            <a:pPr marL="742950" indent="-742950">
              <a:buFont typeface="+mj-lt"/>
              <a:buAutoNum type="arabicPeriod"/>
            </a:pPr>
            <a:r>
              <a:rPr lang="en-US" sz="4000" dirty="0" smtClean="0">
                <a:solidFill>
                  <a:schemeClr val="bg1"/>
                </a:solidFill>
              </a:rPr>
              <a:t>Optimally positioned</a:t>
            </a:r>
          </a:p>
          <a:p>
            <a:pPr marL="742950" indent="-742950">
              <a:buFont typeface="+mj-lt"/>
              <a:buAutoNum type="arabicPeriod"/>
            </a:pPr>
            <a:r>
              <a:rPr lang="en-US" sz="4000" dirty="0" smtClean="0">
                <a:solidFill>
                  <a:schemeClr val="bg1"/>
                </a:solidFill>
              </a:rPr>
              <a:t>Too deep.</a:t>
            </a:r>
          </a:p>
          <a:p>
            <a:pPr marL="742950" indent="-742950">
              <a:buFont typeface="+mj-lt"/>
              <a:buAutoNum type="arabicPeriod"/>
            </a:pPr>
            <a:r>
              <a:rPr lang="en-US" sz="4000" dirty="0" smtClean="0">
                <a:solidFill>
                  <a:schemeClr val="bg1"/>
                </a:solidFill>
              </a:rPr>
              <a:t>Encroaching on papillary </a:t>
            </a:r>
            <a:r>
              <a:rPr lang="en-US" sz="4000" dirty="0" err="1" smtClean="0">
                <a:solidFill>
                  <a:schemeClr val="bg1"/>
                </a:solidFill>
              </a:rPr>
              <a:t>msucles</a:t>
            </a:r>
            <a:endParaRPr lang="en-US" sz="4000" dirty="0" smtClean="0">
              <a:solidFill>
                <a:schemeClr val="bg1"/>
              </a:solidFill>
            </a:endParaRPr>
          </a:p>
          <a:p>
            <a:pPr marL="742950" indent="-742950">
              <a:buFont typeface="+mj-lt"/>
              <a:buAutoNum type="arabicPeriod"/>
            </a:pPr>
            <a:r>
              <a:rPr lang="en-US" sz="4000" dirty="0" smtClean="0">
                <a:solidFill>
                  <a:schemeClr val="bg1"/>
                </a:solidFill>
              </a:rPr>
              <a:t>Too shallow.</a:t>
            </a:r>
          </a:p>
          <a:p>
            <a:pPr marL="742950" indent="-742950">
              <a:buFont typeface="+mj-lt"/>
              <a:buAutoNum type="arabicPeriod"/>
            </a:pPr>
            <a:r>
              <a:rPr lang="en-US" sz="4000" dirty="0" err="1" smtClean="0">
                <a:solidFill>
                  <a:schemeClr val="bg1"/>
                </a:solidFill>
              </a:rPr>
              <a:t>Extracardiac</a:t>
            </a:r>
            <a:r>
              <a:rPr lang="en-US" sz="4000" dirty="0" smtClean="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5818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0" nodeType="clickEffect">
                                  <p:stCondLst>
                                    <p:cond delay="0"/>
                                  </p:stCondLst>
                                  <p:iterate type="lt">
                                    <p:tmPct val="4000"/>
                                  </p:iterate>
                                  <p:childTnLst>
                                    <p:set>
                                      <p:cBhvr override="childStyle">
                                        <p:cTn id="10" dur="500" fill="hold"/>
                                        <p:tgtEl>
                                          <p:spTgt spid="7">
                                            <p:txEl>
                                              <p:pRg st="1" end="1"/>
                                            </p:txEl>
                                          </p:spTgt>
                                        </p:tgtEl>
                                        <p:attrNameLst>
                                          <p:attrName>style.color</p:attrName>
                                        </p:attrNameLst>
                                      </p:cBhvr>
                                      <p:to>
                                        <p:clrVal>
                                          <a:srgbClr val="92D050"/>
                                        </p:clrVal>
                                      </p:to>
                                    </p:set>
                                    <p:set>
                                      <p:cBhvr>
                                        <p:cTn id="11" dur="500" fill="hold"/>
                                        <p:tgtEl>
                                          <p:spTgt spid="7">
                                            <p:txEl>
                                              <p:pRg st="1" end="1"/>
                                            </p:txEl>
                                          </p:spTgt>
                                        </p:tgtEl>
                                        <p:attrNameLst>
                                          <p:attrName>fillcolor</p:attrName>
                                        </p:attrNameLst>
                                      </p:cBhvr>
                                      <p:to>
                                        <p:clrVal>
                                          <a:srgbClr val="92D050"/>
                                        </p:clrVal>
                                      </p:to>
                                    </p:set>
                                    <p:set>
                                      <p:cBhvr>
                                        <p:cTn id="12" dur="500" fill="hold"/>
                                        <p:tgtEl>
                                          <p:spTgt spid="7">
                                            <p:txEl>
                                              <p:pRg st="1" end="1"/>
                                            </p:txEl>
                                          </p:spTgt>
                                        </p:tgtEl>
                                        <p:attrNameLst>
                                          <p:attrName>fill.type</p:attrName>
                                        </p:attrNameLst>
                                      </p:cBhvr>
                                      <p:to>
                                        <p:strVal val="solid"/>
                                      </p:to>
                                    </p:set>
                                  </p:childTnLst>
                                </p:cTn>
                              </p:par>
                              <p:par>
                                <p:cTn id="13" presetID="15" presetClass="emph" presetSubtype="0" nodeType="withEffect">
                                  <p:stCondLst>
                                    <p:cond delay="0"/>
                                  </p:stCondLst>
                                  <p:iterate type="lt">
                                    <p:tmAbs val="25"/>
                                  </p:iterate>
                                  <p:childTnLst>
                                    <p:set>
                                      <p:cBhvr override="childStyle">
                                        <p:cTn id="14" dur="indefinite"/>
                                        <p:tgtEl>
                                          <p:spTgt spid="7">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6"/>
                </p:tgtEl>
              </p:cMediaNode>
            </p:video>
          </p:childTnLst>
        </p:cTn>
      </p:par>
    </p:tnLst>
    <p:bldLst>
      <p:bldP spid="7"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122307"/>
            <a:ext cx="10160000" cy="707886"/>
          </a:xfrm>
          <a:prstGeom prst="rect">
            <a:avLst/>
          </a:prstGeom>
          <a:noFill/>
        </p:spPr>
        <p:txBody>
          <a:bodyPr wrap="square" rtlCol="0">
            <a:spAutoFit/>
          </a:bodyPr>
          <a:lstStyle/>
          <a:p>
            <a:pPr algn="ctr"/>
            <a:r>
              <a:rPr lang="en-US" sz="4000" b="1" dirty="0" smtClean="0">
                <a:solidFill>
                  <a:schemeClr val="bg1"/>
                </a:solidFill>
              </a:rPr>
              <a:t>The </a:t>
            </a:r>
            <a:r>
              <a:rPr lang="en-US" sz="4000" b="1" dirty="0" err="1" smtClean="0">
                <a:solidFill>
                  <a:schemeClr val="bg1"/>
                </a:solidFill>
              </a:rPr>
              <a:t>Impella</a:t>
            </a:r>
            <a:r>
              <a:rPr lang="en-US" sz="4000" b="1" dirty="0" smtClean="0">
                <a:solidFill>
                  <a:schemeClr val="bg1"/>
                </a:solidFill>
              </a:rPr>
              <a:t> is too far below the aortic valve.</a:t>
            </a:r>
            <a:endParaRPr lang="en-US" sz="4000" b="1" dirty="0">
              <a:solidFill>
                <a:schemeClr val="bg1"/>
              </a:solidFill>
            </a:endParaRPr>
          </a:p>
        </p:txBody>
      </p:sp>
      <p:pic>
        <p:nvPicPr>
          <p:cNvPr id="3" name="plax_sti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333" b="22667"/>
          <a:stretch/>
        </p:blipFill>
        <p:spPr>
          <a:xfrm>
            <a:off x="1117600" y="1181100"/>
            <a:ext cx="8201025" cy="4343400"/>
          </a:xfrm>
          <a:prstGeom prst="rect">
            <a:avLst/>
          </a:prstGeom>
        </p:spPr>
      </p:pic>
    </p:spTree>
    <p:extLst>
      <p:ext uri="{BB962C8B-B14F-4D97-AF65-F5344CB8AC3E}">
        <p14:creationId xmlns:p14="http://schemas.microsoft.com/office/powerpoint/2010/main" val="30645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620" t="13241" r="9702" b="6287"/>
          <a:stretch/>
        </p:blipFill>
        <p:spPr>
          <a:xfrm>
            <a:off x="0" y="910167"/>
            <a:ext cx="6248400" cy="4800600"/>
          </a:xfrm>
          <a:prstGeom prst="rect">
            <a:avLst/>
          </a:prstGeom>
        </p:spPr>
      </p:pic>
      <p:sp>
        <p:nvSpPr>
          <p:cNvPr id="8" name="TextBox 7"/>
          <p:cNvSpPr txBox="1"/>
          <p:nvPr/>
        </p:nvSpPr>
        <p:spPr>
          <a:xfrm>
            <a:off x="0" y="122307"/>
            <a:ext cx="10160000" cy="707886"/>
          </a:xfrm>
          <a:prstGeom prst="rect">
            <a:avLst/>
          </a:prstGeom>
          <a:noFill/>
        </p:spPr>
        <p:txBody>
          <a:bodyPr wrap="square" rtlCol="0">
            <a:spAutoFit/>
          </a:bodyPr>
          <a:lstStyle/>
          <a:p>
            <a:pPr algn="ctr"/>
            <a:r>
              <a:rPr lang="en-US" sz="4000" b="1" dirty="0" smtClean="0">
                <a:solidFill>
                  <a:schemeClr val="bg1"/>
                </a:solidFill>
              </a:rPr>
              <a:t>Optimal positioning of an </a:t>
            </a:r>
            <a:r>
              <a:rPr lang="en-US" sz="4000" b="1" dirty="0" err="1" smtClean="0">
                <a:solidFill>
                  <a:schemeClr val="bg1"/>
                </a:solidFill>
              </a:rPr>
              <a:t>Impella</a:t>
            </a:r>
            <a:endParaRPr lang="en-US" sz="4000" b="1" dirty="0">
              <a:solidFill>
                <a:schemeClr val="bg1"/>
              </a:solidFill>
            </a:endParaRPr>
          </a:p>
        </p:txBody>
      </p:sp>
      <p:sp>
        <p:nvSpPr>
          <p:cNvPr id="9" name="TextBox 8"/>
          <p:cNvSpPr txBox="1"/>
          <p:nvPr/>
        </p:nvSpPr>
        <p:spPr>
          <a:xfrm>
            <a:off x="5080000" y="1012686"/>
            <a:ext cx="4800601" cy="2554545"/>
          </a:xfrm>
          <a:prstGeom prst="rect">
            <a:avLst/>
          </a:prstGeom>
          <a:noFill/>
        </p:spPr>
        <p:txBody>
          <a:bodyPr wrap="square" rtlCol="0">
            <a:spAutoFit/>
          </a:bodyPr>
          <a:lstStyle/>
          <a:p>
            <a:pPr marL="742950" indent="-742950">
              <a:buFont typeface="Arial" panose="020B0604020202020204" pitchFamily="34" charset="0"/>
              <a:buChar char="•"/>
            </a:pPr>
            <a:r>
              <a:rPr lang="en-US" sz="4000" dirty="0" smtClean="0">
                <a:solidFill>
                  <a:schemeClr val="bg1"/>
                </a:solidFill>
              </a:rPr>
              <a:t>Inlet 3.5 cm below aortic valve</a:t>
            </a:r>
          </a:p>
          <a:p>
            <a:pPr marL="742950" indent="-742950">
              <a:buFont typeface="Arial" panose="020B0604020202020204" pitchFamily="34" charset="0"/>
              <a:buChar char="•"/>
            </a:pPr>
            <a:r>
              <a:rPr lang="en-US" sz="4000" dirty="0" smtClean="0">
                <a:solidFill>
                  <a:schemeClr val="bg1"/>
                </a:solidFill>
              </a:rPr>
              <a:t>Not encroaching on papillary muscles</a:t>
            </a:r>
            <a:endParaRPr lang="en-US" sz="4000" dirty="0">
              <a:solidFill>
                <a:schemeClr val="bg1"/>
              </a:solidFill>
            </a:endParaRPr>
          </a:p>
        </p:txBody>
      </p:sp>
      <p:cxnSp>
        <p:nvCxnSpPr>
          <p:cNvPr id="11" name="Straight Arrow Connector 10"/>
          <p:cNvCxnSpPr/>
          <p:nvPr/>
        </p:nvCxnSpPr>
        <p:spPr>
          <a:xfrm rot="-300000">
            <a:off x="2260600" y="3543300"/>
            <a:ext cx="1676400" cy="0"/>
          </a:xfrm>
          <a:prstGeom prst="straightConnector1">
            <a:avLst/>
          </a:prstGeom>
          <a:ln w="571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1327800">
            <a:off x="2615087" y="3048857"/>
            <a:ext cx="1018227" cy="523220"/>
          </a:xfrm>
          <a:prstGeom prst="rect">
            <a:avLst/>
          </a:prstGeom>
        </p:spPr>
        <p:txBody>
          <a:bodyPr wrap="none">
            <a:spAutoFit/>
          </a:bodyPr>
          <a:lstStyle/>
          <a:p>
            <a:r>
              <a:rPr lang="en-US" sz="2800" b="1" dirty="0" smtClean="0">
                <a:solidFill>
                  <a:srgbClr val="92D050"/>
                </a:solidFill>
                <a:effectLst>
                  <a:outerShdw blurRad="38100" dist="38100" dir="2700000" algn="tl">
                    <a:srgbClr val="000000">
                      <a:alpha val="43137"/>
                    </a:srgbClr>
                  </a:outerShdw>
                </a:effectLst>
              </a:rPr>
              <a:t>3.5cm</a:t>
            </a:r>
            <a:endParaRPr lang="en-US" sz="2400" b="1" dirty="0">
              <a:solidFill>
                <a:srgbClr val="92D050"/>
              </a:solidFill>
              <a:effectLst>
                <a:outerShdw blurRad="38100" dist="38100" dir="2700000" algn="tl">
                  <a:srgbClr val="000000">
                    <a:alpha val="43137"/>
                  </a:srgbClr>
                </a:outerShdw>
              </a:effectLst>
            </a:endParaRPr>
          </a:p>
        </p:txBody>
      </p:sp>
      <p:sp>
        <p:nvSpPr>
          <p:cNvPr id="14" name="TextBox 13"/>
          <p:cNvSpPr txBox="1"/>
          <p:nvPr/>
        </p:nvSpPr>
        <p:spPr>
          <a:xfrm>
            <a:off x="5937553" y="5320263"/>
            <a:ext cx="4067140" cy="352404"/>
          </a:xfrm>
          <a:prstGeom prst="rect">
            <a:avLst/>
          </a:prstGeom>
          <a:noFill/>
        </p:spPr>
        <p:txBody>
          <a:bodyPr wrap="none" rtlCol="0">
            <a:spAutoFit/>
          </a:bodyPr>
          <a:lstStyle/>
          <a:p>
            <a:pPr algn="r"/>
            <a:r>
              <a:rPr lang="en-US" i="1" dirty="0" err="1" smtClean="0">
                <a:solidFill>
                  <a:schemeClr val="bg1"/>
                </a:solidFill>
              </a:rPr>
              <a:t>Abiomed</a:t>
            </a:r>
            <a:r>
              <a:rPr lang="en-US" i="1" dirty="0" smtClean="0">
                <a:solidFill>
                  <a:schemeClr val="bg1"/>
                </a:solidFill>
              </a:rPr>
              <a:t>, Inc.  </a:t>
            </a:r>
            <a:r>
              <a:rPr lang="en-US" i="1" dirty="0" err="1" smtClean="0">
                <a:solidFill>
                  <a:schemeClr val="bg1"/>
                </a:solidFill>
              </a:rPr>
              <a:t>Impella</a:t>
            </a:r>
            <a:r>
              <a:rPr lang="en-US" i="1" dirty="0" smtClean="0">
                <a:solidFill>
                  <a:schemeClr val="bg1"/>
                </a:solidFill>
              </a:rPr>
              <a:t> Instructions for Use (USA)</a:t>
            </a:r>
            <a:endParaRPr lang="en-US" i="1" dirty="0">
              <a:solidFill>
                <a:schemeClr val="bg1"/>
              </a:solidFill>
            </a:endParaRPr>
          </a:p>
        </p:txBody>
      </p:sp>
    </p:spTree>
    <p:extLst>
      <p:ext uri="{BB962C8B-B14F-4D97-AF65-F5344CB8AC3E}">
        <p14:creationId xmlns:p14="http://schemas.microsoft.com/office/powerpoint/2010/main" val="34181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Impellers</a:t>
            </a:r>
            <a:endParaRPr lang="en-US" dirty="0"/>
          </a:p>
        </p:txBody>
      </p:sp>
      <p:pic>
        <p:nvPicPr>
          <p:cNvPr id="1026" name="Picture 2" descr="https://upload.wikimedia.org/wikipedia/commons/thumb/e/eb/Pump_Impellers-1.jpg/1920px-Pump_Impell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83" y="1409700"/>
            <a:ext cx="8983834" cy="3457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86453" y="5310986"/>
            <a:ext cx="2505814" cy="352404"/>
          </a:xfrm>
          <a:prstGeom prst="rect">
            <a:avLst/>
          </a:prstGeom>
        </p:spPr>
        <p:txBody>
          <a:bodyPr wrap="none">
            <a:spAutoFit/>
          </a:bodyPr>
          <a:lstStyle/>
          <a:p>
            <a:pPr algn="r"/>
            <a:r>
              <a:rPr lang="en-US" i="1" dirty="0"/>
              <a:t>en.wikipedia.org/wiki/Impeller</a:t>
            </a:r>
            <a:endParaRPr lang="en-US" dirty="0"/>
          </a:p>
        </p:txBody>
      </p:sp>
    </p:spTree>
    <p:extLst>
      <p:ext uri="{BB962C8B-B14F-4D97-AF65-F5344CB8AC3E}">
        <p14:creationId xmlns:p14="http://schemas.microsoft.com/office/powerpoint/2010/main" val="1738660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pel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160000" cy="5701490"/>
          </a:xfrm>
          <a:prstGeom prst="rect">
            <a:avLst/>
          </a:prstGeom>
        </p:spPr>
      </p:pic>
      <p:sp>
        <p:nvSpPr>
          <p:cNvPr id="7" name="Rectangle 6"/>
          <p:cNvSpPr/>
          <p:nvPr/>
        </p:nvSpPr>
        <p:spPr>
          <a:xfrm>
            <a:off x="8222844" y="5310986"/>
            <a:ext cx="1869423" cy="352404"/>
          </a:xfrm>
          <a:prstGeom prst="rect">
            <a:avLst/>
          </a:prstGeom>
        </p:spPr>
        <p:txBody>
          <a:bodyPr wrap="none">
            <a:spAutoFit/>
          </a:bodyPr>
          <a:lstStyle/>
          <a:p>
            <a:pPr algn="r"/>
            <a:r>
              <a:rPr lang="en-US" i="1" dirty="0" smtClean="0">
                <a:solidFill>
                  <a:schemeClr val="bg1"/>
                </a:solidFill>
              </a:rPr>
              <a:t>abiomed.com/</a:t>
            </a:r>
            <a:r>
              <a:rPr lang="en-US" i="1" dirty="0" err="1" smtClean="0">
                <a:solidFill>
                  <a:schemeClr val="bg1"/>
                </a:solidFill>
              </a:rPr>
              <a:t>impella</a:t>
            </a:r>
            <a:endParaRPr lang="en-US" dirty="0"/>
          </a:p>
        </p:txBody>
      </p:sp>
    </p:spTree>
    <p:extLst>
      <p:ext uri="{BB962C8B-B14F-4D97-AF65-F5344CB8AC3E}">
        <p14:creationId xmlns:p14="http://schemas.microsoft.com/office/powerpoint/2010/main" val="89274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6558"/>
          <a:stretch/>
        </p:blipFill>
        <p:spPr>
          <a:xfrm>
            <a:off x="981425" y="658792"/>
            <a:ext cx="8155265" cy="3882537"/>
          </a:xfrm>
          <a:prstGeom prst="rect">
            <a:avLst/>
          </a:prstGeom>
        </p:spPr>
      </p:pic>
      <p:sp>
        <p:nvSpPr>
          <p:cNvPr id="2" name="Title 1"/>
          <p:cNvSpPr>
            <a:spLocks noGrp="1"/>
          </p:cNvSpPr>
          <p:nvPr>
            <p:ph type="title"/>
          </p:nvPr>
        </p:nvSpPr>
        <p:spPr/>
        <p:txBody>
          <a:bodyPr/>
          <a:lstStyle/>
          <a:p>
            <a:r>
              <a:rPr lang="en-US" dirty="0" err="1" smtClean="0"/>
              <a:t>Impella</a:t>
            </a:r>
            <a:r>
              <a:rPr lang="en-US" dirty="0" smtClean="0"/>
              <a:t> Review</a:t>
            </a:r>
            <a:endParaRPr lang="en-US" dirty="0"/>
          </a:p>
        </p:txBody>
      </p:sp>
      <p:sp>
        <p:nvSpPr>
          <p:cNvPr id="4" name="TextBox 3"/>
          <p:cNvSpPr txBox="1"/>
          <p:nvPr/>
        </p:nvSpPr>
        <p:spPr>
          <a:xfrm>
            <a:off x="6075927" y="4562496"/>
            <a:ext cx="4067140" cy="352404"/>
          </a:xfrm>
          <a:prstGeom prst="rect">
            <a:avLst/>
          </a:prstGeom>
          <a:noFill/>
        </p:spPr>
        <p:txBody>
          <a:bodyPr wrap="none" rtlCol="0">
            <a:spAutoFit/>
          </a:bodyPr>
          <a:lstStyle/>
          <a:p>
            <a:pPr algn="r"/>
            <a:r>
              <a:rPr lang="en-US" i="1" dirty="0" err="1" smtClean="0"/>
              <a:t>Abiomed</a:t>
            </a:r>
            <a:r>
              <a:rPr lang="en-US" i="1" dirty="0" smtClean="0"/>
              <a:t>, Inc.  </a:t>
            </a:r>
            <a:r>
              <a:rPr lang="en-US" i="1" dirty="0" err="1" smtClean="0"/>
              <a:t>Impella</a:t>
            </a:r>
            <a:r>
              <a:rPr lang="en-US" i="1" dirty="0" smtClean="0"/>
              <a:t> Instructions for Use (USA)</a:t>
            </a:r>
            <a:endParaRPr lang="en-US" i="1" dirty="0"/>
          </a:p>
        </p:txBody>
      </p:sp>
    </p:spTree>
    <p:extLst>
      <p:ext uri="{BB962C8B-B14F-4D97-AF65-F5344CB8AC3E}">
        <p14:creationId xmlns:p14="http://schemas.microsoft.com/office/powerpoint/2010/main" val="1634694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Positioning by color Doppler</a:t>
            </a:r>
            <a:endParaRPr lang="en-US" dirty="0"/>
          </a:p>
        </p:txBody>
      </p:sp>
      <p:sp>
        <p:nvSpPr>
          <p:cNvPr id="7" name="Text Placeholder 6"/>
          <p:cNvSpPr>
            <a:spLocks noGrp="1"/>
          </p:cNvSpPr>
          <p:nvPr>
            <p:ph type="body" idx="1"/>
          </p:nvPr>
        </p:nvSpPr>
        <p:spPr/>
        <p:txBody>
          <a:bodyPr>
            <a:normAutofit lnSpcReduction="10000"/>
          </a:bodyPr>
          <a:lstStyle/>
          <a:p>
            <a:r>
              <a:rPr lang="en-US" sz="2800" dirty="0" smtClean="0"/>
              <a:t>Correct</a:t>
            </a:r>
            <a:endParaRPr lang="en-US" sz="2800" dirty="0"/>
          </a:p>
        </p:txBody>
      </p:sp>
      <p:pic>
        <p:nvPicPr>
          <p:cNvPr id="11" name="Content Placeholder 10"/>
          <p:cNvPicPr>
            <a:picLocks noGrp="1" noChangeAspect="1"/>
          </p:cNvPicPr>
          <p:nvPr>
            <p:ph sz="half" idx="2"/>
          </p:nvPr>
        </p:nvPicPr>
        <p:blipFill>
          <a:blip r:embed="rId2"/>
          <a:stretch>
            <a:fillRect/>
          </a:stretch>
        </p:blipFill>
        <p:spPr>
          <a:xfrm>
            <a:off x="508000" y="1812400"/>
            <a:ext cx="4267200" cy="3139681"/>
          </a:xfrm>
          <a:prstGeom prst="rect">
            <a:avLst/>
          </a:prstGeom>
        </p:spPr>
      </p:pic>
      <p:sp>
        <p:nvSpPr>
          <p:cNvPr id="9" name="Text Placeholder 8"/>
          <p:cNvSpPr>
            <a:spLocks noGrp="1"/>
          </p:cNvSpPr>
          <p:nvPr>
            <p:ph type="body" sz="quarter" idx="3"/>
          </p:nvPr>
        </p:nvSpPr>
        <p:spPr/>
        <p:txBody>
          <a:bodyPr>
            <a:noAutofit/>
          </a:bodyPr>
          <a:lstStyle/>
          <a:p>
            <a:r>
              <a:rPr lang="en-US" sz="2800" dirty="0" smtClean="0"/>
              <a:t>Incorrect</a:t>
            </a:r>
            <a:endParaRPr lang="en-US" sz="2800" dirty="0"/>
          </a:p>
        </p:txBody>
      </p:sp>
      <p:pic>
        <p:nvPicPr>
          <p:cNvPr id="12" name="Content Placeholder 11"/>
          <p:cNvPicPr>
            <a:picLocks noGrp="1" noChangeAspect="1"/>
          </p:cNvPicPr>
          <p:nvPr>
            <p:ph sz="quarter" idx="4"/>
          </p:nvPr>
        </p:nvPicPr>
        <p:blipFill>
          <a:blip r:embed="rId3"/>
          <a:stretch>
            <a:fillRect/>
          </a:stretch>
        </p:blipFill>
        <p:spPr>
          <a:xfrm>
            <a:off x="5088467" y="1812400"/>
            <a:ext cx="4258733" cy="3168268"/>
          </a:xfrm>
          <a:prstGeom prst="rect">
            <a:avLst/>
          </a:prstGeom>
        </p:spPr>
      </p:pic>
      <p:sp>
        <p:nvSpPr>
          <p:cNvPr id="13" name="TextBox 12"/>
          <p:cNvSpPr txBox="1"/>
          <p:nvPr/>
        </p:nvSpPr>
        <p:spPr>
          <a:xfrm>
            <a:off x="6067460" y="5362596"/>
            <a:ext cx="4067140" cy="352404"/>
          </a:xfrm>
          <a:prstGeom prst="rect">
            <a:avLst/>
          </a:prstGeom>
          <a:noFill/>
        </p:spPr>
        <p:txBody>
          <a:bodyPr wrap="none" rtlCol="0">
            <a:spAutoFit/>
          </a:bodyPr>
          <a:lstStyle/>
          <a:p>
            <a:pPr algn="r"/>
            <a:r>
              <a:rPr lang="en-US" i="1" dirty="0" err="1" smtClean="0"/>
              <a:t>Abiomed</a:t>
            </a:r>
            <a:r>
              <a:rPr lang="en-US" i="1" dirty="0" smtClean="0"/>
              <a:t>, Inc.  </a:t>
            </a:r>
            <a:r>
              <a:rPr lang="en-US" i="1" dirty="0" err="1" smtClean="0"/>
              <a:t>Impella</a:t>
            </a:r>
            <a:r>
              <a:rPr lang="en-US" i="1" dirty="0" smtClean="0"/>
              <a:t> Instructions for Use (USA)</a:t>
            </a:r>
            <a:endParaRPr lang="en-US" i="1" dirty="0"/>
          </a:p>
        </p:txBody>
      </p:sp>
    </p:spTree>
    <p:extLst>
      <p:ext uri="{BB962C8B-B14F-4D97-AF65-F5344CB8AC3E}">
        <p14:creationId xmlns:p14="http://schemas.microsoft.com/office/powerpoint/2010/main" val="4292351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p4 - impella dopp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6771" t="14000" r="30488" b="15333"/>
          <a:stretch/>
        </p:blipFill>
        <p:spPr>
          <a:xfrm>
            <a:off x="0" y="0"/>
            <a:ext cx="4927600" cy="5677452"/>
          </a:xfrm>
          <a:prstGeom prst="rect">
            <a:avLst/>
          </a:prstGeom>
        </p:spPr>
      </p:pic>
      <p:sp>
        <p:nvSpPr>
          <p:cNvPr id="2" name="TextBox 1"/>
          <p:cNvSpPr txBox="1"/>
          <p:nvPr/>
        </p:nvSpPr>
        <p:spPr>
          <a:xfrm>
            <a:off x="0" y="122307"/>
            <a:ext cx="10160000" cy="646331"/>
          </a:xfrm>
          <a:prstGeom prst="rect">
            <a:avLst/>
          </a:prstGeom>
          <a:noFill/>
        </p:spPr>
        <p:txBody>
          <a:bodyPr wrap="square" rtlCol="0">
            <a:spAutoFit/>
          </a:bodyPr>
          <a:lstStyle/>
          <a:p>
            <a:pPr algn="ctr"/>
            <a:r>
              <a:rPr lang="en-US" sz="3600" b="1" dirty="0" smtClean="0">
                <a:solidFill>
                  <a:schemeClr val="bg1"/>
                </a:solidFill>
              </a:rPr>
              <a:t>Does the color Doppler indicate correct positioning?</a:t>
            </a:r>
            <a:endParaRPr lang="en-US" sz="3600" b="1" dirty="0">
              <a:solidFill>
                <a:schemeClr val="bg1"/>
              </a:solidFill>
            </a:endParaRPr>
          </a:p>
        </p:txBody>
      </p:sp>
      <p:sp>
        <p:nvSpPr>
          <p:cNvPr id="7" name="TextBox 6"/>
          <p:cNvSpPr txBox="1"/>
          <p:nvPr/>
        </p:nvSpPr>
        <p:spPr>
          <a:xfrm>
            <a:off x="6346409" y="1012686"/>
            <a:ext cx="3813590" cy="1938992"/>
          </a:xfrm>
          <a:prstGeom prst="rect">
            <a:avLst/>
          </a:prstGeom>
          <a:noFill/>
        </p:spPr>
        <p:txBody>
          <a:bodyPr wrap="square" rtlCol="0">
            <a:spAutoFit/>
          </a:bodyPr>
          <a:lstStyle/>
          <a:p>
            <a:pPr marL="742950" indent="-742950">
              <a:buFont typeface="+mj-lt"/>
              <a:buAutoNum type="arabicPeriod"/>
            </a:pPr>
            <a:r>
              <a:rPr lang="en-US" sz="4000" dirty="0" smtClean="0">
                <a:solidFill>
                  <a:schemeClr val="bg1"/>
                </a:solidFill>
              </a:rPr>
              <a:t>Yes.</a:t>
            </a:r>
          </a:p>
          <a:p>
            <a:pPr marL="742950" indent="-742950">
              <a:buFont typeface="+mj-lt"/>
              <a:buAutoNum type="arabicPeriod"/>
            </a:pPr>
            <a:r>
              <a:rPr lang="en-US" sz="4000" dirty="0" smtClean="0">
                <a:solidFill>
                  <a:schemeClr val="bg1"/>
                </a:solidFill>
              </a:rPr>
              <a:t>No.</a:t>
            </a:r>
          </a:p>
          <a:p>
            <a:pPr marL="742950" indent="-742950">
              <a:buFont typeface="+mj-lt"/>
              <a:buAutoNum type="arabicPeriod"/>
            </a:pPr>
            <a:r>
              <a:rPr lang="en-US" sz="4000" dirty="0" smtClean="0">
                <a:solidFill>
                  <a:schemeClr val="bg1"/>
                </a:solidFill>
              </a:rPr>
              <a:t>Indeterminate.</a:t>
            </a:r>
            <a:endParaRPr lang="en-US" sz="4000" dirty="0">
              <a:solidFill>
                <a:schemeClr val="bg1"/>
              </a:solidFill>
            </a:endParaRPr>
          </a:p>
        </p:txBody>
      </p:sp>
    </p:spTree>
    <p:extLst>
      <p:ext uri="{BB962C8B-B14F-4D97-AF65-F5344CB8AC3E}">
        <p14:creationId xmlns:p14="http://schemas.microsoft.com/office/powerpoint/2010/main" val="180508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7">
                                            <p:txEl>
                                              <p:pRg st="0" end="0"/>
                                            </p:txEl>
                                          </p:spTgt>
                                        </p:tgtEl>
                                        <p:attrNameLst>
                                          <p:attrName>style.color</p:attrName>
                                        </p:attrNameLst>
                                      </p:cBhvr>
                                      <p:to>
                                        <p:clrVal>
                                          <a:srgbClr val="92D050"/>
                                        </p:clrVal>
                                      </p:to>
                                    </p:set>
                                    <p:set>
                                      <p:cBhvr>
                                        <p:cTn id="11" dur="500" fill="hold"/>
                                        <p:tgtEl>
                                          <p:spTgt spid="7">
                                            <p:txEl>
                                              <p:pRg st="0" end="0"/>
                                            </p:txEl>
                                          </p:spTgt>
                                        </p:tgtEl>
                                        <p:attrNameLst>
                                          <p:attrName>fillcolor</p:attrName>
                                        </p:attrNameLst>
                                      </p:cBhvr>
                                      <p:to>
                                        <p:clrVal>
                                          <a:srgbClr val="92D050"/>
                                        </p:clrVal>
                                      </p:to>
                                    </p:set>
                                    <p:set>
                                      <p:cBhvr>
                                        <p:cTn id="12" dur="500" fill="hold"/>
                                        <p:tgtEl>
                                          <p:spTgt spid="7">
                                            <p:txEl>
                                              <p:pRg st="0" end="0"/>
                                            </p:txEl>
                                          </p:spTgt>
                                        </p:tgtEl>
                                        <p:attrNameLst>
                                          <p:attrName>fill.type</p:attrName>
                                        </p:attrNameLst>
                                      </p:cBhvr>
                                      <p:to>
                                        <p:strVal val="solid"/>
                                      </p:to>
                                    </p:set>
                                  </p:childTnLst>
                                </p:cTn>
                              </p:par>
                              <p:par>
                                <p:cTn id="13" presetID="15" presetClass="emph" presetSubtype="0" nodeType="withEffect">
                                  <p:stCondLst>
                                    <p:cond delay="0"/>
                                  </p:stCondLst>
                                  <p:iterate type="lt">
                                    <p:tmAbs val="25"/>
                                  </p:iterate>
                                  <p:childTnLst>
                                    <p:set>
                                      <p:cBhvr override="childStyle">
                                        <p:cTn id="14" dur="indefinite"/>
                                        <p:tgtEl>
                                          <p:spTgt spid="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BIDMC White (No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05-04 ECG Conference.pptx" id="{205CDE56-5480-44E2-8734-B05F6337FB8A}" vid="{FE372D0B-8C17-4896-80B3-FE5228737AD4}"/>
    </a:ext>
  </a:extLst>
</a:theme>
</file>

<file path=ppt/theme/theme2.xml><?xml version="1.0" encoding="utf-8"?>
<a:theme xmlns:a="http://schemas.openxmlformats.org/drawingml/2006/main" name="BIDMC White (With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05-04 ECG Conference.pptx" id="{205CDE56-5480-44E2-8734-B05F6337FB8A}" vid="{4D3918B1-1BD6-4A57-B299-2CE24B3935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BIDMC White Background 16x9 Template</Template>
  <TotalTime>865</TotalTime>
  <Words>602</Words>
  <Application>Microsoft Office PowerPoint</Application>
  <PresentationFormat>Custom</PresentationFormat>
  <Paragraphs>115</Paragraphs>
  <Slides>15</Slides>
  <Notes>8</Notes>
  <HiddenSlides>1</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ＭＳ Ｐゴシック</vt:lpstr>
      <vt:lpstr>Arial</vt:lpstr>
      <vt:lpstr>Arial Narrow</vt:lpstr>
      <vt:lpstr>Calibri</vt:lpstr>
      <vt:lpstr>Times New Roman</vt:lpstr>
      <vt:lpstr>Wingdings</vt:lpstr>
      <vt:lpstr>BIDMC White (No footer)</vt:lpstr>
      <vt:lpstr>BIDMC White (With footer)</vt:lpstr>
      <vt:lpstr>Friday Imaging Case Conference</vt:lpstr>
      <vt:lpstr>PowerPoint Presentation</vt:lpstr>
      <vt:lpstr>PowerPoint Presentation</vt:lpstr>
      <vt:lpstr>PowerPoint Presentation</vt:lpstr>
      <vt:lpstr>Impellers</vt:lpstr>
      <vt:lpstr>PowerPoint Presentation</vt:lpstr>
      <vt:lpstr>Impella Review</vt:lpstr>
      <vt:lpstr>Positioning by color Doppler</vt:lpstr>
      <vt:lpstr>PowerPoint Presentation</vt:lpstr>
      <vt:lpstr>Other clues to malpositioning</vt:lpstr>
      <vt:lpstr>How is this Impella positioned?</vt:lpstr>
      <vt:lpstr>How is this Impella positioned?</vt:lpstr>
      <vt:lpstr>PowerPoint Presentation</vt:lpstr>
      <vt:lpstr>PowerPoint Presentation</vt:lpstr>
      <vt:lpstr>Impella 2.5 Flow Rates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Elio Fine Electrocardiogram Conference</dc:title>
  <dc:creator>Mark Tuttle</dc:creator>
  <cp:lastModifiedBy>Mark Tuttle</cp:lastModifiedBy>
  <cp:revision>35</cp:revision>
  <dcterms:created xsi:type="dcterms:W3CDTF">2017-04-29T17:56:23Z</dcterms:created>
  <dcterms:modified xsi:type="dcterms:W3CDTF">2017-05-26T01:10:14Z</dcterms:modified>
</cp:coreProperties>
</file>