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ppt/tags/tag12.xml" ContentType="application/vnd.openxmlformats-officedocument.presentationml.tags+xml"/>
  <Override PartName="/ppt/notesSlides/notesSlide13.xml" ContentType="application/vnd.openxmlformats-officedocument.presentationml.notesSlide+xml"/>
  <Override PartName="/ppt/tags/tag13.xml" ContentType="application/vnd.openxmlformats-officedocument.presentationml.tags+xml"/>
  <Override PartName="/ppt/notesSlides/notesSlide14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14.xml" ContentType="application/vnd.openxmlformats-officedocument.presentationml.tags+xml"/>
  <Override PartName="/ppt/notesSlides/notesSlide15.xml" ContentType="application/vnd.openxmlformats-officedocument.presentationml.notesSlide+xml"/>
  <Override PartName="/ppt/tags/tag15.xml" ContentType="application/vnd.openxmlformats-officedocument.presentationml.tags+xml"/>
  <Override PartName="/ppt/notesSlides/notesSlide16.xml" ContentType="application/vnd.openxmlformats-officedocument.presentationml.notesSlide+xml"/>
  <Override PartName="/ppt/tags/tag16.xml" ContentType="application/vnd.openxmlformats-officedocument.presentationml.tags+xml"/>
  <Override PartName="/ppt/notesSlides/notesSlide17.xml" ContentType="application/vnd.openxmlformats-officedocument.presentationml.notesSlide+xml"/>
  <Override PartName="/ppt/tags/tag17.xml" ContentType="application/vnd.openxmlformats-officedocument.presentationml.tags+xml"/>
  <Override PartName="/ppt/notesSlides/notesSlide18.xml" ContentType="application/vnd.openxmlformats-officedocument.presentationml.notesSlide+xml"/>
  <Override PartName="/ppt/tags/tag18.xml" ContentType="application/vnd.openxmlformats-officedocument.presentationml.tags+xml"/>
  <Override PartName="/ppt/notesSlides/notesSlide19.xml" ContentType="application/vnd.openxmlformats-officedocument.presentationml.notesSlide+xml"/>
  <Override PartName="/ppt/tags/tag19.xml" ContentType="application/vnd.openxmlformats-officedocument.presentationml.tags+xml"/>
  <Override PartName="/ppt/notesSlides/notesSlide20.xml" ContentType="application/vnd.openxmlformats-officedocument.presentationml.notesSlide+xml"/>
  <Override PartName="/ppt/tags/tag20.xml" ContentType="application/vnd.openxmlformats-officedocument.presentationml.tags+xml"/>
  <Override PartName="/ppt/notesSlides/notesSlide21.xml" ContentType="application/vnd.openxmlformats-officedocument.presentationml.notesSlide+xml"/>
  <Override PartName="/ppt/tags/tag2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347" r:id="rId2"/>
    <p:sldId id="289" r:id="rId3"/>
    <p:sldId id="293" r:id="rId4"/>
    <p:sldId id="348" r:id="rId5"/>
    <p:sldId id="297" r:id="rId6"/>
    <p:sldId id="319" r:id="rId7"/>
    <p:sldId id="350" r:id="rId8"/>
    <p:sldId id="353" r:id="rId9"/>
    <p:sldId id="352" r:id="rId10"/>
    <p:sldId id="355" r:id="rId11"/>
    <p:sldId id="346" r:id="rId12"/>
    <p:sldId id="358" r:id="rId13"/>
    <p:sldId id="367" r:id="rId14"/>
    <p:sldId id="357" r:id="rId15"/>
    <p:sldId id="359" r:id="rId16"/>
    <p:sldId id="368" r:id="rId17"/>
    <p:sldId id="356" r:id="rId18"/>
    <p:sldId id="363" r:id="rId19"/>
    <p:sldId id="364" r:id="rId20"/>
    <p:sldId id="365" r:id="rId21"/>
    <p:sldId id="361" r:id="rId22"/>
    <p:sldId id="36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0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32" autoAdjust="0"/>
    <p:restoredTop sz="73138" autoAdjust="0"/>
  </p:normalViewPr>
  <p:slideViewPr>
    <p:cSldViewPr snapToGrid="0" showGuides="1">
      <p:cViewPr varScale="1">
        <p:scale>
          <a:sx n="51" d="100"/>
          <a:sy n="51" d="100"/>
        </p:scale>
        <p:origin x="1770" y="60"/>
      </p:cViewPr>
      <p:guideLst>
        <p:guide orient="horz" pos="3000"/>
        <p:guide pos="2904"/>
      </p:guideLst>
    </p:cSldViewPr>
  </p:slideViewPr>
  <p:outlineViewPr>
    <p:cViewPr>
      <p:scale>
        <a:sx n="33" d="100"/>
        <a:sy n="33" d="100"/>
      </p:scale>
      <p:origin x="0" y="-312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50800">
              <a:solidFill>
                <a:schemeClr val="accent1"/>
              </a:solidFill>
            </a:ln>
          </c:spPr>
          <c:marker>
            <c:symbol val="none"/>
          </c:marker>
          <c:dLbls>
            <c:dLbl>
              <c:idx val="3"/>
              <c:layout>
                <c:manualLayout>
                  <c:x val="-8.0515297906602248E-3"/>
                  <c:y val="4.72440944881889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9.6618357487922701E-3"/>
                  <c:y val="-2.88713910761154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/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58</c:v>
                </c:pt>
                <c:pt idx="1">
                  <c:v>109</c:v>
                </c:pt>
                <c:pt idx="2">
                  <c:v>92</c:v>
                </c:pt>
                <c:pt idx="3">
                  <c:v>57</c:v>
                </c:pt>
                <c:pt idx="4">
                  <c:v>67</c:v>
                </c:pt>
                <c:pt idx="5">
                  <c:v>59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00522784"/>
        <c:axId val="-2000522240"/>
      </c:lineChart>
      <c:catAx>
        <c:axId val="-2000522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2000522240"/>
        <c:crosses val="autoZero"/>
        <c:auto val="1"/>
        <c:lblAlgn val="ctr"/>
        <c:lblOffset val="100"/>
        <c:noMultiLvlLbl val="0"/>
      </c:catAx>
      <c:valAx>
        <c:axId val="-200052224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Glucose</a:t>
                </a:r>
                <a:r>
                  <a:rPr lang="en-US" baseline="0" dirty="0" smtClean="0"/>
                  <a:t> (</a:t>
                </a:r>
                <a:r>
                  <a:rPr lang="en-US" dirty="0" smtClean="0"/>
                  <a:t>mg/</a:t>
                </a:r>
                <a:r>
                  <a:rPr lang="en-US" dirty="0" err="1" smtClean="0"/>
                  <a:t>dL</a:t>
                </a:r>
                <a:r>
                  <a:rPr lang="en-US" dirty="0" smtClean="0"/>
                  <a:t>)</a:t>
                </a:r>
                <a:endParaRPr lang="en-US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-20005227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6747181964573268"/>
                  <c:y val="-0.16535433070866151"/>
                </c:manualLayout>
              </c:layout>
              <c:spPr>
                <a:solidFill>
                  <a:prstClr val="white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920"/>
                        <a:gd name="adj2" fmla="val 25722"/>
                      </a:avLst>
                    </a:prstGeom>
                    <a:noFill/>
                    <a:ln>
                      <a:noFill/>
                    </a:ln>
                  </c15:spPr>
                </c:ext>
              </c:extLst>
            </c:dLbl>
            <c:dLbl>
              <c:idx val="2"/>
              <c:layout>
                <c:manualLayout>
                  <c:x val="-6.280193236714976E-2"/>
                  <c:y val="4.986876640419950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6.441223832528184E-2"/>
                  <c:y val="-1.5037009143330699E-1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spPr>
                <a:solidFill>
                  <a:prstClr val="white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5.9581320450885669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10473328515095"/>
                      <c:h val="0.12443176886353773"/>
                    </c:manualLayout>
                  </c15:layout>
                </c:ext>
              </c:extLst>
            </c:dLbl>
            <c:spPr>
              <a:solidFill>
                <a:prstClr val="white"/>
              </a:solidFill>
              <a:ln>
                <a:solidFill>
                  <a:schemeClr val="tx1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Sheet1!$A$2:$A$7</c:f>
              <c:strCache>
                <c:ptCount val="6"/>
                <c:pt idx="0">
                  <c:v>Propanolol</c:v>
                </c:pt>
                <c:pt idx="1">
                  <c:v>Atenolol</c:v>
                </c:pt>
                <c:pt idx="2">
                  <c:v>Nadolol</c:v>
                </c:pt>
                <c:pt idx="3">
                  <c:v>Acebutolol</c:v>
                </c:pt>
                <c:pt idx="4">
                  <c:v>Metoprolol</c:v>
                </c:pt>
                <c:pt idx="5">
                  <c:v>Pindolol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0.71099999999999997</c:v>
                </c:pt>
                <c:pt idx="1">
                  <c:v>0.158</c:v>
                </c:pt>
                <c:pt idx="2">
                  <c:v>5.2999999999999999E-2</c:v>
                </c:pt>
                <c:pt idx="3">
                  <c:v>7.9000000000000001E-2</c:v>
                </c:pt>
                <c:pt idx="4">
                  <c:v>2.5999999999999999E-2</c:v>
                </c:pt>
                <c:pt idx="5">
                  <c:v>2.5999999999999999E-2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0B643-7F03-4200-AAC4-7D9549A69782}" type="datetimeFigureOut">
              <a:rPr lang="en-US" smtClean="0"/>
              <a:t>9/18/2016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7A662-B83B-4F4F-B553-FE5D9C091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7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0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2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3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4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5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6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7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9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8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0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9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.xml"/></Relationships>
</file>

<file path=ppt/notesSlides/_rels/notesSlide2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0.xml"/></Relationships>
</file>

<file path=ppt/notesSlides/_rels/notesSlide2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7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8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9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Beta Blocker Toxicity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E15BC-5C40-4B75-BC96-E135D79E7D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9291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A662-B83B-4F4F-B553-FE5D9C091A5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1470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Love JN. Beta-blocker toxicity: a clinical diagnosis. Am J </a:t>
            </a:r>
            <a:r>
              <a:rPr lang="en-US" dirty="0" err="1" smtClean="0"/>
              <a:t>Emerg</a:t>
            </a:r>
            <a:r>
              <a:rPr lang="en-US" dirty="0" smtClean="0"/>
              <a:t> Med. 1994;12(3):356-7.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A662-B83B-4F4F-B553-FE5D9C091A5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9011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0" dirty="0" err="1" smtClean="0"/>
              <a:t>DeMott</a:t>
            </a:r>
            <a:r>
              <a:rPr lang="en-US" i="0" dirty="0" smtClean="0"/>
              <a:t> et al. Chapter 3: Overdose of </a:t>
            </a:r>
            <a:r>
              <a:rPr lang="en-US" i="0" dirty="0" err="1" smtClean="0"/>
              <a:t>Cardiotoxic</a:t>
            </a:r>
            <a:r>
              <a:rPr lang="en-US" i="0" dirty="0" smtClean="0"/>
              <a:t> Drugs. </a:t>
            </a:r>
            <a:r>
              <a:rPr lang="en-US" i="0" dirty="0" err="1" smtClean="0"/>
              <a:t>Noncoronary</a:t>
            </a:r>
            <a:r>
              <a:rPr lang="en-US" i="0" dirty="0" smtClean="0"/>
              <a:t> Disease: Diagnosis and Management</a:t>
            </a:r>
          </a:p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A662-B83B-4F4F-B553-FE5D9C091A5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683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err="1" smtClean="0"/>
              <a:t>Haeusler</a:t>
            </a:r>
            <a:r>
              <a:rPr lang="en-US" dirty="0" smtClean="0"/>
              <a:t> G. Pharmacology of beta-blockers: classical aspects and recent developments. J </a:t>
            </a:r>
            <a:r>
              <a:rPr lang="en-US" dirty="0" err="1" smtClean="0"/>
              <a:t>Cardiovasc</a:t>
            </a:r>
            <a:r>
              <a:rPr lang="en-US" dirty="0" smtClean="0"/>
              <a:t> </a:t>
            </a:r>
            <a:r>
              <a:rPr lang="en-US" dirty="0" err="1" smtClean="0"/>
              <a:t>Pharmacol</a:t>
            </a:r>
            <a:r>
              <a:rPr lang="en-US" dirty="0" smtClean="0"/>
              <a:t>. 1990;16 </a:t>
            </a:r>
            <a:r>
              <a:rPr lang="en-US" dirty="0" err="1" smtClean="0"/>
              <a:t>Suppl</a:t>
            </a:r>
            <a:r>
              <a:rPr lang="en-US" dirty="0" smtClean="0"/>
              <a:t> 5:S1-9.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A662-B83B-4F4F-B553-FE5D9C091A5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7412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From 1985-1995, the American Association of Poison Control Centers collected data on beta blocker toxicity.  Foun</a:t>
            </a:r>
            <a:r>
              <a:rPr lang="en-US" baseline="0" dirty="0" smtClean="0"/>
              <a:t>d 52,156 instances and 164 resulted in death (0.314%)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Love JN, </a:t>
            </a:r>
            <a:r>
              <a:rPr lang="en-US" dirty="0" err="1" smtClean="0"/>
              <a:t>Litovitz</a:t>
            </a:r>
            <a:r>
              <a:rPr lang="en-US" dirty="0" smtClean="0"/>
              <a:t> TL, Howell JM, Clancy C. Characterization of fatal beta blocker ingestion: a review of the American Association of Poison Control Centers data from 1985 to 1995. J </a:t>
            </a:r>
            <a:r>
              <a:rPr lang="en-US" dirty="0" err="1" smtClean="0"/>
              <a:t>Toxicol</a:t>
            </a:r>
            <a:r>
              <a:rPr lang="en-US" dirty="0" smtClean="0"/>
              <a:t> </a:t>
            </a:r>
            <a:r>
              <a:rPr lang="en-US" dirty="0" err="1" smtClean="0"/>
              <a:t>Clin</a:t>
            </a:r>
            <a:r>
              <a:rPr lang="en-US" dirty="0" smtClean="0"/>
              <a:t> </a:t>
            </a:r>
            <a:r>
              <a:rPr lang="en-US" dirty="0" err="1" smtClean="0"/>
              <a:t>Toxicol</a:t>
            </a:r>
            <a:r>
              <a:rPr lang="en-US" dirty="0" smtClean="0"/>
              <a:t>. 1997;35(4):353-9.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A662-B83B-4F4F-B553-FE5D9C091A5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1341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A662-B83B-4F4F-B553-FE5D9C091A5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5670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http://www.intechopen.com/source/html/41316/media/image1.png</a:t>
            </a:r>
          </a:p>
          <a:p>
            <a:r>
              <a:rPr lang="en-US" dirty="0" smtClean="0"/>
              <a:t>http://bme.virginia.edu/saucerman/images/bARsignaling300.jpg</a:t>
            </a:r>
          </a:p>
          <a:p>
            <a:endParaRPr lang="en-US" dirty="0" smtClean="0"/>
          </a:p>
          <a:p>
            <a:r>
              <a:rPr lang="en-US" dirty="0" err="1" smtClean="0"/>
              <a:t>Lusitropy</a:t>
            </a:r>
            <a:r>
              <a:rPr lang="en-US" dirty="0" smtClean="0"/>
              <a:t>:</a:t>
            </a:r>
            <a:r>
              <a:rPr lang="en-US" baseline="0" dirty="0" smtClean="0"/>
              <a:t> myocardial relaxation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UpToDate</a:t>
            </a:r>
            <a:r>
              <a:rPr lang="en-US" baseline="0" dirty="0" smtClean="0"/>
              <a:t>:</a:t>
            </a:r>
          </a:p>
          <a:p>
            <a:r>
              <a:rPr lang="en-US" baseline="0" dirty="0" smtClean="0"/>
              <a:t>Glucagon: </a:t>
            </a:r>
            <a:r>
              <a:rPr lang="en-US" dirty="0" smtClean="0"/>
              <a:t>5 mg intravenously is administered over one minute; if there is no increase in pulse or blood pressure after 10 to 15 minutes, a second bolus should be administered.  An effect should be observed within one to three minutes, with a peak response at five to seven minutes. If there is no observed effect after 10 minutes following a second dose, it is unlikely an infusion will provide benefit.  Nausea is common and patients are often pre-treated </a:t>
            </a:r>
            <a:r>
              <a:rPr lang="en-US" smtClean="0"/>
              <a:t>with ondansetron.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A662-B83B-4F4F-B553-FE5D9C091A5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4294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16 pigs underwent propranolol</a:t>
            </a:r>
            <a:r>
              <a:rPr lang="en-US" baseline="0" dirty="0" smtClean="0"/>
              <a:t> infusion and then were randomized to vasopressin or glucagon.  No statistical difference was detected in survival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Holger JS, </a:t>
            </a:r>
            <a:r>
              <a:rPr lang="en-US" dirty="0" err="1" smtClean="0"/>
              <a:t>Engebretsen</a:t>
            </a:r>
            <a:r>
              <a:rPr lang="en-US" dirty="0" smtClean="0"/>
              <a:t> KM, </a:t>
            </a:r>
            <a:r>
              <a:rPr lang="en-US" dirty="0" err="1" smtClean="0"/>
              <a:t>Obetz</a:t>
            </a:r>
            <a:r>
              <a:rPr lang="en-US" dirty="0" smtClean="0"/>
              <a:t> CL, </a:t>
            </a:r>
            <a:r>
              <a:rPr lang="en-US" dirty="0" err="1" smtClean="0"/>
              <a:t>Kleven</a:t>
            </a:r>
            <a:r>
              <a:rPr lang="en-US" dirty="0" smtClean="0"/>
              <a:t> TL, Harris CR. A comparison of vasopressin and glucagon in beta-blocker induced toxicity. </a:t>
            </a:r>
            <a:r>
              <a:rPr lang="en-US" dirty="0" err="1" smtClean="0"/>
              <a:t>Clin</a:t>
            </a:r>
            <a:r>
              <a:rPr lang="en-US" dirty="0" smtClean="0"/>
              <a:t> </a:t>
            </a:r>
            <a:r>
              <a:rPr lang="en-US" dirty="0" err="1" smtClean="0"/>
              <a:t>Toxicol</a:t>
            </a:r>
            <a:r>
              <a:rPr lang="en-US" dirty="0" smtClean="0"/>
              <a:t> (</a:t>
            </a:r>
            <a:r>
              <a:rPr lang="en-US" dirty="0" err="1" smtClean="0"/>
              <a:t>Phila</a:t>
            </a:r>
            <a:r>
              <a:rPr lang="en-US" dirty="0" smtClean="0"/>
              <a:t>). 2006;44(1):45-51.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A662-B83B-4F4F-B553-FE5D9C091A5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0718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Ten pigs received a 0.5 mg/kg bolus of propranolol IV followed by a continuous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infusion. At the point of toxicity 20 ml/kg normal saline was rapidly infused and the propranolol drip continued at 0.125 mg/kg/min over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four hours of resuscitation. Each pig was randomized to either IN/G or V/E.</a:t>
            </a:r>
          </a:p>
          <a:p>
            <a:endParaRPr lang="en-US" dirty="0" smtClean="0"/>
          </a:p>
          <a:p>
            <a:r>
              <a:rPr lang="en-US" dirty="0" smtClean="0"/>
              <a:t>Holger JS, </a:t>
            </a:r>
            <a:r>
              <a:rPr lang="en-US" dirty="0" err="1" smtClean="0"/>
              <a:t>Engebretsen</a:t>
            </a:r>
            <a:r>
              <a:rPr lang="en-US" dirty="0" smtClean="0"/>
              <a:t> KM, </a:t>
            </a:r>
            <a:r>
              <a:rPr lang="en-US" dirty="0" err="1" smtClean="0"/>
              <a:t>Fritzlar</a:t>
            </a:r>
            <a:r>
              <a:rPr lang="en-US" dirty="0" smtClean="0"/>
              <a:t> SJ, Patten LC, Harris CR, </a:t>
            </a:r>
            <a:r>
              <a:rPr lang="en-US" dirty="0" err="1" smtClean="0"/>
              <a:t>Flottemesch</a:t>
            </a:r>
            <a:r>
              <a:rPr lang="en-US" dirty="0" smtClean="0"/>
              <a:t> TJ. Insulin versus vasopressin and epinephrine to treat beta-blocker toxicity. </a:t>
            </a:r>
            <a:r>
              <a:rPr lang="en-US" dirty="0" err="1" smtClean="0"/>
              <a:t>Clin</a:t>
            </a:r>
            <a:r>
              <a:rPr lang="en-US" dirty="0" smtClean="0"/>
              <a:t> </a:t>
            </a:r>
            <a:r>
              <a:rPr lang="en-US" dirty="0" err="1" smtClean="0"/>
              <a:t>Toxicol</a:t>
            </a:r>
            <a:r>
              <a:rPr lang="en-US" dirty="0" smtClean="0"/>
              <a:t> (</a:t>
            </a:r>
            <a:r>
              <a:rPr lang="en-US" dirty="0" err="1" smtClean="0"/>
              <a:t>Phila</a:t>
            </a:r>
            <a:r>
              <a:rPr lang="en-US" dirty="0" smtClean="0"/>
              <a:t>). 2007;45(4):396-401.</a:t>
            </a:r>
          </a:p>
          <a:p>
            <a:endParaRPr lang="en-US" dirty="0" smtClean="0"/>
          </a:p>
          <a:p>
            <a:r>
              <a:rPr lang="en-US" dirty="0" err="1" smtClean="0"/>
              <a:t>Engebretsen</a:t>
            </a:r>
            <a:r>
              <a:rPr lang="en-US" dirty="0" smtClean="0"/>
              <a:t> KM, </a:t>
            </a:r>
            <a:r>
              <a:rPr lang="en-US" dirty="0" err="1" smtClean="0"/>
              <a:t>Kaczmarek</a:t>
            </a:r>
            <a:r>
              <a:rPr lang="en-US" dirty="0" smtClean="0"/>
              <a:t> KM, Morgan J, Holger JS. High-dose insulin therapy in beta-blocker and calcium channel-blocker poisoning. </a:t>
            </a:r>
            <a:r>
              <a:rPr lang="en-US" dirty="0" err="1" smtClean="0"/>
              <a:t>Clin</a:t>
            </a:r>
            <a:r>
              <a:rPr lang="en-US" dirty="0" smtClean="0"/>
              <a:t> </a:t>
            </a:r>
            <a:r>
              <a:rPr lang="en-US" dirty="0" err="1" smtClean="0"/>
              <a:t>Toxicol</a:t>
            </a:r>
            <a:r>
              <a:rPr lang="en-US" dirty="0" smtClean="0"/>
              <a:t> (</a:t>
            </a:r>
            <a:r>
              <a:rPr lang="en-US" dirty="0" err="1" smtClean="0"/>
              <a:t>Phila</a:t>
            </a:r>
            <a:r>
              <a:rPr lang="en-US" dirty="0" smtClean="0"/>
              <a:t>). 2011;49(4):277-83.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A662-B83B-4F4F-B553-FE5D9C091A5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4833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Ten pigs received a 0.5 mg/kg bolus of propranolol IV followed by a continuous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infusion. At the point of toxicity 20 ml/kg normal saline was rapidly infused and the propranolol drip continued at 0.125 mg/kg/min over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four hours of resuscitation. Each pig was randomized to either IN/G or V/E.</a:t>
            </a:r>
          </a:p>
          <a:p>
            <a:endParaRPr lang="en-US" dirty="0" smtClean="0"/>
          </a:p>
          <a:p>
            <a:r>
              <a:rPr lang="en-US" dirty="0" smtClean="0"/>
              <a:t>Holger JS, </a:t>
            </a:r>
            <a:r>
              <a:rPr lang="en-US" dirty="0" err="1" smtClean="0"/>
              <a:t>Engebretsen</a:t>
            </a:r>
            <a:r>
              <a:rPr lang="en-US" dirty="0" smtClean="0"/>
              <a:t> KM, </a:t>
            </a:r>
            <a:r>
              <a:rPr lang="en-US" dirty="0" err="1" smtClean="0"/>
              <a:t>Fritzlar</a:t>
            </a:r>
            <a:r>
              <a:rPr lang="en-US" dirty="0" smtClean="0"/>
              <a:t> SJ, Patten LC, Harris CR, </a:t>
            </a:r>
            <a:r>
              <a:rPr lang="en-US" dirty="0" err="1" smtClean="0"/>
              <a:t>Flottemesch</a:t>
            </a:r>
            <a:r>
              <a:rPr lang="en-US" dirty="0" smtClean="0"/>
              <a:t> TJ. Insulin versus vasopressin and epinephrine to treat beta-blocker toxicity. </a:t>
            </a:r>
            <a:r>
              <a:rPr lang="en-US" dirty="0" err="1" smtClean="0"/>
              <a:t>Clin</a:t>
            </a:r>
            <a:r>
              <a:rPr lang="en-US" dirty="0" smtClean="0"/>
              <a:t> </a:t>
            </a:r>
            <a:r>
              <a:rPr lang="en-US" dirty="0" err="1" smtClean="0"/>
              <a:t>Toxicol</a:t>
            </a:r>
            <a:r>
              <a:rPr lang="en-US" dirty="0" smtClean="0"/>
              <a:t> (</a:t>
            </a:r>
            <a:r>
              <a:rPr lang="en-US" dirty="0" err="1" smtClean="0"/>
              <a:t>Phila</a:t>
            </a:r>
            <a:r>
              <a:rPr lang="en-US" dirty="0" smtClean="0"/>
              <a:t>). 2007;45(4):396-401.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A662-B83B-4F4F-B553-FE5D9C091A5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832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A662-B83B-4F4F-B553-FE5D9C091A5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601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Ten pigs received a 0.5 mg/kg bolus of propranolol IV followed by a continuous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infusion. At the point of toxicity 20 ml/kg normal saline was rapidly infused and the propranolol drip continued at 0.125 mg/kg/min over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four hours of resuscitation. Each pig was randomized to either IN/G or V/E.</a:t>
            </a:r>
          </a:p>
          <a:p>
            <a:endParaRPr lang="en-US" dirty="0" smtClean="0"/>
          </a:p>
          <a:p>
            <a:r>
              <a:rPr lang="en-US" dirty="0" smtClean="0"/>
              <a:t>Holger JS, </a:t>
            </a:r>
            <a:r>
              <a:rPr lang="en-US" dirty="0" err="1" smtClean="0"/>
              <a:t>Engebretsen</a:t>
            </a:r>
            <a:r>
              <a:rPr lang="en-US" dirty="0" smtClean="0"/>
              <a:t> KM, </a:t>
            </a:r>
            <a:r>
              <a:rPr lang="en-US" dirty="0" err="1" smtClean="0"/>
              <a:t>Fritzlar</a:t>
            </a:r>
            <a:r>
              <a:rPr lang="en-US" dirty="0" smtClean="0"/>
              <a:t> SJ, Patten LC, Harris CR, </a:t>
            </a:r>
            <a:r>
              <a:rPr lang="en-US" dirty="0" err="1" smtClean="0"/>
              <a:t>Flottemesch</a:t>
            </a:r>
            <a:r>
              <a:rPr lang="en-US" dirty="0" smtClean="0"/>
              <a:t> TJ. Insulin versus vasopressin and epinephrine to treat beta-blocker toxicity. </a:t>
            </a:r>
            <a:r>
              <a:rPr lang="en-US" dirty="0" err="1" smtClean="0"/>
              <a:t>Clin</a:t>
            </a:r>
            <a:r>
              <a:rPr lang="en-US" dirty="0" smtClean="0"/>
              <a:t> </a:t>
            </a:r>
            <a:r>
              <a:rPr lang="en-US" dirty="0" err="1" smtClean="0"/>
              <a:t>Toxicol</a:t>
            </a:r>
            <a:r>
              <a:rPr lang="en-US" dirty="0" smtClean="0"/>
              <a:t> (</a:t>
            </a:r>
            <a:r>
              <a:rPr lang="en-US" dirty="0" err="1" smtClean="0"/>
              <a:t>Phila</a:t>
            </a:r>
            <a:r>
              <a:rPr lang="en-US" dirty="0" smtClean="0"/>
              <a:t>). 2007;45(4):396-401.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A662-B83B-4F4F-B553-FE5D9C091A5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537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err="1" smtClean="0"/>
              <a:t>Engebretsen</a:t>
            </a:r>
            <a:r>
              <a:rPr lang="en-US" dirty="0" smtClean="0"/>
              <a:t> KM, </a:t>
            </a:r>
            <a:r>
              <a:rPr lang="en-US" dirty="0" err="1" smtClean="0"/>
              <a:t>Kaczmarek</a:t>
            </a:r>
            <a:r>
              <a:rPr lang="en-US" dirty="0" smtClean="0"/>
              <a:t> KM, Morgan J, Holger JS. High-dose insulin therapy in beta-blocker and calcium channel-blocker poisoning. </a:t>
            </a:r>
            <a:r>
              <a:rPr lang="en-US" dirty="0" err="1" smtClean="0"/>
              <a:t>Clin</a:t>
            </a:r>
            <a:r>
              <a:rPr lang="en-US" dirty="0" smtClean="0"/>
              <a:t> </a:t>
            </a:r>
            <a:r>
              <a:rPr lang="en-US" dirty="0" err="1" smtClean="0"/>
              <a:t>Toxicol</a:t>
            </a:r>
            <a:r>
              <a:rPr lang="en-US" dirty="0" smtClean="0"/>
              <a:t> (</a:t>
            </a:r>
            <a:r>
              <a:rPr lang="en-US" dirty="0" err="1" smtClean="0"/>
              <a:t>Phila</a:t>
            </a:r>
            <a:r>
              <a:rPr lang="en-US" dirty="0" smtClean="0"/>
              <a:t>). 2011;49(4):277-83.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A662-B83B-4F4F-B553-FE5D9C091A5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270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A662-B83B-4F4F-B553-FE5D9C091A5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639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Pioglitazone selectively stimulates the nuclear receptor peroxisome proliferator-activated receptor gamma (PPAR-γ) and to a lesser extent PPAR-α.</a:t>
            </a:r>
            <a:r>
              <a:rPr lang="en-US" baseline="0" dirty="0" smtClean="0"/>
              <a:t>  </a:t>
            </a:r>
            <a:r>
              <a:rPr lang="en-US" dirty="0" smtClean="0"/>
              <a:t>It modulates the transcription of the insulin-sensitive genes involved in the control of glucose and lipid metabolism in the muscle, adipose tissue, and the liver.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A662-B83B-4F4F-B553-FE5D9C091A5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21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Changed HR from 58 -&gt; 51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A662-B83B-4F4F-B553-FE5D9C091A5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5046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A662-B83B-4F4F-B553-FE5D9C091A5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762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Probably atrial flutter with 4:1 block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A662-B83B-4F4F-B553-FE5D9C091A5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2022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Atrial flutter with variable</a:t>
            </a:r>
            <a:r>
              <a:rPr lang="en-US" baseline="0" dirty="0" smtClean="0"/>
              <a:t> block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A662-B83B-4F4F-B553-FE5D9C091A5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2022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Gets started on D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NS at 250 /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A662-B83B-4F4F-B553-FE5D9C091A5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39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CE5C-1F21-4268-AA96-86312748038C}" type="datetimeFigureOut">
              <a:rPr lang="en-US" smtClean="0"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B85C0-65B2-4FBE-9487-E9BEBF7DA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691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 Narrow" panose="020B0606020202030204" pitchFamily="34" charset="0"/>
              </a:defRPr>
            </a:lvl1pPr>
            <a:lvl2pPr>
              <a:defRPr>
                <a:latin typeface="Arial Narrow" panose="020B0606020202030204" pitchFamily="34" charset="0"/>
              </a:defRPr>
            </a:lvl2pPr>
            <a:lvl3pPr>
              <a:defRPr>
                <a:latin typeface="Arial Narrow" panose="020B0606020202030204" pitchFamily="34" charset="0"/>
              </a:defRPr>
            </a:lvl3pPr>
            <a:lvl4pPr>
              <a:defRPr>
                <a:latin typeface="Arial Narrow" panose="020B0606020202030204" pitchFamily="34" charset="0"/>
              </a:defRPr>
            </a:lvl4pPr>
            <a:lvl5pPr>
              <a:defRPr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fld id="{4789CE5C-1F21-4268-AA96-86312748038C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fld id="{E71B85C0-65B2-4FBE-9487-E9BEBF7DAE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560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>
            <a:lvl1pPr>
              <a:defRPr>
                <a:latin typeface="Arial Narrow" panose="020B0606020202030204" pitchFamily="34" charset="0"/>
              </a:defRPr>
            </a:lvl1pPr>
            <a:lvl2pPr>
              <a:defRPr>
                <a:latin typeface="Arial Narrow" panose="020B0606020202030204" pitchFamily="34" charset="0"/>
              </a:defRPr>
            </a:lvl2pPr>
            <a:lvl3pPr>
              <a:defRPr>
                <a:latin typeface="Arial Narrow" panose="020B0606020202030204" pitchFamily="34" charset="0"/>
              </a:defRPr>
            </a:lvl3pPr>
            <a:lvl4pPr>
              <a:defRPr>
                <a:latin typeface="Arial Narrow" panose="020B0606020202030204" pitchFamily="34" charset="0"/>
              </a:defRPr>
            </a:lvl4pPr>
            <a:lvl5pPr>
              <a:defRPr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fld id="{4789CE5C-1F21-4268-AA96-86312748038C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fld id="{E71B85C0-65B2-4FBE-9487-E9BEBF7DAE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717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14317"/>
          </a:xfrm>
        </p:spPr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8471"/>
            <a:ext cx="7886700" cy="4838492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>
              <a:defRPr>
                <a:latin typeface="Arial Narrow" panose="020B0606020202030204" pitchFamily="34" charset="0"/>
              </a:defRPr>
            </a:lvl2pPr>
            <a:lvl3pPr>
              <a:defRPr>
                <a:latin typeface="Arial Narrow" panose="020B0606020202030204" pitchFamily="34" charset="0"/>
              </a:defRPr>
            </a:lvl3pPr>
            <a:lvl4pPr>
              <a:defRPr>
                <a:latin typeface="Arial Narrow" panose="020B0606020202030204" pitchFamily="34" charset="0"/>
              </a:defRPr>
            </a:lvl4pPr>
            <a:lvl5pPr>
              <a:defRPr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fld id="{4789CE5C-1F21-4268-AA96-86312748038C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fld id="{E71B85C0-65B2-4FBE-9487-E9BEBF7DAE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04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fld id="{4789CE5C-1F21-4268-AA96-86312748038C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fld id="{E71B85C0-65B2-4FBE-9487-E9BEBF7DAE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88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>
              <a:defRPr>
                <a:latin typeface="Arial Narrow" panose="020B0606020202030204" pitchFamily="34" charset="0"/>
              </a:defRPr>
            </a:lvl2pPr>
            <a:lvl3pPr>
              <a:defRPr>
                <a:latin typeface="Arial Narrow" panose="020B0606020202030204" pitchFamily="34" charset="0"/>
              </a:defRPr>
            </a:lvl3pPr>
            <a:lvl4pPr>
              <a:defRPr>
                <a:latin typeface="Arial Narrow" panose="020B0606020202030204" pitchFamily="34" charset="0"/>
              </a:defRPr>
            </a:lvl4pPr>
            <a:lvl5pPr>
              <a:defRPr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>
              <a:defRPr>
                <a:latin typeface="Arial Narrow" panose="020B0606020202030204" pitchFamily="34" charset="0"/>
              </a:defRPr>
            </a:lvl2pPr>
            <a:lvl3pPr>
              <a:defRPr>
                <a:latin typeface="Arial Narrow" panose="020B0606020202030204" pitchFamily="34" charset="0"/>
              </a:defRPr>
            </a:lvl3pPr>
            <a:lvl4pPr>
              <a:defRPr>
                <a:latin typeface="Arial Narrow" panose="020B0606020202030204" pitchFamily="34" charset="0"/>
              </a:defRPr>
            </a:lvl4pPr>
            <a:lvl5pPr>
              <a:defRPr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fld id="{4789CE5C-1F21-4268-AA96-86312748038C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fld id="{E71B85C0-65B2-4FBE-9487-E9BEBF7DAE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10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 Narrow" panose="020B0606020202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>
              <a:defRPr>
                <a:latin typeface="Arial Narrow" panose="020B0606020202030204" pitchFamily="34" charset="0"/>
              </a:defRPr>
            </a:lvl2pPr>
            <a:lvl3pPr>
              <a:defRPr>
                <a:latin typeface="Arial Narrow" panose="020B0606020202030204" pitchFamily="34" charset="0"/>
              </a:defRPr>
            </a:lvl3pPr>
            <a:lvl4pPr>
              <a:defRPr>
                <a:latin typeface="Arial Narrow" panose="020B0606020202030204" pitchFamily="34" charset="0"/>
              </a:defRPr>
            </a:lvl4pPr>
            <a:lvl5pPr>
              <a:defRPr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 Narrow" panose="020B0606020202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>
              <a:defRPr>
                <a:latin typeface="Arial Narrow" panose="020B0606020202030204" pitchFamily="34" charset="0"/>
              </a:defRPr>
            </a:lvl2pPr>
            <a:lvl3pPr>
              <a:defRPr>
                <a:latin typeface="Arial Narrow" panose="020B0606020202030204" pitchFamily="34" charset="0"/>
              </a:defRPr>
            </a:lvl3pPr>
            <a:lvl4pPr>
              <a:defRPr>
                <a:latin typeface="Arial Narrow" panose="020B0606020202030204" pitchFamily="34" charset="0"/>
              </a:defRPr>
            </a:lvl4pPr>
            <a:lvl5pPr>
              <a:defRPr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fld id="{4789CE5C-1F21-4268-AA96-86312748038C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fld id="{E71B85C0-65B2-4FBE-9487-E9BEBF7DAE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77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fld id="{4789CE5C-1F21-4268-AA96-86312748038C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fld id="{E71B85C0-65B2-4FBE-9487-E9BEBF7DAE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17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CE5C-1F21-4268-AA96-86312748038C}" type="datetimeFigureOut">
              <a:rPr lang="en-US" smtClean="0"/>
              <a:t>9/18/2016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B85C0-65B2-4FBE-9487-E9BEBF7DA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052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>
                <a:latin typeface="Arial Narrow" panose="020B0606020202030204" pitchFamily="34" charset="0"/>
              </a:defRPr>
            </a:lvl1pPr>
            <a:lvl2pPr>
              <a:defRPr sz="2800">
                <a:latin typeface="Arial Narrow" panose="020B0606020202030204" pitchFamily="34" charset="0"/>
              </a:defRPr>
            </a:lvl2pPr>
            <a:lvl3pPr>
              <a:defRPr sz="2400">
                <a:latin typeface="Arial Narrow" panose="020B0606020202030204" pitchFamily="34" charset="0"/>
              </a:defRPr>
            </a:lvl3pPr>
            <a:lvl4pPr>
              <a:defRPr sz="2000">
                <a:latin typeface="Arial Narrow" panose="020B0606020202030204" pitchFamily="34" charset="0"/>
              </a:defRPr>
            </a:lvl4pPr>
            <a:lvl5pPr>
              <a:defRPr sz="2000">
                <a:latin typeface="Arial Narrow" panose="020B0606020202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>
                <a:latin typeface="Arial Narrow" panose="020B0606020202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fld id="{4789CE5C-1F21-4268-AA96-86312748038C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fld id="{E71B85C0-65B2-4FBE-9487-E9BEBF7DAE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2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>
                <a:latin typeface="Arial Narrow" panose="020B0606020202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>
                <a:latin typeface="Arial Narrow" panose="020B0606020202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fld id="{4789CE5C-1F21-4268-AA96-86312748038C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fld id="{E71B85C0-65B2-4FBE-9487-E9BEBF7DAE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150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287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126435"/>
            <a:ext cx="7886700" cy="5050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9CE5C-1F21-4268-AA96-86312748038C}" type="datetimeFigureOut">
              <a:rPr lang="en-US" smtClean="0"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B85C0-65B2-4FBE-9487-E9BEBF7DA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959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282344"/>
            <a:ext cx="9144000" cy="17907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Arial Narrow" panose="020B0606020202030204" pitchFamily="34" charset="0"/>
              </a:rPr>
              <a:t>Cardiology Case 2</a:t>
            </a:r>
            <a:r>
              <a:rPr lang="en-US" dirty="0" smtClean="0">
                <a:latin typeface="Arial Narrow" panose="020B0606020202030204" pitchFamily="34" charset="0"/>
              </a:rPr>
              <a:t/>
            </a:r>
            <a:br>
              <a:rPr lang="en-US" dirty="0" smtClean="0">
                <a:latin typeface="Arial Narrow" panose="020B0606020202030204" pitchFamily="34" charset="0"/>
              </a:rPr>
            </a:br>
            <a:endParaRPr lang="en-US" sz="3000" i="1" dirty="0">
              <a:latin typeface="Arial Narrow" panose="020B0606020202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0250" y="5873160"/>
            <a:ext cx="5143500" cy="1241822"/>
          </a:xfrm>
        </p:spPr>
        <p:txBody>
          <a:bodyPr>
            <a:normAutofit/>
          </a:bodyPr>
          <a:lstStyle/>
          <a:p>
            <a:r>
              <a:rPr lang="en-US" sz="2100" b="1" dirty="0">
                <a:latin typeface="Arial Narrow" panose="020B0606020202030204" pitchFamily="34" charset="0"/>
              </a:rPr>
              <a:t>Mark Tuttle, MD</a:t>
            </a:r>
          </a:p>
          <a:p>
            <a:fld id="{5AF463F8-7B49-493D-AFB4-DAD898473F54}" type="datetime2">
              <a:rPr lang="en-US" sz="2100" i="1" smtClean="0">
                <a:latin typeface="Arial Narrow" panose="020B0606020202030204" pitchFamily="34" charset="0"/>
              </a:rPr>
              <a:t>Sunday, September 18, 2016</a:t>
            </a:fld>
            <a:endParaRPr lang="en-US" sz="2100" i="1" dirty="0">
              <a:latin typeface="Arial Narrow" panose="020B0606020202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8992" y="155633"/>
            <a:ext cx="3926016" cy="25989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159" y="3010038"/>
            <a:ext cx="1253741" cy="157720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111" y="3206637"/>
            <a:ext cx="1243161" cy="145193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9537" y="3206637"/>
            <a:ext cx="2865234" cy="11985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1498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Differential Diagnosis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0111239"/>
              </p:ext>
            </p:extLst>
          </p:nvPr>
        </p:nvGraphicFramePr>
        <p:xfrm>
          <a:off x="730835" y="1299967"/>
          <a:ext cx="3840480" cy="361882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{073A0DAA-6AF3-43AB-8588-CEC1D06C72B9}</a:tableStyleId>
              </a:tblPr>
              <a:tblGrid>
                <a:gridCol w="3840480"/>
              </a:tblGrid>
              <a:tr h="540346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Bradycardia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154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smtClean="0"/>
                        <a:t>Increased vagal tone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smtClean="0"/>
                        <a:t>Fibrosis of AVN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smtClean="0"/>
                        <a:t>Ischemia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smtClean="0"/>
                        <a:t>Myocarditis/</a:t>
                      </a:r>
                      <a:r>
                        <a:rPr lang="en-US" sz="2400" b="0" dirty="0" smtClean="0"/>
                        <a:t>infiltrative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smtClean="0"/>
                        <a:t>Lyme </a:t>
                      </a:r>
                      <a:r>
                        <a:rPr lang="en-US" sz="2800" b="0" dirty="0" err="1" smtClean="0"/>
                        <a:t>carditis</a:t>
                      </a:r>
                      <a:endParaRPr lang="en-US" sz="2800" b="0" dirty="0" smtClean="0"/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smtClean="0"/>
                        <a:t>Drugs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smtClean="0"/>
                        <a:t>Procedures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0359247"/>
              </p:ext>
            </p:extLst>
          </p:nvPr>
        </p:nvGraphicFramePr>
        <p:xfrm>
          <a:off x="4883733" y="1299967"/>
          <a:ext cx="3840480" cy="23164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{073A0DAA-6AF3-43AB-8588-CEC1D06C72B9}</a:tableStyleId>
              </a:tblPr>
              <a:tblGrid>
                <a:gridCol w="3840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Hypotension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smtClean="0"/>
                        <a:t>Hypovolemic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smtClean="0"/>
                        <a:t>Cardiogenic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smtClean="0"/>
                        <a:t>Septic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smtClean="0"/>
                        <a:t>Distrib</a:t>
                      </a:r>
                      <a:r>
                        <a:rPr lang="en-US" sz="2800" b="0" baseline="0" dirty="0" smtClean="0"/>
                        <a:t>utive</a:t>
                      </a:r>
                      <a:endParaRPr lang="en-US" sz="2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9136873"/>
              </p:ext>
            </p:extLst>
          </p:nvPr>
        </p:nvGraphicFramePr>
        <p:xfrm>
          <a:off x="4855511" y="3924633"/>
          <a:ext cx="3840480" cy="18897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{073A0DAA-6AF3-43AB-8588-CEC1D06C72B9}</a:tableStyleId>
              </a:tblPr>
              <a:tblGrid>
                <a:gridCol w="3840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Hypoglycemia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smtClean="0"/>
                        <a:t>Drugs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smtClean="0"/>
                        <a:t>Liver</a:t>
                      </a:r>
                      <a:r>
                        <a:rPr lang="en-US" sz="2800" b="0" baseline="0" dirty="0" smtClean="0"/>
                        <a:t> failure</a:t>
                      </a:r>
                      <a:endParaRPr lang="en-US" sz="2800" b="0" dirty="0" smtClean="0"/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smtClean="0"/>
                        <a:t>Hormone</a:t>
                      </a:r>
                      <a:r>
                        <a:rPr lang="en-US" sz="2800" b="0" baseline="0" dirty="0" smtClean="0"/>
                        <a:t> deficiency</a:t>
                      </a:r>
                      <a:endParaRPr lang="en-US" sz="2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0968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Team Up!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Clr>
                <a:srgbClr val="FF0000"/>
              </a:buClr>
            </a:pPr>
            <a:r>
              <a:rPr lang="en-US" sz="3600" b="1" dirty="0" smtClean="0">
                <a:latin typeface="Arial Narrow" panose="020B0606020202030204" pitchFamily="34" charset="0"/>
              </a:rPr>
              <a:t>Team 1</a:t>
            </a:r>
            <a:r>
              <a:rPr lang="en-US" sz="3600" dirty="0" smtClean="0">
                <a:latin typeface="Arial Narrow" panose="020B0606020202030204" pitchFamily="34" charset="0"/>
              </a:rPr>
              <a:t>: Make your case that this patient has beta blocker toxicity.</a:t>
            </a:r>
            <a:br>
              <a:rPr lang="en-US" sz="3600" dirty="0" smtClean="0">
                <a:latin typeface="Arial Narrow" panose="020B0606020202030204" pitchFamily="34" charset="0"/>
              </a:rPr>
            </a:br>
            <a:endParaRPr lang="en-US" sz="3600" dirty="0" smtClean="0">
              <a:latin typeface="Arial Narrow" panose="020B0606020202030204" pitchFamily="34" charset="0"/>
            </a:endParaRPr>
          </a:p>
          <a:p>
            <a:pPr marL="342900" indent="-342900">
              <a:buClr>
                <a:srgbClr val="FF0000"/>
              </a:buClr>
            </a:pPr>
            <a:r>
              <a:rPr lang="en-US" sz="3600" b="1" dirty="0" smtClean="0">
                <a:latin typeface="Arial Narrow" panose="020B0606020202030204" pitchFamily="34" charset="0"/>
              </a:rPr>
              <a:t>Team 2</a:t>
            </a:r>
            <a:r>
              <a:rPr lang="en-US" sz="3600" dirty="0" smtClean="0">
                <a:latin typeface="Arial Narrow" panose="020B0606020202030204" pitchFamily="34" charset="0"/>
              </a:rPr>
              <a:t>: Make the case that this patient does NOT have beta blocker toxicity.</a:t>
            </a:r>
            <a:endParaRPr lang="en-US" sz="3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009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</a:t>
            </a:r>
            <a:r>
              <a:rPr lang="en-US" dirty="0" smtClean="0"/>
              <a:t>-blocker level?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a send-out lab at most institutions</a:t>
            </a:r>
          </a:p>
          <a:p>
            <a:r>
              <a:rPr lang="en-US" dirty="0" smtClean="0"/>
              <a:t>Blood levels (of metoprolol) do not correlate well with toxicity</a:t>
            </a:r>
          </a:p>
          <a:p>
            <a:pPr lvl="1"/>
            <a:r>
              <a:rPr lang="en-US" dirty="0" smtClean="0"/>
              <a:t>One patient had a metoprolol level of 7,140 ng/mL and was asymptomatic</a:t>
            </a:r>
          </a:p>
          <a:p>
            <a:pPr lvl="1"/>
            <a:r>
              <a:rPr lang="en-US" dirty="0" smtClean="0"/>
              <a:t>Another patient had a metoprolol level of 648 ng/mL and was in shock with prolonged PR interval, lethargy, hypotension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733800" y="6360081"/>
            <a:ext cx="5259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i="1" dirty="0" smtClean="0"/>
              <a:t>Love. American Journal of Emergency Medicine. 1994.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25705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Manifestations of </a:t>
            </a:r>
            <a:r>
              <a:rPr lang="el-GR" dirty="0" smtClean="0"/>
              <a:t>β</a:t>
            </a:r>
            <a:r>
              <a:rPr lang="en-US" dirty="0" smtClean="0"/>
              <a:t>-blocker Toxicity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Hypotension</a:t>
            </a:r>
          </a:p>
          <a:p>
            <a:r>
              <a:rPr lang="en-US" dirty="0" smtClean="0"/>
              <a:t>Arrhythmia</a:t>
            </a:r>
          </a:p>
          <a:p>
            <a:pPr lvl="1"/>
            <a:r>
              <a:rPr lang="en-US" dirty="0" smtClean="0"/>
              <a:t>Bradycardia: Can be a late manifestation</a:t>
            </a:r>
          </a:p>
          <a:p>
            <a:pPr lvl="2"/>
            <a:r>
              <a:rPr lang="en-US" dirty="0" smtClean="0"/>
              <a:t>Sinus node dysfunction</a:t>
            </a:r>
          </a:p>
          <a:p>
            <a:pPr lvl="2"/>
            <a:r>
              <a:rPr lang="en-US" dirty="0" smtClean="0"/>
              <a:t>Heart block</a:t>
            </a:r>
          </a:p>
          <a:p>
            <a:pPr lvl="2"/>
            <a:r>
              <a:rPr lang="en-US" dirty="0" smtClean="0"/>
              <a:t>AV delay (most common)</a:t>
            </a:r>
          </a:p>
          <a:p>
            <a:pPr lvl="1"/>
            <a:r>
              <a:rPr lang="en-US" dirty="0" smtClean="0"/>
              <a:t>QRS prolongation: With beta blockers that have “membrane stabilization” effects (propranolol)</a:t>
            </a:r>
          </a:p>
          <a:p>
            <a:pPr lvl="1"/>
            <a:r>
              <a:rPr lang="en-US" dirty="0" smtClean="0"/>
              <a:t>QT prolongation: Suggests </a:t>
            </a:r>
            <a:r>
              <a:rPr lang="en-US" dirty="0" err="1" smtClean="0"/>
              <a:t>sotalol</a:t>
            </a:r>
            <a:endParaRPr lang="en-US" dirty="0" smtClean="0"/>
          </a:p>
          <a:p>
            <a:r>
              <a:rPr lang="en-US" dirty="0" smtClean="0"/>
              <a:t>Seizures: Suggests lipophilic beta blocker (ex. </a:t>
            </a:r>
            <a:r>
              <a:rPr lang="en-US" dirty="0" err="1"/>
              <a:t>p</a:t>
            </a:r>
            <a:r>
              <a:rPr lang="en-US" dirty="0" err="1" smtClean="0"/>
              <a:t>ropanolol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err="1" smtClean="0"/>
              <a:t>Hypoglyemia</a:t>
            </a:r>
            <a:r>
              <a:rPr lang="en-US" dirty="0" smtClean="0"/>
              <a:t>: Distinguishes from CCB toxicity which causes hyperglycemia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74426" y="6360081"/>
            <a:ext cx="7418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i="1" dirty="0" err="1" smtClean="0"/>
              <a:t>DeMott</a:t>
            </a:r>
            <a:r>
              <a:rPr lang="en-US" i="1" dirty="0" smtClean="0"/>
              <a:t> et al. Chapter 3: Overdose of </a:t>
            </a:r>
            <a:r>
              <a:rPr lang="en-US" i="1" dirty="0" err="1" smtClean="0"/>
              <a:t>Cardiotoxic</a:t>
            </a:r>
            <a:r>
              <a:rPr lang="en-US" i="1" dirty="0" smtClean="0"/>
              <a:t> Drugs. </a:t>
            </a:r>
            <a:r>
              <a:rPr lang="en-US" i="1" dirty="0" err="1" smtClean="0"/>
              <a:t>Noncoronary</a:t>
            </a:r>
            <a:r>
              <a:rPr lang="en-US" i="1" dirty="0" smtClean="0"/>
              <a:t> Disease.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50793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Pharmacology of </a:t>
            </a:r>
            <a:r>
              <a:rPr lang="el-GR" dirty="0" smtClean="0"/>
              <a:t>β</a:t>
            </a:r>
            <a:r>
              <a:rPr lang="en-US" dirty="0" smtClean="0"/>
              <a:t>-blockers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4417679"/>
              </p:ext>
            </p:extLst>
          </p:nvPr>
        </p:nvGraphicFramePr>
        <p:xfrm>
          <a:off x="628650" y="1799500"/>
          <a:ext cx="7529104" cy="18897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{073A0DAA-6AF3-43AB-8588-CEC1D06C72B9}</a:tableStyleId>
              </a:tblPr>
              <a:tblGrid>
                <a:gridCol w="3764552"/>
                <a:gridCol w="3764552"/>
              </a:tblGrid>
              <a:tr h="310156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Hepatic</a:t>
                      </a:r>
                      <a:r>
                        <a:rPr lang="en-US" sz="2800" baseline="0" dirty="0" smtClean="0"/>
                        <a:t> metabolism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Renal metabolism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1244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err="1" smtClean="0"/>
                        <a:t>Propanolol</a:t>
                      </a:r>
                      <a:endParaRPr lang="en-US" sz="2800" b="0" dirty="0" smtClean="0"/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smtClean="0"/>
                        <a:t>Carvedilol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smtClean="0"/>
                        <a:t>Metoprolol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smtClean="0"/>
                        <a:t>Atenolol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err="1" smtClean="0"/>
                        <a:t>Nadolol</a:t>
                      </a:r>
                      <a:endParaRPr lang="en-US" sz="2800" b="0" dirty="0" smtClean="0"/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err="1" smtClean="0"/>
                        <a:t>Sotalol</a:t>
                      </a:r>
                      <a:endParaRPr lang="en-US" sz="2800" b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16112" y="6360081"/>
            <a:ext cx="5476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i="1" dirty="0" err="1" smtClean="0"/>
              <a:t>Haeusler</a:t>
            </a:r>
            <a:r>
              <a:rPr lang="en-US" i="1" dirty="0" smtClean="0"/>
              <a:t>. Journal of Cardiovascular Pharmacology. 1990.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22736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Fatal </a:t>
            </a:r>
            <a:r>
              <a:rPr lang="el-GR" dirty="0" smtClean="0"/>
              <a:t>β</a:t>
            </a:r>
            <a:r>
              <a:rPr lang="en-US" dirty="0" smtClean="0"/>
              <a:t>-Blockers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209522"/>
              </p:ext>
            </p:extLst>
          </p:nvPr>
        </p:nvGraphicFramePr>
        <p:xfrm>
          <a:off x="628650" y="1338263"/>
          <a:ext cx="7886700" cy="4838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44114" y="6360081"/>
            <a:ext cx="5748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i="1" dirty="0" smtClean="0"/>
              <a:t>Love et al. Journal of Toxicology &amp; Clinical Toxicology. 1997.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78199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of </a:t>
            </a:r>
            <a:r>
              <a:rPr lang="el-GR" dirty="0" smtClean="0"/>
              <a:t>β</a:t>
            </a:r>
            <a:r>
              <a:rPr lang="en-US" dirty="0" smtClean="0"/>
              <a:t>-blocker toxicity?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67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Adrenergic Receptors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22490" y="1388534"/>
            <a:ext cx="7066844" cy="5181600"/>
          </a:xfrm>
          <a:prstGeom prst="ellipse">
            <a:avLst/>
          </a:prstGeom>
          <a:solidFill>
            <a:schemeClr val="accent1">
              <a:alpha val="35000"/>
            </a:schemeClr>
          </a:solidFill>
          <a:ln w="508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 rot="20460029">
            <a:off x="2294257" y="1409426"/>
            <a:ext cx="792117" cy="798367"/>
          </a:xfrm>
          <a:prstGeom prst="roundRect">
            <a:avLst>
              <a:gd name="adj" fmla="val 280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dirty="0" smtClean="0">
                <a:latin typeface="Franklin Gothic Medium"/>
              </a:rPr>
              <a:t>β</a:t>
            </a:r>
            <a:r>
              <a:rPr lang="en-US" baseline="-25000" dirty="0" smtClean="0">
                <a:latin typeface="Franklin Gothic Medium"/>
              </a:rPr>
              <a:t>1</a:t>
            </a:r>
            <a:endParaRPr lang="en-US" sz="5400" baseline="-25000" dirty="0"/>
          </a:p>
        </p:txBody>
      </p:sp>
      <p:sp>
        <p:nvSpPr>
          <p:cNvPr id="7" name="TextBox 6"/>
          <p:cNvSpPr txBox="1"/>
          <p:nvPr/>
        </p:nvSpPr>
        <p:spPr>
          <a:xfrm>
            <a:off x="3436714" y="2219924"/>
            <a:ext cx="1306768" cy="70788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000" dirty="0" err="1" smtClean="0">
                <a:latin typeface="Arial Narrow" panose="020B0606020202030204" pitchFamily="34" charset="0"/>
              </a:rPr>
              <a:t>cAMP</a:t>
            </a:r>
            <a:endParaRPr lang="en-US" sz="4000" dirty="0">
              <a:latin typeface="Arial Narrow" panose="020B060602020203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2899238" y="4572000"/>
            <a:ext cx="2195690" cy="1315156"/>
          </a:xfrm>
          <a:prstGeom prst="ellipse">
            <a:avLst/>
          </a:prstGeom>
          <a:solidFill>
            <a:schemeClr val="accent2">
              <a:alpha val="35000"/>
            </a:schemeClr>
          </a:solidFill>
          <a:ln w="508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99570" y="4986239"/>
            <a:ext cx="1829797" cy="782385"/>
          </a:xfrm>
          <a:prstGeom prst="rect">
            <a:avLst/>
          </a:prstGeom>
          <a:noFill/>
        </p:spPr>
        <p:txBody>
          <a:bodyPr wrap="none" rtlCol="0">
            <a:prstTxWarp prst="textArchDown">
              <a:avLst/>
            </a:prstTxWarp>
            <a:spAutoFit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Sarcoplasmic Reticulum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6976" y="3249053"/>
            <a:ext cx="1026243" cy="70788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000" dirty="0" smtClean="0">
                <a:latin typeface="Arial Narrow" panose="020B0606020202030204" pitchFamily="34" charset="0"/>
              </a:rPr>
              <a:t>PKA</a:t>
            </a:r>
            <a:endParaRPr lang="en-US" sz="4000" dirty="0">
              <a:latin typeface="Arial Narrow" panose="020B0606020202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95062" y="2910879"/>
            <a:ext cx="1204176" cy="70788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000" dirty="0" smtClean="0">
                <a:latin typeface="Arial Narrow" panose="020B0606020202030204" pitchFamily="34" charset="0"/>
              </a:rPr>
              <a:t>PDE</a:t>
            </a:r>
            <a:r>
              <a:rPr lang="en-US" sz="4000" baseline="-25000" dirty="0" smtClean="0">
                <a:latin typeface="Arial Narrow" panose="020B0606020202030204" pitchFamily="34" charset="0"/>
              </a:rPr>
              <a:t>3</a:t>
            </a:r>
            <a:endParaRPr lang="en-US" sz="4000" baseline="-25000" dirty="0">
              <a:latin typeface="Arial Narrow" panose="020B060602020203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01024" y="4334627"/>
            <a:ext cx="792117" cy="474745"/>
          </a:xfrm>
          <a:prstGeom prst="roundRect">
            <a:avLst>
              <a:gd name="adj" fmla="val 28037"/>
            </a:avLst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RyR</a:t>
            </a:r>
            <a:endParaRPr lang="en-US" sz="2400" b="1" baseline="-250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76748" y="4824649"/>
            <a:ext cx="1040670" cy="70788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000" dirty="0" smtClean="0">
                <a:latin typeface="Arial Narrow" panose="020B0606020202030204" pitchFamily="34" charset="0"/>
              </a:rPr>
              <a:t>Ca</a:t>
            </a:r>
            <a:r>
              <a:rPr lang="en-US" sz="4000" baseline="30000" dirty="0" smtClean="0">
                <a:latin typeface="Arial Narrow" panose="020B0606020202030204" pitchFamily="34" charset="0"/>
              </a:rPr>
              <a:t>2+</a:t>
            </a:r>
            <a:endParaRPr lang="en-US" sz="4000" baseline="30000" dirty="0">
              <a:latin typeface="Arial Narrow" panose="020B060602020203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 rot="1309176">
            <a:off x="4972194" y="1451105"/>
            <a:ext cx="1417572" cy="503678"/>
          </a:xfrm>
          <a:prstGeom prst="roundRect">
            <a:avLst>
              <a:gd name="adj" fmla="val 28037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aseline="-25000" dirty="0">
              <a:latin typeface="Arial Narrow" panose="020B060602020203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 rot="1311234">
            <a:off x="5022302" y="1340333"/>
            <a:ext cx="1382110" cy="5027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4000" baseline="-25000" dirty="0">
                <a:solidFill>
                  <a:prstClr val="white"/>
                </a:solidFill>
                <a:latin typeface="Arial Narrow" panose="020B0606020202030204" pitchFamily="34" charset="0"/>
              </a:rPr>
              <a:t>Glucagon</a:t>
            </a:r>
          </a:p>
        </p:txBody>
      </p:sp>
      <p:graphicFrame>
        <p:nvGraphicFramePr>
          <p:cNvPr id="2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4378726"/>
              </p:ext>
            </p:extLst>
          </p:nvPr>
        </p:nvGraphicFramePr>
        <p:xfrm>
          <a:off x="6276621" y="4616347"/>
          <a:ext cx="2528713" cy="198998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76200" dir="8100000" sx="101000" sy="101000" algn="tr" rotWithShape="0">
                    <a:prstClr val="black">
                      <a:alpha val="40000"/>
                    </a:prstClr>
                  </a:outerShdw>
                </a:effectLst>
                <a:tableStyleId>{073A0DAA-6AF3-43AB-8588-CEC1D06C72B9}</a:tableStyleId>
              </a:tblPr>
              <a:tblGrid>
                <a:gridCol w="2528713"/>
              </a:tblGrid>
              <a:tr h="504457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 Narrow" panose="020B0606020202030204" pitchFamily="34" charset="0"/>
                        </a:rPr>
                        <a:t>Calcium effects</a:t>
                      </a:r>
                      <a:endParaRPr lang="en-US" sz="28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1825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err="1" smtClean="0">
                          <a:latin typeface="Arial Narrow" panose="020B0606020202030204" pitchFamily="34" charset="0"/>
                        </a:rPr>
                        <a:t>Inotropy</a:t>
                      </a:r>
                      <a:r>
                        <a:rPr lang="en-US" sz="2800" b="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US" sz="2800" b="0" dirty="0" smtClean="0">
                          <a:latin typeface="Franklin Gothic Medium"/>
                        </a:rPr>
                        <a:t>↑</a:t>
                      </a:r>
                      <a:endParaRPr lang="en-US" sz="2800" b="0" dirty="0" smtClean="0">
                        <a:latin typeface="Arial Narrow" panose="020B0606020202030204" pitchFamily="34" charset="0"/>
                      </a:endParaRP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err="1" smtClean="0">
                          <a:latin typeface="Arial Narrow" panose="020B0606020202030204" pitchFamily="34" charset="0"/>
                        </a:rPr>
                        <a:t>Chronotropy</a:t>
                      </a:r>
                      <a:r>
                        <a:rPr lang="en-US" sz="2800" b="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US" sz="2800" b="0" dirty="0" smtClean="0">
                          <a:latin typeface="Franklin Gothic Medium"/>
                        </a:rPr>
                        <a:t>↑</a:t>
                      </a:r>
                      <a:endParaRPr lang="en-US" sz="2800" b="0" dirty="0" smtClean="0">
                        <a:latin typeface="Arial Narrow" panose="020B0606020202030204" pitchFamily="34" charset="0"/>
                      </a:endParaRP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dirty="0" err="1" smtClean="0">
                          <a:latin typeface="Arial Narrow" panose="020B0606020202030204" pitchFamily="34" charset="0"/>
                        </a:rPr>
                        <a:t>Lusitropy</a:t>
                      </a:r>
                      <a:r>
                        <a:rPr lang="en-US" sz="2800" b="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US" sz="2800" b="0" dirty="0" smtClean="0">
                          <a:latin typeface="Franklin Gothic Medium"/>
                        </a:rPr>
                        <a:t>↑</a:t>
                      </a:r>
                      <a:endParaRPr lang="en-US" sz="2800" b="0" dirty="0" smtClean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22" name="Straight Arrow Connector 21"/>
          <p:cNvCxnSpPr/>
          <p:nvPr/>
        </p:nvCxnSpPr>
        <p:spPr>
          <a:xfrm>
            <a:off x="3194756" y="1895372"/>
            <a:ext cx="802326" cy="41961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044942" y="2927810"/>
            <a:ext cx="0" cy="44756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017064" y="3849511"/>
            <a:ext cx="8693" cy="48511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4" idx="3"/>
          </p:cNvCxnSpPr>
          <p:nvPr/>
        </p:nvCxnSpPr>
        <p:spPr>
          <a:xfrm>
            <a:off x="4517418" y="5178592"/>
            <a:ext cx="1646315" cy="112972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2774650" y="2822222"/>
            <a:ext cx="802326" cy="37769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4393141" y="1895372"/>
            <a:ext cx="1076326" cy="41961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209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Glucagon versus vasopressin in beta blocker toxicity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2112" y="1312793"/>
            <a:ext cx="5819775" cy="50477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04037" y="6360081"/>
            <a:ext cx="3688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i="1" dirty="0" smtClean="0"/>
              <a:t>Holger et al. Clinical Toxicology. 2007.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8626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Vasopressin versus insulin in beta blocker toxicity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04037" y="6360081"/>
            <a:ext cx="3688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i="1" dirty="0" smtClean="0"/>
              <a:t>Holger et al. Clinical Toxicology. 2007.</a:t>
            </a:r>
            <a:endParaRPr lang="en-US" i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0" y="1917149"/>
            <a:ext cx="7600950" cy="370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15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History of present illness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Arial Narrow" panose="020B0606020202030204" pitchFamily="34" charset="0"/>
              </a:rPr>
              <a:t>67 </a:t>
            </a:r>
            <a:r>
              <a:rPr lang="en-US" sz="3600" dirty="0"/>
              <a:t>year </a:t>
            </a:r>
            <a:r>
              <a:rPr lang="en-US" sz="3600" dirty="0" smtClean="0"/>
              <a:t>♂ with diabetes mellitus, cerebrovascular disease, and atrial flutter presents with nausea, </a:t>
            </a:r>
            <a:r>
              <a:rPr lang="en-US" sz="3600" dirty="0" err="1" smtClean="0"/>
              <a:t>nonbloody</a:t>
            </a:r>
            <a:r>
              <a:rPr lang="en-US" sz="3600" dirty="0" smtClean="0"/>
              <a:t>/bilious vomiting, and lightheadedness.</a:t>
            </a:r>
            <a:endParaRPr lang="en-US" sz="36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n-US" sz="36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US" sz="3600" b="1" dirty="0" smtClean="0">
                <a:latin typeface="Arial Narrow" panose="020B0606020202030204" pitchFamily="34" charset="0"/>
              </a:rPr>
              <a:t>Review of systems:</a:t>
            </a:r>
          </a:p>
          <a:p>
            <a:r>
              <a:rPr lang="en-US" sz="3600" dirty="0" smtClean="0">
                <a:latin typeface="Arial Narrow" panose="020B0606020202030204" pitchFamily="34" charset="0"/>
              </a:rPr>
              <a:t>Negative for sick contacts</a:t>
            </a:r>
          </a:p>
          <a:p>
            <a:r>
              <a:rPr lang="en-US" sz="3600" dirty="0" smtClean="0"/>
              <a:t>Negative for fever, chills</a:t>
            </a:r>
            <a:endParaRPr lang="en-US" sz="3600" dirty="0" smtClean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03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Vasopressin versus insulin in beta blocker toxicity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04037" y="6360081"/>
            <a:ext cx="3688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i="1" dirty="0" smtClean="0"/>
              <a:t>Holger et al. Clinical Toxicology. 2007.</a:t>
            </a:r>
            <a:endParaRPr lang="en-US" i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0" y="1955249"/>
            <a:ext cx="7505700" cy="362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03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Vasopressin </a:t>
            </a:r>
            <a:r>
              <a:rPr lang="en-US" dirty="0" smtClean="0"/>
              <a:t>versus insulin in beta blocker toxicity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0750" y="1419329"/>
            <a:ext cx="5181600" cy="46767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04037" y="6360081"/>
            <a:ext cx="3688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i="1" dirty="0" smtClean="0"/>
              <a:t>Holger et al. Clinical Toxicology. 2007.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50324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insulin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Increased </a:t>
            </a:r>
            <a:r>
              <a:rPr lang="en-US" sz="3200" dirty="0" err="1" smtClean="0"/>
              <a:t>inotropy</a:t>
            </a:r>
            <a:endParaRPr lang="en-US" sz="3200" dirty="0" smtClean="0"/>
          </a:p>
          <a:p>
            <a:r>
              <a:rPr lang="en-US" sz="3200" dirty="0" smtClean="0"/>
              <a:t>Increased carbohydrate uptake in the myocardium</a:t>
            </a:r>
          </a:p>
          <a:p>
            <a:r>
              <a:rPr lang="en-US" sz="3200" dirty="0" smtClean="0"/>
              <a:t>Increased vasodilation</a:t>
            </a:r>
          </a:p>
          <a:p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But we really don’t know for sure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04037" y="6360081"/>
            <a:ext cx="3688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i="1" dirty="0" smtClean="0"/>
              <a:t>Holger et al. Clinical Toxicology. 2007.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93913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48343" y="370761"/>
            <a:ext cx="4223657" cy="56375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>
                <a:latin typeface="Arial Narrow" panose="020B0606020202030204" pitchFamily="34" charset="0"/>
              </a:rPr>
              <a:t>Past Medical History: 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Cerebrovascular disease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Pulmonary embolism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Diabetes mellitus, type 2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Hypertension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PTSD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Bipolar disorder</a:t>
            </a:r>
          </a:p>
          <a:p>
            <a:pPr marL="0" indent="0">
              <a:buNone/>
            </a:pPr>
            <a:endParaRPr lang="en-US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 Narrow" panose="020B0606020202030204" pitchFamily="34" charset="0"/>
              </a:rPr>
              <a:t>Allergies</a:t>
            </a:r>
            <a:r>
              <a:rPr lang="en-US" dirty="0" smtClean="0">
                <a:latin typeface="Arial Narrow" panose="020B0606020202030204" pitchFamily="34" charset="0"/>
              </a:rPr>
              <a:t>: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NKDA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24400" y="370761"/>
            <a:ext cx="4255008" cy="56375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>
                <a:latin typeface="Arial Narrow" panose="020B0606020202030204" pitchFamily="34" charset="0"/>
              </a:rPr>
              <a:t>Social History:</a:t>
            </a:r>
          </a:p>
          <a:p>
            <a:r>
              <a:rPr lang="en-US" u="sng" dirty="0" smtClean="0">
                <a:latin typeface="Arial Narrow" panose="020B0606020202030204" pitchFamily="34" charset="0"/>
              </a:rPr>
              <a:t>Occupation</a:t>
            </a:r>
            <a:r>
              <a:rPr lang="en-US" dirty="0" smtClean="0">
                <a:latin typeface="Arial Narrow" panose="020B0606020202030204" pitchFamily="34" charset="0"/>
              </a:rPr>
              <a:t>: Retired postal worker</a:t>
            </a:r>
          </a:p>
          <a:p>
            <a:r>
              <a:rPr lang="en-US" u="sng" dirty="0" smtClean="0">
                <a:latin typeface="Arial Narrow" panose="020B0606020202030204" pitchFamily="34" charset="0"/>
              </a:rPr>
              <a:t>Tobacco</a:t>
            </a:r>
            <a:r>
              <a:rPr lang="en-US" dirty="0" smtClean="0">
                <a:latin typeface="Arial Narrow" panose="020B0606020202030204" pitchFamily="34" charset="0"/>
              </a:rPr>
              <a:t>: Never smoker</a:t>
            </a:r>
          </a:p>
          <a:p>
            <a:r>
              <a:rPr lang="en-US" u="sng" dirty="0" smtClean="0">
                <a:latin typeface="Arial Narrow" panose="020B0606020202030204" pitchFamily="34" charset="0"/>
              </a:rPr>
              <a:t>Alcohol</a:t>
            </a:r>
            <a:r>
              <a:rPr lang="en-US" dirty="0" smtClean="0">
                <a:latin typeface="Arial Narrow" panose="020B0606020202030204" pitchFamily="34" charset="0"/>
              </a:rPr>
              <a:t>: Quit 20 years ago</a:t>
            </a:r>
          </a:p>
          <a:p>
            <a:r>
              <a:rPr lang="en-US" u="sng" dirty="0" err="1" smtClean="0">
                <a:latin typeface="Arial Narrow" panose="020B0606020202030204" pitchFamily="34" charset="0"/>
              </a:rPr>
              <a:t>Illicits</a:t>
            </a:r>
            <a:r>
              <a:rPr lang="en-US" dirty="0" smtClean="0">
                <a:latin typeface="Arial Narrow" panose="020B0606020202030204" pitchFamily="34" charset="0"/>
              </a:rPr>
              <a:t>: Denies</a:t>
            </a:r>
          </a:p>
          <a:p>
            <a:pPr marL="0" indent="0">
              <a:buNone/>
            </a:pPr>
            <a:endParaRPr lang="en-US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Arial Narrow" panose="020B0606020202030204" pitchFamily="34" charset="0"/>
              </a:rPr>
              <a:t>Family History</a:t>
            </a:r>
            <a:r>
              <a:rPr lang="en-US" dirty="0">
                <a:latin typeface="Arial Narrow" panose="020B0606020202030204" pitchFamily="34" charset="0"/>
              </a:rPr>
              <a:t>: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No history of familial disease</a:t>
            </a:r>
            <a:endParaRPr lang="en-US" dirty="0">
              <a:latin typeface="Arial Narrow" panose="020B0606020202030204" pitchFamily="34" charset="0"/>
            </a:endParaRPr>
          </a:p>
          <a:p>
            <a:endParaRPr lang="en-US" dirty="0" smtClean="0">
              <a:latin typeface="Arial Narrow" panose="020B0606020202030204" pitchFamily="34" charset="0"/>
            </a:endParaRPr>
          </a:p>
          <a:p>
            <a:endParaRPr lang="en-US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n-US" b="1" dirty="0" smtClean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66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388" y="1849459"/>
            <a:ext cx="8861612" cy="3956981"/>
          </a:xfrm>
        </p:spPr>
        <p:txBody>
          <a:bodyPr numCol="2">
            <a:noAutofit/>
          </a:bodyPr>
          <a:lstStyle/>
          <a:p>
            <a:r>
              <a:rPr lang="en-US" dirty="0" smtClean="0"/>
              <a:t>Aspirin 81mg QD</a:t>
            </a:r>
          </a:p>
          <a:p>
            <a:r>
              <a:rPr lang="en-US" dirty="0" smtClean="0"/>
              <a:t>Amlodipine 10mg QD</a:t>
            </a:r>
          </a:p>
          <a:p>
            <a:r>
              <a:rPr lang="en-US" dirty="0" smtClean="0"/>
              <a:t>Atenolol 100mg BID</a:t>
            </a:r>
          </a:p>
          <a:p>
            <a:r>
              <a:rPr lang="en-US" dirty="0" smtClean="0"/>
              <a:t>Atorvastatin 80mg QD</a:t>
            </a:r>
          </a:p>
          <a:p>
            <a:r>
              <a:rPr lang="en-US" dirty="0" smtClean="0"/>
              <a:t>Hydrochlorothiazide 50mg QD</a:t>
            </a:r>
          </a:p>
          <a:p>
            <a:r>
              <a:rPr lang="en-US" dirty="0" smtClean="0"/>
              <a:t>Lisinopril 40mg QD</a:t>
            </a:r>
          </a:p>
          <a:p>
            <a:r>
              <a:rPr lang="en-US" dirty="0" smtClean="0"/>
              <a:t>Metformin 500mg BID</a:t>
            </a:r>
          </a:p>
          <a:p>
            <a:r>
              <a:rPr lang="en-US" dirty="0" smtClean="0"/>
              <a:t>Pioglitazone 45mg QD</a:t>
            </a:r>
          </a:p>
          <a:p>
            <a:r>
              <a:rPr lang="en-US" dirty="0" smtClean="0"/>
              <a:t>Rivaroxaban 15mg BID</a:t>
            </a:r>
          </a:p>
          <a:p>
            <a:r>
              <a:rPr lang="en-US" dirty="0" smtClean="0"/>
              <a:t>NPH 99 U BID</a:t>
            </a:r>
          </a:p>
          <a:p>
            <a:r>
              <a:rPr lang="en-US" dirty="0" smtClean="0"/>
              <a:t>Insulin </a:t>
            </a:r>
            <a:r>
              <a:rPr lang="en-US" dirty="0" err="1" smtClean="0"/>
              <a:t>aspart</a:t>
            </a:r>
            <a:r>
              <a:rPr lang="en-US" dirty="0" smtClean="0"/>
              <a:t> 15 U QAC</a:t>
            </a:r>
          </a:p>
          <a:p>
            <a:r>
              <a:rPr lang="en-US" dirty="0" smtClean="0"/>
              <a:t>Fluoxetine 20mg QD</a:t>
            </a:r>
          </a:p>
          <a:p>
            <a:r>
              <a:rPr lang="en-US" dirty="0" smtClean="0"/>
              <a:t>Terazosin 5mg QD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79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365126"/>
            <a:ext cx="8210549" cy="1325563"/>
          </a:xfrm>
        </p:spPr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Physical Examination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28601" y="1872470"/>
            <a:ext cx="8643256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T 97.2 F  HR 51  </a:t>
            </a:r>
          </a:p>
          <a:p>
            <a:pPr marL="0" indent="0">
              <a:buNone/>
            </a:pPr>
            <a:r>
              <a:rPr lang="en-US" sz="3200" u="sng" dirty="0" smtClean="0">
                <a:latin typeface="Arial Narrow" panose="020B0606020202030204" pitchFamily="34" charset="0"/>
              </a:rPr>
              <a:t>General</a:t>
            </a:r>
            <a:r>
              <a:rPr lang="en-US" sz="3200" dirty="0" smtClean="0">
                <a:latin typeface="Arial Narrow" panose="020B0606020202030204" pitchFamily="34" charset="0"/>
              </a:rPr>
              <a:t>: Obese, mildly diaphoretic</a:t>
            </a:r>
          </a:p>
          <a:p>
            <a:pPr marL="0" indent="0">
              <a:buNone/>
            </a:pPr>
            <a:r>
              <a:rPr lang="en-US" sz="3200" u="sng" dirty="0" smtClean="0">
                <a:latin typeface="Arial Narrow" panose="020B0606020202030204" pitchFamily="34" charset="0"/>
              </a:rPr>
              <a:t>Chest</a:t>
            </a:r>
            <a:r>
              <a:rPr lang="en-US" sz="3200" dirty="0" smtClean="0">
                <a:latin typeface="Arial Narrow" panose="020B0606020202030204" pitchFamily="34" charset="0"/>
              </a:rPr>
              <a:t>: Decreased breath sounds</a:t>
            </a:r>
          </a:p>
          <a:p>
            <a:pPr marL="0" indent="0">
              <a:buNone/>
            </a:pPr>
            <a:r>
              <a:rPr lang="en-US" sz="3200" u="sng" dirty="0" smtClean="0">
                <a:latin typeface="Arial Narrow" panose="020B0606020202030204" pitchFamily="34" charset="0"/>
              </a:rPr>
              <a:t>Heart</a:t>
            </a:r>
            <a:r>
              <a:rPr lang="en-US" sz="3200" dirty="0" smtClean="0">
                <a:latin typeface="Arial Narrow" panose="020B0606020202030204" pitchFamily="34" charset="0"/>
              </a:rPr>
              <a:t>: Distant heart sounds.  Normal S</a:t>
            </a:r>
            <a:r>
              <a:rPr lang="en-US" sz="3200" baseline="-25000" dirty="0" smtClean="0">
                <a:latin typeface="Arial Narrow" panose="020B0606020202030204" pitchFamily="34" charset="0"/>
              </a:rPr>
              <a:t>1</a:t>
            </a:r>
            <a:r>
              <a:rPr lang="en-US" sz="3200" dirty="0" smtClean="0">
                <a:latin typeface="Arial Narrow" panose="020B0606020202030204" pitchFamily="34" charset="0"/>
              </a:rPr>
              <a:t> &amp; S</a:t>
            </a:r>
            <a:r>
              <a:rPr lang="en-US" sz="3200" baseline="-25000" dirty="0" smtClean="0">
                <a:latin typeface="Arial Narrow" panose="020B0606020202030204" pitchFamily="34" charset="0"/>
              </a:rPr>
              <a:t>2</a:t>
            </a:r>
          </a:p>
          <a:p>
            <a:pPr marL="0" indent="0">
              <a:buNone/>
            </a:pPr>
            <a:r>
              <a:rPr lang="en-US" sz="3200" u="sng" dirty="0"/>
              <a:t>Abdomen</a:t>
            </a:r>
            <a:r>
              <a:rPr lang="en-US" sz="3200" dirty="0"/>
              <a:t>: </a:t>
            </a:r>
            <a:r>
              <a:rPr lang="en-US" sz="3200" dirty="0" smtClean="0"/>
              <a:t>Protuberant, soft, </a:t>
            </a:r>
            <a:r>
              <a:rPr lang="en-US" sz="3200" dirty="0" err="1" smtClean="0"/>
              <a:t>nontender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u="sng" dirty="0" smtClean="0"/>
              <a:t>Extremities</a:t>
            </a:r>
            <a:r>
              <a:rPr lang="en-US" sz="3200" dirty="0" smtClean="0"/>
              <a:t>: 3+ edema bilaterally to knees</a:t>
            </a:r>
            <a:endParaRPr lang="en-US" sz="3200" u="sng" dirty="0" smtClean="0"/>
          </a:p>
          <a:p>
            <a:pPr marL="0" indent="0">
              <a:buNone/>
            </a:pPr>
            <a:r>
              <a:rPr lang="en-US" sz="3200" u="sng" dirty="0" smtClean="0">
                <a:latin typeface="Arial Narrow" panose="020B0606020202030204" pitchFamily="34" charset="0"/>
              </a:rPr>
              <a:t>Neurological</a:t>
            </a:r>
            <a:r>
              <a:rPr lang="en-US" sz="3200" dirty="0" smtClean="0">
                <a:latin typeface="Arial Narrow" panose="020B0606020202030204" pitchFamily="34" charset="0"/>
              </a:rPr>
              <a:t>: Alert &amp; oriented x 3</a:t>
            </a:r>
            <a:endParaRPr lang="en-US" sz="3200" dirty="0">
              <a:latin typeface="Arial Narrow" panose="020B0606020202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60029" y="1834482"/>
            <a:ext cx="16568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3200" dirty="0">
                <a:solidFill>
                  <a:prstClr val="black"/>
                </a:solidFill>
                <a:latin typeface="Arial Narrow" panose="020B0606020202030204" pitchFamily="34" charset="0"/>
              </a:rPr>
              <a:t>BP </a:t>
            </a:r>
            <a:r>
              <a:rPr lang="en-US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80/40 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5557927" y="1888741"/>
            <a:ext cx="1563826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3200" dirty="0">
                <a:solidFill>
                  <a:prstClr val="black"/>
                </a:solidFill>
                <a:latin typeface="Arial Narrow" panose="020B0606020202030204" pitchFamily="34" charset="0"/>
              </a:rPr>
              <a:t>BP 94/48</a:t>
            </a:r>
          </a:p>
        </p:txBody>
      </p:sp>
      <p:cxnSp>
        <p:nvCxnSpPr>
          <p:cNvPr id="18" name="Straight Arrow Connector 17"/>
          <p:cNvCxnSpPr>
            <a:stCxn id="5" idx="3"/>
          </p:cNvCxnSpPr>
          <p:nvPr/>
        </p:nvCxnSpPr>
        <p:spPr>
          <a:xfrm flipV="1">
            <a:off x="4516829" y="2126869"/>
            <a:ext cx="954331" cy="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479735" y="1713556"/>
            <a:ext cx="920893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1L IVF</a:t>
            </a:r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815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96231"/>
          </a:xfrm>
        </p:spPr>
        <p:txBody>
          <a:bodyPr anchor="t"/>
          <a:lstStyle/>
          <a:p>
            <a:r>
              <a:rPr lang="en-US" dirty="0" smtClean="0">
                <a:latin typeface="Arial Narrow" panose="020B0606020202030204" pitchFamily="34" charset="0"/>
              </a:rPr>
              <a:t>Labs</a:t>
            </a:r>
            <a:endParaRPr lang="en-US" dirty="0">
              <a:latin typeface="Arial Narrow" panose="020B0606020202030204" pitchFamily="34" charset="0"/>
            </a:endParaRP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443268"/>
              </p:ext>
            </p:extLst>
          </p:nvPr>
        </p:nvGraphicFramePr>
        <p:xfrm>
          <a:off x="3636016" y="1413599"/>
          <a:ext cx="2600960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1555"/>
                <a:gridCol w="848548"/>
                <a:gridCol w="870857"/>
              </a:tblGrid>
              <a:tr h="48410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136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104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</a:rPr>
                        <a:t>39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61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4.2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</a:rPr>
                        <a:t>2.1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552172" y="4798951"/>
            <a:ext cx="28005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 Narrow" panose="020B0606020202030204" pitchFamily="34" charset="0"/>
              </a:rPr>
              <a:t>Coagulation</a:t>
            </a:r>
            <a:r>
              <a:rPr lang="en-US" sz="2400" dirty="0" smtClean="0">
                <a:latin typeface="Arial Narrow" panose="020B0606020202030204" pitchFamily="34" charset="0"/>
              </a:rPr>
              <a:t>: INR 1.4</a:t>
            </a:r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725131" y="1414256"/>
            <a:ext cx="10294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Narrow" panose="020B0606020202030204" pitchFamily="34" charset="0"/>
              </a:rPr>
              <a:t>Ca: 9.5</a:t>
            </a:r>
          </a:p>
          <a:p>
            <a:r>
              <a:rPr lang="en-US" sz="2400" dirty="0" smtClean="0">
                <a:latin typeface="Arial Narrow" panose="020B0606020202030204" pitchFamily="34" charset="0"/>
              </a:rPr>
              <a:t>Mg: 1.8</a:t>
            </a:r>
          </a:p>
          <a:p>
            <a:r>
              <a:rPr lang="en-US" sz="2400" dirty="0" smtClean="0">
                <a:latin typeface="Arial Narrow" panose="020B0606020202030204" pitchFamily="34" charset="0"/>
              </a:rPr>
              <a:t>P: 3.1</a:t>
            </a:r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52172" y="3497529"/>
            <a:ext cx="820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 Narrow" panose="020B0606020202030204" pitchFamily="34" charset="0"/>
              </a:rPr>
              <a:t>Liver Function: </a:t>
            </a:r>
            <a:r>
              <a:rPr lang="en-US" sz="2400" dirty="0" smtClean="0">
                <a:latin typeface="Arial Narrow" panose="020B0606020202030204" pitchFamily="34" charset="0"/>
              </a:rPr>
              <a:t>ALT 23, AST: 15, T-</a:t>
            </a:r>
            <a:r>
              <a:rPr lang="en-US" sz="2400" dirty="0" err="1" smtClean="0">
                <a:latin typeface="Arial Narrow" panose="020B0606020202030204" pitchFamily="34" charset="0"/>
              </a:rPr>
              <a:t>bili</a:t>
            </a:r>
            <a:r>
              <a:rPr lang="en-US" sz="2400" dirty="0" smtClean="0">
                <a:latin typeface="Arial Narrow" panose="020B0606020202030204" pitchFamily="34" charset="0"/>
              </a:rPr>
              <a:t> 0.6, </a:t>
            </a:r>
            <a:r>
              <a:rPr lang="en-US" sz="2400" dirty="0" err="1" smtClean="0">
                <a:latin typeface="Arial Narrow" panose="020B0606020202030204" pitchFamily="34" charset="0"/>
              </a:rPr>
              <a:t>Alk-Phos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smtClean="0">
                <a:latin typeface="Arial Narrow" panose="020B0606020202030204" pitchFamily="34" charset="0"/>
              </a:rPr>
              <a:t>69, Albumin 3.2</a:t>
            </a:r>
            <a:endParaRPr lang="en-US" sz="2400" dirty="0">
              <a:latin typeface="Arial Narrow" panose="020B0606020202030204" pitchFamily="34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163286" y="1366431"/>
            <a:ext cx="3189473" cy="1257956"/>
            <a:chOff x="25604" y="1859941"/>
            <a:chExt cx="3189473" cy="1257956"/>
          </a:xfrm>
        </p:grpSpPr>
        <p:grpSp>
          <p:nvGrpSpPr>
            <p:cNvPr id="32" name="Group 8"/>
            <p:cNvGrpSpPr>
              <a:grpSpLocks/>
            </p:cNvGrpSpPr>
            <p:nvPr/>
          </p:nvGrpSpPr>
          <p:grpSpPr bwMode="auto">
            <a:xfrm>
              <a:off x="25604" y="1859941"/>
              <a:ext cx="3189473" cy="1257956"/>
              <a:chOff x="1213076" y="2260756"/>
              <a:chExt cx="2540623" cy="1129728"/>
            </a:xfrm>
          </p:grpSpPr>
          <p:cxnSp>
            <p:nvCxnSpPr>
              <p:cNvPr id="34" name="Straight Connector 33"/>
              <p:cNvCxnSpPr>
                <a:cxnSpLocks noChangeShapeType="1"/>
              </p:cNvCxnSpPr>
              <p:nvPr/>
            </p:nvCxnSpPr>
            <p:spPr bwMode="auto">
              <a:xfrm>
                <a:off x="2067875" y="2813207"/>
                <a:ext cx="705007" cy="0"/>
              </a:xfrm>
              <a:prstGeom prst="line">
                <a:avLst/>
              </a:prstGeom>
              <a:noFill/>
              <a:ln w="47625">
                <a:solidFill>
                  <a:schemeClr val="tx1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35" name="Straight Connector 34"/>
              <p:cNvCxnSpPr>
                <a:cxnSpLocks noChangeShapeType="1"/>
              </p:cNvCxnSpPr>
              <p:nvPr/>
            </p:nvCxnSpPr>
            <p:spPr bwMode="auto">
              <a:xfrm flipV="1">
                <a:off x="2777645" y="2260756"/>
                <a:ext cx="266284" cy="552451"/>
              </a:xfrm>
              <a:prstGeom prst="line">
                <a:avLst/>
              </a:prstGeom>
              <a:noFill/>
              <a:ln w="47625">
                <a:solidFill>
                  <a:schemeClr val="tx1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36" name="Straight Connector 35"/>
              <p:cNvCxnSpPr>
                <a:cxnSpLocks noChangeShapeType="1"/>
              </p:cNvCxnSpPr>
              <p:nvPr/>
            </p:nvCxnSpPr>
            <p:spPr bwMode="auto">
              <a:xfrm flipV="1">
                <a:off x="1800633" y="2813207"/>
                <a:ext cx="267242" cy="552451"/>
              </a:xfrm>
              <a:prstGeom prst="line">
                <a:avLst/>
              </a:prstGeom>
              <a:noFill/>
              <a:ln w="47625">
                <a:solidFill>
                  <a:schemeClr val="tx1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37" name="Straight Connector 36"/>
              <p:cNvCxnSpPr>
                <a:cxnSpLocks noChangeShapeType="1"/>
              </p:cNvCxnSpPr>
              <p:nvPr/>
            </p:nvCxnSpPr>
            <p:spPr bwMode="auto">
              <a:xfrm flipH="1" flipV="1">
                <a:off x="1800633" y="2260756"/>
                <a:ext cx="267242" cy="552451"/>
              </a:xfrm>
              <a:prstGeom prst="line">
                <a:avLst/>
              </a:prstGeom>
              <a:noFill/>
              <a:ln w="47625">
                <a:solidFill>
                  <a:schemeClr val="tx1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38" name="Straight Connector 37"/>
              <p:cNvCxnSpPr>
                <a:cxnSpLocks noChangeShapeType="1"/>
              </p:cNvCxnSpPr>
              <p:nvPr/>
            </p:nvCxnSpPr>
            <p:spPr bwMode="auto">
              <a:xfrm flipH="1" flipV="1">
                <a:off x="2777645" y="2813207"/>
                <a:ext cx="266284" cy="552451"/>
              </a:xfrm>
              <a:prstGeom prst="line">
                <a:avLst/>
              </a:prstGeom>
              <a:noFill/>
              <a:ln w="47625">
                <a:solidFill>
                  <a:schemeClr val="tx1"/>
                </a:solidFill>
                <a:round/>
                <a:headEnd/>
                <a:tailEnd/>
              </a:ln>
              <a:effectLst/>
            </p:spPr>
          </p:cxnSp>
          <p:sp>
            <p:nvSpPr>
              <p:cNvPr id="39" name="TextBox 31"/>
              <p:cNvSpPr txBox="1">
                <a:spLocks noChangeArrowheads="1"/>
              </p:cNvSpPr>
              <p:nvPr/>
            </p:nvSpPr>
            <p:spPr bwMode="auto">
              <a:xfrm>
                <a:off x="1213076" y="2545784"/>
                <a:ext cx="722067" cy="5251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r"/>
                <a:r>
                  <a:rPr lang="en-US" sz="3200" dirty="0" smtClean="0">
                    <a:latin typeface="Arial Narrow" panose="020B0606020202030204" pitchFamily="34" charset="0"/>
                  </a:rPr>
                  <a:t>8</a:t>
                </a:r>
                <a:endParaRPr lang="en-US" sz="3200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40" name="TextBox 32"/>
              <p:cNvSpPr txBox="1">
                <a:spLocks noChangeArrowheads="1"/>
              </p:cNvSpPr>
              <p:nvPr/>
            </p:nvSpPr>
            <p:spPr bwMode="auto">
              <a:xfrm>
                <a:off x="2067875" y="2865317"/>
                <a:ext cx="705008" cy="5251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3200" dirty="0" smtClean="0">
                    <a:latin typeface="Arial Narrow" panose="020B0606020202030204" pitchFamily="34" charset="0"/>
                  </a:rPr>
                  <a:t>35</a:t>
                </a:r>
                <a:endParaRPr lang="en-US" sz="3200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41" name="TextBox 33"/>
              <p:cNvSpPr txBox="1">
                <a:spLocks noChangeArrowheads="1"/>
              </p:cNvSpPr>
              <p:nvPr/>
            </p:nvSpPr>
            <p:spPr bwMode="auto">
              <a:xfrm>
                <a:off x="2955076" y="2536826"/>
                <a:ext cx="798623" cy="5251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3200" dirty="0" smtClean="0">
                    <a:latin typeface="Arial Narrow" panose="020B0606020202030204" pitchFamily="34" charset="0"/>
                  </a:rPr>
                  <a:t>263</a:t>
                </a:r>
                <a:endParaRPr lang="en-US" sz="3200" dirty="0">
                  <a:latin typeface="Arial Narrow" panose="020B0606020202030204" pitchFamily="34" charset="0"/>
                </a:endParaRPr>
              </a:p>
            </p:txBody>
          </p:sp>
        </p:grpSp>
        <p:sp>
          <p:nvSpPr>
            <p:cNvPr id="33" name="TextBox 32"/>
            <p:cNvSpPr txBox="1">
              <a:spLocks noChangeArrowheads="1"/>
            </p:cNvSpPr>
            <p:nvPr/>
          </p:nvSpPr>
          <p:spPr bwMode="auto">
            <a:xfrm>
              <a:off x="988196" y="1884935"/>
              <a:ext cx="111818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3200" dirty="0" smtClean="0">
                  <a:latin typeface="Arial Narrow" panose="020B0606020202030204" pitchFamily="34" charset="0"/>
                </a:rPr>
                <a:t>11.2</a:t>
              </a:r>
              <a:endParaRPr lang="en-US" sz="3200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569235" y="4175099"/>
            <a:ext cx="6063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 Narrow" panose="020B0606020202030204" pitchFamily="34" charset="0"/>
              </a:rPr>
              <a:t>Cardiac Biomarkers</a:t>
            </a:r>
            <a:r>
              <a:rPr lang="en-US" sz="2400" dirty="0" smtClean="0">
                <a:latin typeface="Arial Narrow" panose="020B0606020202030204" pitchFamily="34" charset="0"/>
              </a:rPr>
              <a:t>: CK: 77, Troponin-I: 0.02</a:t>
            </a:r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64534" y="2655853"/>
            <a:ext cx="3780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73% PMN, 16% lymph, 8% mono, 2%  </a:t>
            </a:r>
            <a:r>
              <a:rPr lang="en-US" dirty="0" err="1" smtClean="0">
                <a:latin typeface="Arial Narrow" panose="020B0606020202030204" pitchFamily="34" charset="0"/>
              </a:rPr>
              <a:t>eos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64534" y="2946748"/>
            <a:ext cx="8691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MCV 91</a:t>
            </a:r>
            <a:endParaRPr lang="en-US" dirty="0">
              <a:latin typeface="Arial Narrow" panose="020B0606020202030204" pitchFamily="34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5788651" y="2474320"/>
            <a:ext cx="0" cy="42062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4868848" y="2848782"/>
            <a:ext cx="15792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Baseline 1.1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00588" y="5845712"/>
            <a:ext cx="8064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 Narrow" panose="020B0606020202030204" pitchFamily="34" charset="0"/>
              </a:rPr>
              <a:t>Urinalysis</a:t>
            </a:r>
            <a:r>
              <a:rPr lang="en-US" sz="2400" dirty="0" smtClean="0">
                <a:latin typeface="Arial Narrow" panose="020B0606020202030204" pitchFamily="34" charset="0"/>
              </a:rPr>
              <a:t>: Yellow, specific gravity 1.016, pH 5.0, protein 30, Negative glucose, ketones, large blood, </a:t>
            </a:r>
            <a:r>
              <a:rPr lang="en-US" sz="2400" dirty="0" err="1" smtClean="0">
                <a:latin typeface="Arial Narrow" panose="020B0606020202030204" pitchFamily="34" charset="0"/>
              </a:rPr>
              <a:t>leuk</a:t>
            </a:r>
            <a:r>
              <a:rPr lang="en-US" sz="2400" dirty="0" smtClean="0">
                <a:latin typeface="Arial Narrow" panose="020B0606020202030204" pitchFamily="34" charset="0"/>
              </a:rPr>
              <a:t>. esterase, 11 WBCs, &gt;164 RBCs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6222061" y="1555571"/>
            <a:ext cx="413657" cy="42063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6241298" y="1963832"/>
            <a:ext cx="413657" cy="42063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6473681" y="1683813"/>
            <a:ext cx="5597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Arial Narrow" panose="020B0606020202030204" pitchFamily="34" charset="0"/>
              </a:rPr>
              <a:t>58</a:t>
            </a:r>
            <a:endParaRPr lang="en-US" sz="3200" dirty="0">
              <a:latin typeface="Arial Narrow" panose="020B060602020203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628302" y="4812541"/>
            <a:ext cx="28005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 Narrow" panose="020B0606020202030204" pitchFamily="34" charset="0"/>
              </a:rPr>
              <a:t>Lactate</a:t>
            </a:r>
            <a:r>
              <a:rPr lang="en-US" sz="2400" dirty="0" smtClean="0">
                <a:latin typeface="Arial Narrow" panose="020B0606020202030204" pitchFamily="34" charset="0"/>
              </a:rPr>
              <a:t>: 1.4</a:t>
            </a:r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633156" y="4812541"/>
            <a:ext cx="28005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 Narrow" panose="020B0606020202030204" pitchFamily="34" charset="0"/>
              </a:rPr>
              <a:t>Cortisol</a:t>
            </a:r>
            <a:r>
              <a:rPr lang="en-US" sz="2400" dirty="0" smtClean="0">
                <a:latin typeface="Arial Narrow" panose="020B0606020202030204" pitchFamily="34" charset="0"/>
              </a:rPr>
              <a:t>: 14 (8am)</a:t>
            </a:r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788651" y="5357894"/>
            <a:ext cx="28005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 Narrow" panose="020B0606020202030204" pitchFamily="34" charset="0"/>
              </a:rPr>
              <a:t>HbA1c</a:t>
            </a:r>
            <a:r>
              <a:rPr lang="en-US" sz="2400" dirty="0" smtClean="0">
                <a:latin typeface="Arial Narrow" panose="020B0606020202030204" pitchFamily="34" charset="0"/>
              </a:rPr>
              <a:t>: 8.1%</a:t>
            </a:r>
            <a:endParaRPr lang="en-US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85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Electrocardiogram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7" r="1534"/>
          <a:stretch/>
        </p:blipFill>
        <p:spPr bwMode="auto">
          <a:xfrm>
            <a:off x="0" y="1188055"/>
            <a:ext cx="9144000" cy="4738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 descr="http://photos.gograph.com/thumbs/CSP/CSP680/k6807202.jp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369" y="3136739"/>
            <a:ext cx="683691" cy="1263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/>
          <p:cNvGrpSpPr/>
          <p:nvPr/>
        </p:nvGrpSpPr>
        <p:grpSpPr>
          <a:xfrm>
            <a:off x="2628899" y="4504544"/>
            <a:ext cx="256032" cy="257175"/>
            <a:chOff x="2617815" y="4510086"/>
            <a:chExt cx="256032" cy="257175"/>
          </a:xfrm>
        </p:grpSpPr>
        <p:cxnSp>
          <p:nvCxnSpPr>
            <p:cNvPr id="10" name="Straight Connector 9"/>
            <p:cNvCxnSpPr/>
            <p:nvPr/>
          </p:nvCxnSpPr>
          <p:spPr>
            <a:xfrm rot="16200000">
              <a:off x="2500313" y="4638674"/>
              <a:ext cx="257175" cy="0"/>
            </a:xfrm>
            <a:prstGeom prst="line">
              <a:avLst/>
            </a:prstGeom>
            <a:ln w="28575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6200000">
              <a:off x="2728915" y="4638674"/>
              <a:ext cx="257175" cy="0"/>
            </a:xfrm>
            <a:prstGeom prst="line">
              <a:avLst/>
            </a:prstGeom>
            <a:ln w="28575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617815" y="4510086"/>
              <a:ext cx="25603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2863044" y="4504545"/>
            <a:ext cx="256032" cy="257175"/>
            <a:chOff x="2617815" y="4510086"/>
            <a:chExt cx="256032" cy="257175"/>
          </a:xfrm>
        </p:grpSpPr>
        <p:cxnSp>
          <p:nvCxnSpPr>
            <p:cNvPr id="17" name="Straight Connector 16"/>
            <p:cNvCxnSpPr/>
            <p:nvPr/>
          </p:nvCxnSpPr>
          <p:spPr>
            <a:xfrm rot="16200000">
              <a:off x="2500313" y="4638674"/>
              <a:ext cx="257175" cy="0"/>
            </a:xfrm>
            <a:prstGeom prst="line">
              <a:avLst/>
            </a:prstGeom>
            <a:ln w="28575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>
              <a:off x="2728915" y="4638674"/>
              <a:ext cx="257175" cy="0"/>
            </a:xfrm>
            <a:prstGeom prst="line">
              <a:avLst/>
            </a:prstGeom>
            <a:ln w="28575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617815" y="4510086"/>
              <a:ext cx="25603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3090125" y="4504546"/>
            <a:ext cx="256032" cy="257175"/>
            <a:chOff x="2617815" y="4510086"/>
            <a:chExt cx="256032" cy="257175"/>
          </a:xfrm>
        </p:grpSpPr>
        <p:cxnSp>
          <p:nvCxnSpPr>
            <p:cNvPr id="21" name="Straight Connector 20"/>
            <p:cNvCxnSpPr/>
            <p:nvPr/>
          </p:nvCxnSpPr>
          <p:spPr>
            <a:xfrm rot="16200000">
              <a:off x="2500313" y="4638674"/>
              <a:ext cx="257175" cy="0"/>
            </a:xfrm>
            <a:prstGeom prst="line">
              <a:avLst/>
            </a:prstGeom>
            <a:ln w="28575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6200000">
              <a:off x="2728915" y="4638674"/>
              <a:ext cx="257175" cy="0"/>
            </a:xfrm>
            <a:prstGeom prst="line">
              <a:avLst/>
            </a:prstGeom>
            <a:ln w="28575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617815" y="4510086"/>
              <a:ext cx="25603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3324270" y="4504544"/>
            <a:ext cx="256032" cy="257175"/>
            <a:chOff x="2617815" y="4510086"/>
            <a:chExt cx="256032" cy="257175"/>
          </a:xfrm>
        </p:grpSpPr>
        <p:cxnSp>
          <p:nvCxnSpPr>
            <p:cNvPr id="25" name="Straight Connector 24"/>
            <p:cNvCxnSpPr/>
            <p:nvPr/>
          </p:nvCxnSpPr>
          <p:spPr>
            <a:xfrm rot="16200000">
              <a:off x="2500313" y="4638674"/>
              <a:ext cx="257175" cy="0"/>
            </a:xfrm>
            <a:prstGeom prst="line">
              <a:avLst/>
            </a:prstGeom>
            <a:ln w="28575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>
              <a:off x="2728915" y="4638674"/>
              <a:ext cx="257175" cy="0"/>
            </a:xfrm>
            <a:prstGeom prst="line">
              <a:avLst/>
            </a:prstGeom>
            <a:ln w="28575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617815" y="4510086"/>
              <a:ext cx="25603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3563957" y="4504544"/>
            <a:ext cx="256032" cy="257175"/>
            <a:chOff x="2617815" y="4510086"/>
            <a:chExt cx="256032" cy="257175"/>
          </a:xfrm>
        </p:grpSpPr>
        <p:cxnSp>
          <p:nvCxnSpPr>
            <p:cNvPr id="29" name="Straight Connector 28"/>
            <p:cNvCxnSpPr/>
            <p:nvPr/>
          </p:nvCxnSpPr>
          <p:spPr>
            <a:xfrm rot="16200000">
              <a:off x="2500313" y="4638674"/>
              <a:ext cx="257175" cy="0"/>
            </a:xfrm>
            <a:prstGeom prst="line">
              <a:avLst/>
            </a:prstGeom>
            <a:ln w="28575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>
              <a:off x="2728915" y="4638674"/>
              <a:ext cx="257175" cy="0"/>
            </a:xfrm>
            <a:prstGeom prst="line">
              <a:avLst/>
            </a:prstGeom>
            <a:ln w="28575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617815" y="4510086"/>
              <a:ext cx="25603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2541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7341E-6 L 0.12292 -0.00115 " pathEditMode="relative" rAng="0" ptsTypes="AA">
                                      <p:cBhvr>
                                        <p:cTn id="9" dur="3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46" y="-69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Electrocardiogram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09861"/>
            <a:ext cx="9144000" cy="4935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156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Fingerstick</a:t>
            </a:r>
            <a:r>
              <a:rPr lang="en-US" dirty="0" smtClean="0"/>
              <a:t> glucose trend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7102291"/>
              </p:ext>
            </p:extLst>
          </p:nvPr>
        </p:nvGraphicFramePr>
        <p:xfrm>
          <a:off x="628650" y="1338263"/>
          <a:ext cx="7886700" cy="4838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V="1">
            <a:off x="3368040" y="2133600"/>
            <a:ext cx="0" cy="181356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00467" y="3945016"/>
            <a:ext cx="1935145" cy="8679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US" sz="2800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Orange Juice</a:t>
            </a:r>
            <a:br>
              <a:rPr lang="en-US" sz="2800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</a:br>
            <a:r>
              <a:rPr lang="en-US" sz="2800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Bolus</a:t>
            </a:r>
            <a:endParaRPr lang="en-US" sz="2800" i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0" name="Straight Arrow Connector 9"/>
          <p:cNvCxnSpPr>
            <a:stCxn id="11" idx="2"/>
          </p:cNvCxnSpPr>
          <p:nvPr/>
        </p:nvCxnSpPr>
        <p:spPr>
          <a:xfrm flipH="1">
            <a:off x="5577840" y="1941027"/>
            <a:ext cx="5" cy="138129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256008" y="1460896"/>
            <a:ext cx="264367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US" sz="2800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D5 NS @ 250cc/</a:t>
            </a:r>
            <a:r>
              <a:rPr lang="en-US" sz="2800" i="1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hr</a:t>
            </a:r>
            <a:endParaRPr lang="en-US" sz="2800" i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442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series"/>
        </p:bldSub>
      </p:bldGraphic>
      <p:bldP spid="8" grpId="0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rning Report Template.potx" id="{6973AB25-7C13-4624-8ED1-026C6C8B222C}" vid="{65DF5127-A8BB-4AC7-BD9A-7A7C6DF2956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Morning Report Template</Template>
  <TotalTime>733</TotalTime>
  <Words>1393</Words>
  <Application>Microsoft Office PowerPoint</Application>
  <PresentationFormat>On-screen Show (4:3)</PresentationFormat>
  <Paragraphs>225</Paragraphs>
  <Slides>22</Slides>
  <Notes>21</Notes>
  <HiddenSlides>2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Arial Narrow</vt:lpstr>
      <vt:lpstr>Calibri</vt:lpstr>
      <vt:lpstr>Calibri Light</vt:lpstr>
      <vt:lpstr>Franklin Gothic Medium</vt:lpstr>
      <vt:lpstr>Office Theme</vt:lpstr>
      <vt:lpstr>Cardiology Case 2 </vt:lpstr>
      <vt:lpstr>History of present illness</vt:lpstr>
      <vt:lpstr>PowerPoint Presentation</vt:lpstr>
      <vt:lpstr>Medications</vt:lpstr>
      <vt:lpstr>Physical Examination</vt:lpstr>
      <vt:lpstr>Labs</vt:lpstr>
      <vt:lpstr>Electrocardiogram</vt:lpstr>
      <vt:lpstr>Electrocardiogram</vt:lpstr>
      <vt:lpstr>Fingerstick glucose trend</vt:lpstr>
      <vt:lpstr>Differential Diagnosis</vt:lpstr>
      <vt:lpstr>Team Up!</vt:lpstr>
      <vt:lpstr>β-blocker level?</vt:lpstr>
      <vt:lpstr>Manifestations of β-blocker Toxicity</vt:lpstr>
      <vt:lpstr>Pharmacology of β-blockers</vt:lpstr>
      <vt:lpstr>Fatal β-Blockers</vt:lpstr>
      <vt:lpstr>Treatment of β-blocker toxicity?</vt:lpstr>
      <vt:lpstr>Adrenergic Receptors</vt:lpstr>
      <vt:lpstr>Glucagon versus vasopressin in beta blocker toxicity</vt:lpstr>
      <vt:lpstr>Vasopressin versus insulin in beta blocker toxicity</vt:lpstr>
      <vt:lpstr>Vasopressin versus insulin in beta blocker toxicity</vt:lpstr>
      <vt:lpstr>Vasopressin versus insulin in beta blocker toxicity</vt:lpstr>
      <vt:lpstr>Why does insulin work?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Morning Report</dc:title>
  <dc:creator>Mark Tuttle</dc:creator>
  <cp:lastModifiedBy>Mark Tuttle</cp:lastModifiedBy>
  <cp:revision>57</cp:revision>
  <dcterms:created xsi:type="dcterms:W3CDTF">2015-11-19T01:32:11Z</dcterms:created>
  <dcterms:modified xsi:type="dcterms:W3CDTF">2016-09-18T18:39:36Z</dcterms:modified>
</cp:coreProperties>
</file>