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348" r:id="rId3"/>
    <p:sldId id="350" r:id="rId4"/>
    <p:sldId id="351" r:id="rId5"/>
    <p:sldId id="349" r:id="rId6"/>
    <p:sldId id="352" r:id="rId7"/>
    <p:sldId id="367" r:id="rId8"/>
    <p:sldId id="289" r:id="rId9"/>
    <p:sldId id="293" r:id="rId10"/>
    <p:sldId id="303" r:id="rId11"/>
    <p:sldId id="297" r:id="rId12"/>
    <p:sldId id="325" r:id="rId13"/>
    <p:sldId id="319" r:id="rId14"/>
    <p:sldId id="356" r:id="rId15"/>
    <p:sldId id="366" r:id="rId16"/>
    <p:sldId id="355" r:id="rId17"/>
    <p:sldId id="353" r:id="rId18"/>
    <p:sldId id="357" r:id="rId19"/>
    <p:sldId id="354" r:id="rId20"/>
    <p:sldId id="362" r:id="rId21"/>
    <p:sldId id="360" r:id="rId22"/>
    <p:sldId id="359" r:id="rId23"/>
    <p:sldId id="358" r:id="rId24"/>
    <p:sldId id="361" r:id="rId25"/>
    <p:sldId id="363" r:id="rId26"/>
    <p:sldId id="364" r:id="rId27"/>
    <p:sldId id="365" r:id="rId28"/>
    <p:sldId id="287" r:id="rId2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0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8636" autoAdjust="0"/>
  </p:normalViewPr>
  <p:slideViewPr>
    <p:cSldViewPr snapToGrid="0" showGuides="1">
      <p:cViewPr>
        <p:scale>
          <a:sx n="77" d="100"/>
          <a:sy n="77" d="100"/>
        </p:scale>
        <p:origin x="-780" y="-186"/>
      </p:cViewPr>
      <p:guideLst>
        <p:guide orient="horz" pos="3000"/>
        <p:guide pos="2904"/>
      </p:guideLst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596210629921261"/>
                  <c:y val="0.193284401252817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4014419291338582"/>
                  <c:y val="-1.62840646313262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Streptococcal infection</c:v>
                </c:pt>
                <c:pt idx="1">
                  <c:v>Sarcoidosis</c:v>
                </c:pt>
                <c:pt idx="2">
                  <c:v>Various infections</c:v>
                </c:pt>
                <c:pt idx="3">
                  <c:v>Enteropaties</c:v>
                </c:pt>
                <c:pt idx="4">
                  <c:v>Tuberculosis</c:v>
                </c:pt>
                <c:pt idx="5">
                  <c:v>Idiopathic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0.108</c:v>
                </c:pt>
                <c:pt idx="2" formatCode="0.00%">
                  <c:v>3.9E-2</c:v>
                </c:pt>
                <c:pt idx="3" formatCode="0.00%">
                  <c:v>1.4999999999999999E-2</c:v>
                </c:pt>
                <c:pt idx="4" formatCode="0.00%">
                  <c:v>8.0000000000000002E-3</c:v>
                </c:pt>
                <c:pt idx="5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Etiology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20731627296588"/>
                  <c:y val="0.177020460732371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76388888888888E-2"/>
                  <c:y val="-8.70972433627023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4722222222223"/>
                      <c:h val="0.175999070631970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6660761154855636E-2"/>
                  <c:y val="-5.82938778795773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1428258967629146E-2"/>
                  <c:y val="8.8269838714398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8343602362204725"/>
                  <c:y val="-0.18032831572168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Tuberculosis</c:v>
                </c:pt>
                <c:pt idx="1">
                  <c:v>Superficial thrombophlebitis</c:v>
                </c:pt>
                <c:pt idx="2">
                  <c:v>Rheumatoid arthritis</c:v>
                </c:pt>
                <c:pt idx="3">
                  <c:v>Crohn's Disease</c:v>
                </c:pt>
                <c:pt idx="4">
                  <c:v>CLL</c:v>
                </c:pt>
                <c:pt idx="5">
                  <c:v>Hepatitis B</c:v>
                </c:pt>
                <c:pt idx="6">
                  <c:v>Hepatitis C</c:v>
                </c:pt>
                <c:pt idx="7">
                  <c:v>Idiopathic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0.14000000000000001</c:v>
                </c:pt>
                <c:pt idx="1">
                  <c:v>0.04</c:v>
                </c:pt>
                <c:pt idx="2" formatCode="0.00%">
                  <c:v>0.01</c:v>
                </c:pt>
                <c:pt idx="3" formatCode="0.00%">
                  <c:v>0.01</c:v>
                </c:pt>
                <c:pt idx="4" formatCode="0.00%">
                  <c:v>0.03</c:v>
                </c:pt>
                <c:pt idx="5">
                  <c:v>0.05</c:v>
                </c:pt>
                <c:pt idx="6">
                  <c:v>0.06</c:v>
                </c:pt>
                <c:pt idx="7" formatCode="0.00%">
                  <c:v>0.65999999999999992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Sheet1!$B$2:$B$12</c:f>
              <c:numCache>
                <c:formatCode>0%</c:formatCode>
                <c:ptCount val="11"/>
                <c:pt idx="0" formatCode="General">
                  <c:v>0</c:v>
                </c:pt>
                <c:pt idx="1">
                  <c:v>0.08</c:v>
                </c:pt>
                <c:pt idx="2">
                  <c:v>0.2</c:v>
                </c:pt>
                <c:pt idx="3">
                  <c:v>0.5</c:v>
                </c:pt>
                <c:pt idx="4">
                  <c:v>0.7</c:v>
                </c:pt>
                <c:pt idx="5">
                  <c:v>0.82</c:v>
                </c:pt>
                <c:pt idx="6">
                  <c:v>0.88</c:v>
                </c:pt>
                <c:pt idx="7">
                  <c:v>0.91</c:v>
                </c:pt>
                <c:pt idx="8">
                  <c:v>0.95</c:v>
                </c:pt>
                <c:pt idx="9">
                  <c:v>0.98</c:v>
                </c:pt>
                <c:pt idx="1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Left-shift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0.2</c:v>
                </c:pt>
                <c:pt idx="1">
                  <c:v>0.3</c:v>
                </c:pt>
                <c:pt idx="2">
                  <c:v>0.55000000000000004</c:v>
                </c:pt>
                <c:pt idx="3">
                  <c:v>0.75</c:v>
                </c:pt>
                <c:pt idx="4">
                  <c:v>0.9</c:v>
                </c:pt>
                <c:pt idx="5">
                  <c:v>0.94</c:v>
                </c:pt>
                <c:pt idx="6">
                  <c:v>0.98</c:v>
                </c:pt>
                <c:pt idx="7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Right-shift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2" formatCode="0%">
                  <c:v>0</c:v>
                </c:pt>
                <c:pt idx="3" formatCode="0%">
                  <c:v>0.08</c:v>
                </c:pt>
                <c:pt idx="4" formatCode="0%">
                  <c:v>0.2</c:v>
                </c:pt>
                <c:pt idx="5" formatCode="0%">
                  <c:v>0.5</c:v>
                </c:pt>
                <c:pt idx="6" formatCode="0%">
                  <c:v>0.7</c:v>
                </c:pt>
                <c:pt idx="7" formatCode="0%">
                  <c:v>0.79</c:v>
                </c:pt>
                <c:pt idx="8" formatCode="0%">
                  <c:v>0.82</c:v>
                </c:pt>
                <c:pt idx="9" formatCode="0%">
                  <c:v>0.85</c:v>
                </c:pt>
                <c:pt idx="10" formatCode="0%">
                  <c:v>0.95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69088"/>
        <c:axId val="36571392"/>
      </c:scatterChart>
      <c:valAx>
        <c:axId val="365690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pO2 (mmHg)</a:t>
                </a:r>
                <a:endParaRPr lang="en-US" sz="28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71392"/>
        <c:crosses val="autoZero"/>
        <c:crossBetween val="midCat"/>
      </c:valAx>
      <c:valAx>
        <c:axId val="36571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Oxyhemoglobin (%)</a:t>
                </a:r>
                <a:endParaRPr lang="en-US" sz="28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69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DeoxyHb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600</c:v>
                </c:pt>
                <c:pt idx="1">
                  <c:v>620</c:v>
                </c:pt>
                <c:pt idx="2">
                  <c:v>660</c:v>
                </c:pt>
                <c:pt idx="3">
                  <c:v>680</c:v>
                </c:pt>
                <c:pt idx="4">
                  <c:v>700</c:v>
                </c:pt>
                <c:pt idx="5">
                  <c:v>720</c:v>
                </c:pt>
                <c:pt idx="6">
                  <c:v>740</c:v>
                </c:pt>
                <c:pt idx="7">
                  <c:v>760</c:v>
                </c:pt>
                <c:pt idx="8">
                  <c:v>780</c:v>
                </c:pt>
                <c:pt idx="9">
                  <c:v>800</c:v>
                </c:pt>
                <c:pt idx="10">
                  <c:v>820</c:v>
                </c:pt>
                <c:pt idx="11">
                  <c:v>840</c:v>
                </c:pt>
                <c:pt idx="12">
                  <c:v>860</c:v>
                </c:pt>
                <c:pt idx="13">
                  <c:v>880</c:v>
                </c:pt>
                <c:pt idx="14">
                  <c:v>900</c:v>
                </c:pt>
                <c:pt idx="15">
                  <c:v>920</c:v>
                </c:pt>
                <c:pt idx="16">
                  <c:v>940</c:v>
                </c:pt>
                <c:pt idx="17">
                  <c:v>960</c:v>
                </c:pt>
                <c:pt idx="18">
                  <c:v>980</c:v>
                </c:pt>
                <c:pt idx="19">
                  <c:v>1000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2.5</c:v>
                </c:pt>
                <c:pt idx="1">
                  <c:v>2.1</c:v>
                </c:pt>
                <c:pt idx="2">
                  <c:v>2</c:v>
                </c:pt>
                <c:pt idx="3">
                  <c:v>1.94</c:v>
                </c:pt>
                <c:pt idx="4">
                  <c:v>1.84</c:v>
                </c:pt>
                <c:pt idx="5">
                  <c:v>1.8</c:v>
                </c:pt>
                <c:pt idx="6">
                  <c:v>1.78</c:v>
                </c:pt>
                <c:pt idx="7">
                  <c:v>1.7</c:v>
                </c:pt>
                <c:pt idx="8">
                  <c:v>1.8</c:v>
                </c:pt>
                <c:pt idx="9">
                  <c:v>1.4</c:v>
                </c:pt>
                <c:pt idx="10">
                  <c:v>1.37</c:v>
                </c:pt>
                <c:pt idx="11">
                  <c:v>1.34</c:v>
                </c:pt>
                <c:pt idx="12">
                  <c:v>1.3</c:v>
                </c:pt>
                <c:pt idx="13">
                  <c:v>1.3</c:v>
                </c:pt>
                <c:pt idx="14">
                  <c:v>1.3</c:v>
                </c:pt>
                <c:pt idx="15">
                  <c:v>1.3</c:v>
                </c:pt>
                <c:pt idx="16">
                  <c:v>1.2</c:v>
                </c:pt>
                <c:pt idx="17">
                  <c:v>0.9</c:v>
                </c:pt>
                <c:pt idx="18">
                  <c:v>0.8</c:v>
                </c:pt>
                <c:pt idx="19">
                  <c:v>0.7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OxyHb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600</c:v>
                </c:pt>
                <c:pt idx="1">
                  <c:v>620</c:v>
                </c:pt>
                <c:pt idx="2">
                  <c:v>660</c:v>
                </c:pt>
                <c:pt idx="3">
                  <c:v>680</c:v>
                </c:pt>
                <c:pt idx="4">
                  <c:v>700</c:v>
                </c:pt>
                <c:pt idx="5">
                  <c:v>720</c:v>
                </c:pt>
                <c:pt idx="6">
                  <c:v>740</c:v>
                </c:pt>
                <c:pt idx="7">
                  <c:v>760</c:v>
                </c:pt>
                <c:pt idx="8">
                  <c:v>780</c:v>
                </c:pt>
                <c:pt idx="9">
                  <c:v>800</c:v>
                </c:pt>
                <c:pt idx="10">
                  <c:v>820</c:v>
                </c:pt>
                <c:pt idx="11">
                  <c:v>840</c:v>
                </c:pt>
                <c:pt idx="12">
                  <c:v>860</c:v>
                </c:pt>
                <c:pt idx="13">
                  <c:v>880</c:v>
                </c:pt>
                <c:pt idx="14">
                  <c:v>900</c:v>
                </c:pt>
                <c:pt idx="15">
                  <c:v>920</c:v>
                </c:pt>
                <c:pt idx="16">
                  <c:v>940</c:v>
                </c:pt>
                <c:pt idx="17">
                  <c:v>960</c:v>
                </c:pt>
                <c:pt idx="18">
                  <c:v>980</c:v>
                </c:pt>
                <c:pt idx="19">
                  <c:v>1000</c:v>
                </c:pt>
              </c:numCache>
            </c:numRef>
          </c:xVal>
          <c:yVal>
            <c:numRef>
              <c:f>Sheet1!$C$2:$C$21</c:f>
              <c:numCache>
                <c:formatCode>General</c:formatCode>
                <c:ptCount val="20"/>
                <c:pt idx="0">
                  <c:v>2</c:v>
                </c:pt>
                <c:pt idx="1">
                  <c:v>1.4</c:v>
                </c:pt>
                <c:pt idx="2">
                  <c:v>1</c:v>
                </c:pt>
                <c:pt idx="3">
                  <c:v>1.05</c:v>
                </c:pt>
                <c:pt idx="4">
                  <c:v>1.1000000000000001</c:v>
                </c:pt>
                <c:pt idx="5">
                  <c:v>1.1499999999999999</c:v>
                </c:pt>
                <c:pt idx="6">
                  <c:v>1.2</c:v>
                </c:pt>
                <c:pt idx="7">
                  <c:v>1.25</c:v>
                </c:pt>
                <c:pt idx="8">
                  <c:v>1.3</c:v>
                </c:pt>
                <c:pt idx="9">
                  <c:v>1.35</c:v>
                </c:pt>
                <c:pt idx="10">
                  <c:v>1.4</c:v>
                </c:pt>
                <c:pt idx="11">
                  <c:v>1.4</c:v>
                </c:pt>
                <c:pt idx="12">
                  <c:v>1.42</c:v>
                </c:pt>
                <c:pt idx="13">
                  <c:v>1.44</c:v>
                </c:pt>
                <c:pt idx="14">
                  <c:v>1.46</c:v>
                </c:pt>
                <c:pt idx="15">
                  <c:v>1.46</c:v>
                </c:pt>
                <c:pt idx="16">
                  <c:v>1.48</c:v>
                </c:pt>
                <c:pt idx="17">
                  <c:v>1.5</c:v>
                </c:pt>
                <c:pt idx="18">
                  <c:v>1.46</c:v>
                </c:pt>
                <c:pt idx="19">
                  <c:v>1.4219999999999999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MetHb</c:v>
                </c:pt>
              </c:strCache>
            </c:strRef>
          </c:tx>
          <c:spPr>
            <a:ln w="508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600</c:v>
                </c:pt>
                <c:pt idx="1">
                  <c:v>620</c:v>
                </c:pt>
                <c:pt idx="2">
                  <c:v>660</c:v>
                </c:pt>
                <c:pt idx="3">
                  <c:v>680</c:v>
                </c:pt>
                <c:pt idx="4">
                  <c:v>700</c:v>
                </c:pt>
                <c:pt idx="5">
                  <c:v>720</c:v>
                </c:pt>
                <c:pt idx="6">
                  <c:v>740</c:v>
                </c:pt>
                <c:pt idx="7">
                  <c:v>760</c:v>
                </c:pt>
                <c:pt idx="8">
                  <c:v>780</c:v>
                </c:pt>
                <c:pt idx="9">
                  <c:v>800</c:v>
                </c:pt>
                <c:pt idx="10">
                  <c:v>820</c:v>
                </c:pt>
                <c:pt idx="11">
                  <c:v>840</c:v>
                </c:pt>
                <c:pt idx="12">
                  <c:v>860</c:v>
                </c:pt>
                <c:pt idx="13">
                  <c:v>880</c:v>
                </c:pt>
                <c:pt idx="14">
                  <c:v>900</c:v>
                </c:pt>
                <c:pt idx="15">
                  <c:v>920</c:v>
                </c:pt>
                <c:pt idx="16">
                  <c:v>940</c:v>
                </c:pt>
                <c:pt idx="17">
                  <c:v>960</c:v>
                </c:pt>
                <c:pt idx="18">
                  <c:v>980</c:v>
                </c:pt>
                <c:pt idx="19">
                  <c:v>1000</c:v>
                </c:pt>
              </c:numCache>
            </c:numRef>
          </c:xVal>
          <c:yVal>
            <c:numRef>
              <c:f>Sheet1!$D$2:$D$21</c:f>
              <c:numCache>
                <c:formatCode>General</c:formatCode>
                <c:ptCount val="20"/>
                <c:pt idx="0">
                  <c:v>2.5</c:v>
                </c:pt>
                <c:pt idx="1">
                  <c:v>2.6</c:v>
                </c:pt>
                <c:pt idx="2">
                  <c:v>2</c:v>
                </c:pt>
                <c:pt idx="3">
                  <c:v>1.3</c:v>
                </c:pt>
                <c:pt idx="4">
                  <c:v>1.2</c:v>
                </c:pt>
                <c:pt idx="5">
                  <c:v>1.3</c:v>
                </c:pt>
                <c:pt idx="6">
                  <c:v>1.35</c:v>
                </c:pt>
                <c:pt idx="7">
                  <c:v>1.37</c:v>
                </c:pt>
                <c:pt idx="8">
                  <c:v>1.4</c:v>
                </c:pt>
                <c:pt idx="9">
                  <c:v>1.45</c:v>
                </c:pt>
                <c:pt idx="10">
                  <c:v>1.52</c:v>
                </c:pt>
                <c:pt idx="11" formatCode="0%">
                  <c:v>1.6</c:v>
                </c:pt>
                <c:pt idx="12" formatCode="0%">
                  <c:v>1.68</c:v>
                </c:pt>
                <c:pt idx="13" formatCode="0%">
                  <c:v>1.76</c:v>
                </c:pt>
                <c:pt idx="14">
                  <c:v>1.8</c:v>
                </c:pt>
                <c:pt idx="15">
                  <c:v>1.92</c:v>
                </c:pt>
                <c:pt idx="16">
                  <c:v>1.94</c:v>
                </c:pt>
                <c:pt idx="17">
                  <c:v>1.96</c:v>
                </c:pt>
                <c:pt idx="18">
                  <c:v>1.98</c:v>
                </c:pt>
                <c:pt idx="19">
                  <c:v>1.98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CoHb</c:v>
                </c:pt>
              </c:strCache>
            </c:strRef>
          </c:tx>
          <c:spPr>
            <a:ln w="508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600</c:v>
                </c:pt>
                <c:pt idx="1">
                  <c:v>620</c:v>
                </c:pt>
                <c:pt idx="2">
                  <c:v>660</c:v>
                </c:pt>
                <c:pt idx="3">
                  <c:v>680</c:v>
                </c:pt>
                <c:pt idx="4">
                  <c:v>700</c:v>
                </c:pt>
                <c:pt idx="5">
                  <c:v>720</c:v>
                </c:pt>
                <c:pt idx="6">
                  <c:v>740</c:v>
                </c:pt>
                <c:pt idx="7">
                  <c:v>760</c:v>
                </c:pt>
                <c:pt idx="8">
                  <c:v>780</c:v>
                </c:pt>
                <c:pt idx="9">
                  <c:v>800</c:v>
                </c:pt>
                <c:pt idx="10">
                  <c:v>820</c:v>
                </c:pt>
                <c:pt idx="11">
                  <c:v>840</c:v>
                </c:pt>
                <c:pt idx="12">
                  <c:v>860</c:v>
                </c:pt>
                <c:pt idx="13">
                  <c:v>880</c:v>
                </c:pt>
                <c:pt idx="14">
                  <c:v>900</c:v>
                </c:pt>
                <c:pt idx="15">
                  <c:v>920</c:v>
                </c:pt>
                <c:pt idx="16">
                  <c:v>940</c:v>
                </c:pt>
                <c:pt idx="17">
                  <c:v>960</c:v>
                </c:pt>
                <c:pt idx="18">
                  <c:v>980</c:v>
                </c:pt>
                <c:pt idx="19">
                  <c:v>1000</c:v>
                </c:pt>
              </c:numCache>
            </c:numRef>
          </c:xVal>
          <c:yVal>
            <c:numRef>
              <c:f>Sheet1!$E$2:$E$21</c:f>
              <c:numCache>
                <c:formatCode>General</c:formatCode>
                <c:ptCount val="20"/>
                <c:pt idx="0">
                  <c:v>2</c:v>
                </c:pt>
                <c:pt idx="1">
                  <c:v>1.4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0.35</c:v>
                </c:pt>
                <c:pt idx="8">
                  <c:v>0.32</c:v>
                </c:pt>
                <c:pt idx="9">
                  <c:v>0.3</c:v>
                </c:pt>
                <c:pt idx="10">
                  <c:v>0.28000000000000003</c:v>
                </c:pt>
                <c:pt idx="11">
                  <c:v>0.26</c:v>
                </c:pt>
                <c:pt idx="12">
                  <c:v>0.2</c:v>
                </c:pt>
                <c:pt idx="13">
                  <c:v>0.15</c:v>
                </c:pt>
                <c:pt idx="14">
                  <c:v>0.1</c:v>
                </c:pt>
                <c:pt idx="1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9088"/>
        <c:axId val="34491392"/>
      </c:scatterChart>
      <c:valAx>
        <c:axId val="34489088"/>
        <c:scaling>
          <c:orientation val="minMax"/>
          <c:max val="1000"/>
          <c:min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Wavelength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(nm)</a:t>
                </a:r>
                <a:endParaRPr lang="en-US" sz="28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4491392"/>
        <c:crosses val="autoZero"/>
        <c:crossBetween val="midCat"/>
      </c:valAx>
      <c:valAx>
        <c:axId val="34491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Extinction Coefficient</a:t>
                </a:r>
                <a:endParaRPr lang="en-US" sz="28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18414337494703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crossAx val="34489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0B643-7F03-4200-AAC4-7D9549A697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7A662-B83B-4F4F-B553-FE5D9C09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Tender,</a:t>
            </a:r>
            <a:r>
              <a:rPr lang="en-US" baseline="0" dirty="0" smtClean="0"/>
              <a:t> warm nodules, present for the last 2-3 weeks.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3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http://int-prop.lf2.cuni.cz/zof/avysetreni/ahlavakrk.htm</a:t>
            </a:r>
          </a:p>
          <a:p>
            <a:endParaRPr lang="en-US" dirty="0" smtClean="0"/>
          </a:p>
          <a:p>
            <a:r>
              <a:rPr lang="en-US" dirty="0" smtClean="0"/>
              <a:t>Changed 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4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6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64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1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7.41 / 43 / 155</a:t>
            </a:r>
          </a:p>
          <a:p>
            <a:endParaRPr lang="en-US" dirty="0" smtClean="0"/>
          </a:p>
          <a:p>
            <a:r>
              <a:rPr lang="en-US" dirty="0" smtClean="0"/>
              <a:t>PAO2=FIO2(700)-1.2(PaCO2) = 0.3*700</a:t>
            </a:r>
            <a:r>
              <a:rPr lang="en-US" baseline="0" dirty="0" smtClean="0"/>
              <a:t> – 1.2*43 = 160</a:t>
            </a:r>
            <a:endParaRPr lang="en-US" dirty="0" smtClean="0"/>
          </a:p>
          <a:p>
            <a:r>
              <a:rPr lang="en-US" dirty="0" smtClean="0"/>
              <a:t>FIO2</a:t>
            </a:r>
            <a:r>
              <a:rPr lang="en-US" baseline="0" dirty="0" smtClean="0"/>
              <a:t> estimation = </a:t>
            </a:r>
            <a:r>
              <a:rPr lang="en-US" dirty="0" smtClean="0"/>
              <a:t>21 + (Nasal_cannula_O2 *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7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Left shift: decreased temp, decreased 2,3-DPG, decreased H+, CO</a:t>
            </a:r>
          </a:p>
          <a:p>
            <a:r>
              <a:rPr lang="en-US" dirty="0" smtClean="0"/>
              <a:t>Right shift: increased temp, increased 2-3-DPG, increased H+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2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3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R/IR of 0.5: 100% SpO</a:t>
            </a:r>
            <a:r>
              <a:rPr lang="pt-BR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1.0: 82% SpO</a:t>
            </a:r>
            <a:r>
              <a:rPr lang="pt-BR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2.0: 0% SpO</a:t>
            </a:r>
            <a:r>
              <a:rPr lang="pt-BR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MetHb</a:t>
            </a:r>
            <a:r>
              <a:rPr lang="en-US" dirty="0" smtClean="0"/>
              <a:t>: At low </a:t>
            </a:r>
            <a:r>
              <a:rPr lang="en-US" dirty="0" err="1" smtClean="0"/>
              <a:t>MetHb</a:t>
            </a:r>
            <a:r>
              <a:rPr lang="en-US" dirty="0" smtClean="0"/>
              <a:t> % of blood, gives falsely low SpO2, SaO2 may or may not be low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At higher Met </a:t>
            </a:r>
            <a:r>
              <a:rPr lang="en-US" dirty="0" err="1" smtClean="0"/>
              <a:t>Hb</a:t>
            </a:r>
            <a:r>
              <a:rPr lang="en-US" dirty="0" smtClean="0"/>
              <a:t> % of blood, gives falsely elevated SpO2 readings.  Approaches plateau 85%.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CoHb</a:t>
            </a:r>
            <a:r>
              <a:rPr lang="en-US" dirty="0" smtClean="0"/>
              <a:t>: Gives falsely elevated SpO2 at all </a:t>
            </a:r>
            <a:r>
              <a:rPr lang="en-US" dirty="0" err="1" smtClean="0"/>
              <a:t>CoHb</a:t>
            </a:r>
            <a:r>
              <a:rPr lang="en-US" dirty="0" smtClean="0"/>
              <a:t> % of blood levels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König</a:t>
            </a:r>
            <a:r>
              <a:rPr lang="en-US" dirty="0" smtClean="0"/>
              <a:t> MW, </a:t>
            </a:r>
            <a:r>
              <a:rPr lang="en-US" dirty="0" err="1" smtClean="0"/>
              <a:t>Dolinski</a:t>
            </a:r>
            <a:r>
              <a:rPr lang="en-US" dirty="0" smtClean="0"/>
              <a:t> SY. A 74-year-old woman with desaturation following surgery. Co-oximetry is the first step in making the diagnosis of </a:t>
            </a:r>
            <a:r>
              <a:rPr lang="en-US" dirty="0" err="1" smtClean="0"/>
              <a:t>dyshemoglobinemia</a:t>
            </a:r>
            <a:r>
              <a:rPr lang="en-US" dirty="0" smtClean="0"/>
              <a:t>. Chest. 2003;123(2):613-6.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Wright RO, </a:t>
            </a:r>
            <a:r>
              <a:rPr lang="en-US" dirty="0" err="1" smtClean="0"/>
              <a:t>Lewander</a:t>
            </a:r>
            <a:r>
              <a:rPr lang="en-US" dirty="0" smtClean="0"/>
              <a:t> WJ, Woolf AD. </a:t>
            </a:r>
            <a:r>
              <a:rPr lang="en-US" dirty="0" err="1" smtClean="0"/>
              <a:t>Methemoglobinemia</a:t>
            </a:r>
            <a:r>
              <a:rPr lang="en-US" dirty="0" smtClean="0"/>
              <a:t>: etiology, pharmacology, and clinical management. Ann </a:t>
            </a:r>
            <a:r>
              <a:rPr lang="en-US" dirty="0" err="1" smtClean="0"/>
              <a:t>Emerg</a:t>
            </a:r>
            <a:r>
              <a:rPr lang="en-US" dirty="0" smtClean="0"/>
              <a:t> Med. 1999;34:646-56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 and</a:t>
            </a:r>
            <a:r>
              <a:rPr lang="en-US" baseline="0" dirty="0" smtClean="0"/>
              <a:t> hilar adenopathy: Sarcoidosis, TB, histoplasmosis</a:t>
            </a:r>
          </a:p>
          <a:p>
            <a:r>
              <a:rPr lang="en-US" baseline="0" dirty="0" smtClean="0"/>
              <a:t>EN and GI symptoms: IBD, </a:t>
            </a:r>
            <a:r>
              <a:rPr lang="en-US" baseline="0" dirty="0" err="1" smtClean="0"/>
              <a:t>Bechets</a:t>
            </a:r>
            <a:r>
              <a:rPr lang="en-US" baseline="0" dirty="0" smtClean="0"/>
              <a:t>, Whipple’s Disease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Cribier</a:t>
            </a:r>
            <a:r>
              <a:rPr lang="en-US" dirty="0" smtClean="0"/>
              <a:t> B, </a:t>
            </a:r>
            <a:r>
              <a:rPr lang="en-US" dirty="0" err="1" smtClean="0"/>
              <a:t>Caille</a:t>
            </a:r>
            <a:r>
              <a:rPr lang="en-US" dirty="0" smtClean="0"/>
              <a:t> A, </a:t>
            </a:r>
            <a:r>
              <a:rPr lang="en-US" dirty="0" err="1" smtClean="0"/>
              <a:t>Heid</a:t>
            </a:r>
            <a:r>
              <a:rPr lang="en-US" dirty="0" smtClean="0"/>
              <a:t> E, </a:t>
            </a:r>
            <a:r>
              <a:rPr lang="en-US" dirty="0" err="1" smtClean="0"/>
              <a:t>Grosshans</a:t>
            </a:r>
            <a:r>
              <a:rPr lang="en-US" dirty="0" smtClean="0"/>
              <a:t> E. Erythema </a:t>
            </a:r>
            <a:r>
              <a:rPr lang="en-US" dirty="0" err="1" smtClean="0"/>
              <a:t>nodosum</a:t>
            </a:r>
            <a:r>
              <a:rPr lang="en-US" dirty="0" smtClean="0"/>
              <a:t> and associated diseases. A study of 129 cases. </a:t>
            </a:r>
            <a:r>
              <a:rPr lang="en-US" dirty="0" err="1" smtClean="0"/>
              <a:t>Int</a:t>
            </a:r>
            <a:r>
              <a:rPr lang="en-US" dirty="0" smtClean="0"/>
              <a:t> J </a:t>
            </a:r>
            <a:r>
              <a:rPr lang="en-US" dirty="0" err="1" smtClean="0"/>
              <a:t>Dermatol</a:t>
            </a:r>
            <a:r>
              <a:rPr lang="en-US" dirty="0" smtClean="0"/>
              <a:t>. 1998;37(9):667-72.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06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Bite cells from</a:t>
            </a:r>
            <a:r>
              <a:rPr lang="en-US" baseline="0" dirty="0" smtClean="0"/>
              <a:t> macrophages removing abnormal </a:t>
            </a:r>
            <a:r>
              <a:rPr lang="en-US" baseline="0" dirty="0" err="1" smtClean="0"/>
              <a:t>Hb</a:t>
            </a:r>
            <a:endParaRPr lang="en-US" baseline="0" dirty="0" smtClean="0"/>
          </a:p>
          <a:p>
            <a:r>
              <a:rPr lang="en-US" baseline="0" dirty="0" smtClean="0"/>
              <a:t>Heinz bodies, showing precipitated hemoglobin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Chapter 41: HEMOGLOBIN VARIANTS ASSOCIATED WITH HEMOLYTIC ANEMIA, ALTERED  OXYGEN  AFFINITY,  AND  METHEMOGLOBINEMIAS.</a:t>
            </a:r>
            <a:r>
              <a:rPr lang="en-US" baseline="0" dirty="0" smtClean="0"/>
              <a:t>  Edward Benz Hematology: Basic Principles and Practice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3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3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7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Rehman</a:t>
            </a:r>
            <a:r>
              <a:rPr lang="en-US" dirty="0" smtClean="0"/>
              <a:t> HU. </a:t>
            </a:r>
            <a:r>
              <a:rPr lang="en-US" dirty="0" err="1" smtClean="0"/>
              <a:t>Methemoglobinemia</a:t>
            </a:r>
            <a:r>
              <a:rPr lang="en-US" dirty="0" smtClean="0"/>
              <a:t>. West J Med. 2001;175(3):193-6.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22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65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Methylene blue oxidizes NADPH to NADP+,</a:t>
            </a:r>
            <a:r>
              <a:rPr lang="en-US" baseline="0" dirty="0" smtClean="0"/>
              <a:t> but in the absence of NADPH, it oxidizes Fe2 to </a:t>
            </a:r>
            <a:r>
              <a:rPr lang="en-US" baseline="0" dirty="0" smtClean="0"/>
              <a:t>Fe3</a:t>
            </a:r>
          </a:p>
          <a:p>
            <a:endParaRPr lang="en-US" baseline="0" dirty="0" smtClean="0"/>
          </a:p>
          <a:p>
            <a:r>
              <a:rPr lang="en-US" dirty="0" smtClean="0"/>
              <a:t>https://www.pharmgkb.org/pathway/PA165980834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66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0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http://www.dermpedia.org/dermpedia-textbook/erythema-induratum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http://www.dermnetnz.org/pathology/erythema-nodosum-path.htm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Gilchrist H, Patterson JW. Erythema </a:t>
            </a:r>
            <a:r>
              <a:rPr lang="en-US" dirty="0" err="1" smtClean="0"/>
              <a:t>nodosum</a:t>
            </a:r>
            <a:r>
              <a:rPr lang="en-US" dirty="0" smtClean="0"/>
              <a:t> and erythema </a:t>
            </a:r>
            <a:r>
              <a:rPr lang="en-US" dirty="0" err="1" smtClean="0"/>
              <a:t>induratum</a:t>
            </a:r>
            <a:r>
              <a:rPr lang="en-US" dirty="0" smtClean="0"/>
              <a:t> (nodular vasculitis): diagnosis and management. </a:t>
            </a:r>
            <a:r>
              <a:rPr lang="en-US" dirty="0" err="1" smtClean="0"/>
              <a:t>Dermatol</a:t>
            </a:r>
            <a:r>
              <a:rPr lang="en-US" dirty="0" smtClean="0"/>
              <a:t> </a:t>
            </a:r>
            <a:r>
              <a:rPr lang="en-US" dirty="0" err="1" smtClean="0"/>
              <a:t>Ther</a:t>
            </a:r>
            <a:r>
              <a:rPr lang="en-US" dirty="0" smtClean="0"/>
              <a:t>. 2010;23(4):320-7.l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Segura S, </a:t>
            </a:r>
            <a:r>
              <a:rPr lang="en-US" dirty="0" err="1" smtClean="0"/>
              <a:t>Pujol</a:t>
            </a:r>
            <a:r>
              <a:rPr lang="en-US" dirty="0" smtClean="0"/>
              <a:t> RM, </a:t>
            </a:r>
            <a:r>
              <a:rPr lang="en-US" dirty="0" err="1" smtClean="0"/>
              <a:t>Trindade</a:t>
            </a:r>
            <a:r>
              <a:rPr lang="en-US" dirty="0" smtClean="0"/>
              <a:t> F, </a:t>
            </a:r>
            <a:r>
              <a:rPr lang="en-US" dirty="0" err="1" smtClean="0"/>
              <a:t>Requena</a:t>
            </a:r>
            <a:r>
              <a:rPr lang="en-US" dirty="0" smtClean="0"/>
              <a:t> L. Vasculitis in erythema </a:t>
            </a:r>
            <a:r>
              <a:rPr lang="en-US" dirty="0" err="1" smtClean="0"/>
              <a:t>induratum</a:t>
            </a:r>
            <a:r>
              <a:rPr lang="en-US" dirty="0" smtClean="0"/>
              <a:t> of </a:t>
            </a:r>
            <a:r>
              <a:rPr lang="en-US" dirty="0" err="1" smtClean="0"/>
              <a:t>Bazin</a:t>
            </a:r>
            <a:r>
              <a:rPr lang="en-US" dirty="0" smtClean="0"/>
              <a:t>: a histopathologic study of 101 biopsy specimens from 86 patients. J Am </a:t>
            </a:r>
            <a:r>
              <a:rPr lang="en-US" dirty="0" err="1" smtClean="0"/>
              <a:t>Acad</a:t>
            </a:r>
            <a:r>
              <a:rPr lang="en-US" dirty="0" smtClean="0"/>
              <a:t> </a:t>
            </a:r>
            <a:r>
              <a:rPr lang="en-US" dirty="0" err="1" smtClean="0"/>
              <a:t>Dermatol</a:t>
            </a:r>
            <a:r>
              <a:rPr lang="en-US" dirty="0" smtClean="0"/>
              <a:t>. 2008;59(5):839-51.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Murphy (2043271)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2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0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1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6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4317"/>
          </a:xfrm>
        </p:spPr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8471"/>
            <a:ext cx="7886700" cy="483849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2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1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39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8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Arial Narrow" panose="020B0606020202030204" pitchFamily="34" charset="0"/>
              </a:defRPr>
            </a:lvl1pPr>
            <a:lvl2pPr>
              <a:defRPr sz="2800">
                <a:latin typeface="Arial Narrow" panose="020B0606020202030204" pitchFamily="34" charset="0"/>
              </a:defRPr>
            </a:lvl2pPr>
            <a:lvl3pPr>
              <a:defRPr sz="24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9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431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8471"/>
            <a:ext cx="7886700" cy="48384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2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1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1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6435"/>
            <a:ext cx="7886700" cy="505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E5C-1F21-4268-AA96-86312748038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6435"/>
            <a:ext cx="7886700" cy="505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4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medscape.com/pi/emed/ckb/dermatology/1048885-1083213-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08" y="0"/>
            <a:ext cx="4613275" cy="68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39" y="1099500"/>
            <a:ext cx="4090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 Narrow" panose="020B0606020202030204" pitchFamily="34" charset="0"/>
              </a:rPr>
              <a:t>51 ♀ presents to your clinic with the complaint of rash.  She developed these tender, warm nodules on her bilateral calves over the last month.</a:t>
            </a:r>
          </a:p>
          <a:p>
            <a:endParaRPr lang="en-US" sz="3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Arial Narrow" panose="020B0606020202030204" pitchFamily="34" charset="0"/>
              </a:rPr>
              <a:t>Describe what you see.</a:t>
            </a:r>
            <a:endParaRPr lang="en-US" sz="3000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Arial Narrow" panose="020B0606020202030204" pitchFamily="34" charset="0"/>
              </a:rPr>
              <a:t>What is your diagnosis?</a:t>
            </a:r>
            <a:endParaRPr lang="en-US" sz="30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" y="294640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Mini-case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65127"/>
            <a:ext cx="8210549" cy="842308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Physical Examination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1" y="1485900"/>
            <a:ext cx="8643256" cy="5120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 98.7 F  HR 92  BP 123/78  RR 12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SpO</a:t>
            </a:r>
            <a:r>
              <a:rPr lang="en-US" baseline="-25000" dirty="0" smtClean="0">
                <a:latin typeface="Arial Narrow" panose="020B0606020202030204" pitchFamily="34" charset="0"/>
              </a:rPr>
              <a:t>2</a:t>
            </a:r>
            <a:r>
              <a:rPr lang="en-US" dirty="0" smtClean="0">
                <a:latin typeface="Arial Narrow" panose="020B0606020202030204" pitchFamily="34" charset="0"/>
              </a:rPr>
              <a:t> 89% on room air at rest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SpO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88% with ambulation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SpO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 smtClean="0">
                <a:latin typeface="Arial Narrow" panose="020B0606020202030204" pitchFamily="34" charset="0"/>
              </a:rPr>
              <a:t> 93% on 3L nasal cannula</a:t>
            </a:r>
          </a:p>
          <a:p>
            <a:pPr marL="0" indent="0">
              <a:buNone/>
            </a:pPr>
            <a:r>
              <a:rPr lang="en-US" u="sng" dirty="0" smtClean="0">
                <a:latin typeface="Arial Narrow" panose="020B0606020202030204" pitchFamily="34" charset="0"/>
              </a:rPr>
              <a:t>General</a:t>
            </a:r>
            <a:r>
              <a:rPr lang="en-US" dirty="0" smtClean="0">
                <a:latin typeface="Arial Narrow" panose="020B0606020202030204" pitchFamily="34" charset="0"/>
              </a:rPr>
              <a:t>: Appears well.</a:t>
            </a:r>
          </a:p>
          <a:p>
            <a:pPr marL="0" indent="0">
              <a:buNone/>
            </a:pPr>
            <a:r>
              <a:rPr lang="en-US" u="sng" dirty="0" smtClean="0">
                <a:latin typeface="Arial Narrow" panose="020B0606020202030204" pitchFamily="34" charset="0"/>
              </a:rPr>
              <a:t>HEENT</a:t>
            </a:r>
            <a:r>
              <a:rPr lang="en-US" dirty="0" smtClean="0">
                <a:latin typeface="Arial Narrow" panose="020B0606020202030204" pitchFamily="34" charset="0"/>
              </a:rPr>
              <a:t>: Lips dusky in appearance</a:t>
            </a:r>
          </a:p>
          <a:p>
            <a:pPr marL="0" indent="0">
              <a:buNone/>
            </a:pPr>
            <a:r>
              <a:rPr lang="en-US" u="sng" dirty="0" smtClean="0">
                <a:latin typeface="Arial Narrow" panose="020B0606020202030204" pitchFamily="34" charset="0"/>
              </a:rPr>
              <a:t>Chest</a:t>
            </a:r>
            <a:r>
              <a:rPr lang="en-US" dirty="0" smtClean="0">
                <a:latin typeface="Arial Narrow" panose="020B0606020202030204" pitchFamily="34" charset="0"/>
              </a:rPr>
              <a:t>: Clear throughout.  No accessory muscle use.</a:t>
            </a:r>
          </a:p>
          <a:p>
            <a:pPr marL="0" indent="0">
              <a:buNone/>
            </a:pPr>
            <a:r>
              <a:rPr lang="en-US" u="sng" dirty="0" smtClean="0">
                <a:latin typeface="Arial Narrow" panose="020B0606020202030204" pitchFamily="34" charset="0"/>
              </a:rPr>
              <a:t>Heart</a:t>
            </a:r>
            <a:r>
              <a:rPr lang="en-US" dirty="0" smtClean="0">
                <a:latin typeface="Arial Narrow" panose="020B0606020202030204" pitchFamily="34" charset="0"/>
              </a:rPr>
              <a:t>: RRR, no m/r/g</a:t>
            </a:r>
          </a:p>
          <a:p>
            <a:pPr marL="0" indent="0">
              <a:buNone/>
            </a:pPr>
            <a:r>
              <a:rPr lang="en-US" u="sng" dirty="0" smtClean="0">
                <a:latin typeface="Arial Narrow" panose="020B0606020202030204" pitchFamily="34" charset="0"/>
              </a:rPr>
              <a:t>Extremities:</a:t>
            </a:r>
            <a:r>
              <a:rPr lang="en-US" i="1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Pitting edema of the left leg to the mid calf.  Healed surgical scar on the left.  There are palpable tender nodules on her bilateral calves.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://int-prop.lf2.cuni.cz/foto/014/pic0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92" y="1207434"/>
            <a:ext cx="2620645" cy="28445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335" t="18484" r="26223" b="19614"/>
          <a:stretch/>
        </p:blipFill>
        <p:spPr>
          <a:xfrm>
            <a:off x="0" y="22860"/>
            <a:ext cx="9121140" cy="683514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93538"/>
              </p:ext>
            </p:extLst>
          </p:nvPr>
        </p:nvGraphicFramePr>
        <p:xfrm>
          <a:off x="1965960" y="350521"/>
          <a:ext cx="5212080" cy="1036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5212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Impression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No acute intrathoracic process</a:t>
                      </a:r>
                      <a:endParaRPr lang="en-US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3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6231"/>
          </a:xfrm>
        </p:spPr>
        <p:txBody>
          <a:bodyPr anchor="t"/>
          <a:lstStyle/>
          <a:p>
            <a:r>
              <a:rPr lang="en-US" dirty="0" smtClean="0">
                <a:latin typeface="Arial Narrow" panose="020B0606020202030204" pitchFamily="34" charset="0"/>
              </a:rPr>
              <a:t>Labs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19530"/>
              </p:ext>
            </p:extLst>
          </p:nvPr>
        </p:nvGraphicFramePr>
        <p:xfrm>
          <a:off x="3636016" y="1413599"/>
          <a:ext cx="365267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557"/>
                <a:gridCol w="1217557"/>
                <a:gridCol w="1217557"/>
              </a:tblGrid>
              <a:tr h="4841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135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4.2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16524" y="4585453"/>
            <a:ext cx="789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Hemolysis</a:t>
            </a:r>
            <a:r>
              <a:rPr lang="en-US" sz="2400" dirty="0" smtClean="0">
                <a:latin typeface="Arial Narrow" panose="020B0606020202030204" pitchFamily="34" charset="0"/>
              </a:rPr>
              <a:t>: Reticulocytes 3.8%, </a:t>
            </a:r>
            <a:r>
              <a:rPr lang="en-US" sz="2400" dirty="0" err="1" smtClean="0">
                <a:latin typeface="Arial Narrow" panose="020B0606020202030204" pitchFamily="34" charset="0"/>
              </a:rPr>
              <a:t>haptoglobin</a:t>
            </a:r>
            <a:r>
              <a:rPr lang="en-US" sz="2400" dirty="0" smtClean="0">
                <a:latin typeface="Arial Narrow" panose="020B0606020202030204" pitchFamily="34" charset="0"/>
              </a:rPr>
              <a:t> &lt;5, D-dimer 363 (&lt;500 is normal)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5131" y="1414256"/>
            <a:ext cx="1029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Ca: 9.1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Mg: 2.0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P: 3.8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524" y="3689882"/>
            <a:ext cx="8087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Liver Function Tests</a:t>
            </a:r>
            <a:r>
              <a:rPr lang="en-US" sz="2400" dirty="0" smtClean="0">
                <a:latin typeface="Arial Narrow" panose="020B0606020202030204" pitchFamily="34" charset="0"/>
              </a:rPr>
              <a:t>: 	ALT 27, AST 26, LDH 299, T-</a:t>
            </a:r>
            <a:r>
              <a:rPr lang="en-US" sz="2400" dirty="0" err="1" smtClean="0">
                <a:latin typeface="Arial Narrow" panose="020B0606020202030204" pitchFamily="34" charset="0"/>
              </a:rPr>
              <a:t>bili</a:t>
            </a:r>
            <a:r>
              <a:rPr lang="en-US" sz="2400" dirty="0" smtClean="0">
                <a:latin typeface="Arial Narrow" panose="020B0606020202030204" pitchFamily="34" charset="0"/>
              </a:rPr>
              <a:t> 2.2, D-</a:t>
            </a:r>
            <a:r>
              <a:rPr lang="en-US" sz="2400" dirty="0" err="1" smtClean="0">
                <a:latin typeface="Arial Narrow" panose="020B0606020202030204" pitchFamily="34" charset="0"/>
              </a:rPr>
              <a:t>bili</a:t>
            </a:r>
            <a:r>
              <a:rPr lang="en-US" sz="2400" dirty="0" smtClean="0">
                <a:latin typeface="Arial Narrow" panose="020B0606020202030204" pitchFamily="34" charset="0"/>
              </a:rPr>
              <a:t> 0.4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3286" y="1366431"/>
            <a:ext cx="3189473" cy="1257956"/>
            <a:chOff x="25604" y="1859941"/>
            <a:chExt cx="3189473" cy="1257956"/>
          </a:xfrm>
        </p:grpSpPr>
        <p:grpSp>
          <p:nvGrpSpPr>
            <p:cNvPr id="32" name="Group 8"/>
            <p:cNvGrpSpPr>
              <a:grpSpLocks/>
            </p:cNvGrpSpPr>
            <p:nvPr/>
          </p:nvGrpSpPr>
          <p:grpSpPr bwMode="auto">
            <a:xfrm>
              <a:off x="25604" y="1859941"/>
              <a:ext cx="3189473" cy="1257956"/>
              <a:chOff x="1213076" y="2260756"/>
              <a:chExt cx="2540623" cy="1129728"/>
            </a:xfrm>
          </p:grpSpPr>
          <p:cxnSp>
            <p:nvCxnSpPr>
              <p:cNvPr id="34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2067875" y="2813207"/>
                <a:ext cx="705007" cy="0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flipV="1">
                <a:off x="2777645" y="2260756"/>
                <a:ext cx="266284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6" name="Straight Connector 35"/>
              <p:cNvCxnSpPr>
                <a:cxnSpLocks noChangeShapeType="1"/>
              </p:cNvCxnSpPr>
              <p:nvPr/>
            </p:nvCxnSpPr>
            <p:spPr bwMode="auto">
              <a:xfrm flipV="1">
                <a:off x="1800633" y="2813207"/>
                <a:ext cx="267242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 flipH="1" flipV="1">
                <a:off x="1800633" y="2260756"/>
                <a:ext cx="267242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flipH="1" flipV="1">
                <a:off x="2777645" y="2813207"/>
                <a:ext cx="266284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39" name="TextBox 31"/>
              <p:cNvSpPr txBox="1">
                <a:spLocks noChangeArrowheads="1"/>
              </p:cNvSpPr>
              <p:nvPr/>
            </p:nvSpPr>
            <p:spPr bwMode="auto">
              <a:xfrm>
                <a:off x="1213076" y="2545784"/>
                <a:ext cx="722067" cy="52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3200" dirty="0" smtClean="0">
                    <a:latin typeface="Arial Narrow" panose="020B0606020202030204" pitchFamily="34" charset="0"/>
                  </a:rPr>
                  <a:t>5.5</a:t>
                </a:r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TextBox 32"/>
              <p:cNvSpPr txBox="1">
                <a:spLocks noChangeArrowheads="1"/>
              </p:cNvSpPr>
              <p:nvPr/>
            </p:nvSpPr>
            <p:spPr bwMode="auto">
              <a:xfrm>
                <a:off x="2067875" y="2865317"/>
                <a:ext cx="705008" cy="52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 dirty="0" smtClean="0">
                    <a:latin typeface="Arial Narrow" panose="020B0606020202030204" pitchFamily="34" charset="0"/>
                  </a:rPr>
                  <a:t>33</a:t>
                </a:r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1" name="TextBox 33"/>
              <p:cNvSpPr txBox="1">
                <a:spLocks noChangeArrowheads="1"/>
              </p:cNvSpPr>
              <p:nvPr/>
            </p:nvSpPr>
            <p:spPr bwMode="auto">
              <a:xfrm>
                <a:off x="2955076" y="2536826"/>
                <a:ext cx="798623" cy="52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 smtClean="0">
                    <a:latin typeface="Arial Narrow" panose="020B0606020202030204" pitchFamily="34" charset="0"/>
                  </a:rPr>
                  <a:t>244</a:t>
                </a:r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988196" y="1884935"/>
              <a:ext cx="11181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Arial Narrow" panose="020B0606020202030204" pitchFamily="34" charset="0"/>
                </a:rPr>
                <a:t>11.4</a:t>
              </a:r>
              <a:endParaRPr lang="en-US" sz="3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16524" y="4123612"/>
            <a:ext cx="606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Lactate</a:t>
            </a:r>
            <a:r>
              <a:rPr lang="en-US" sz="2400" dirty="0" smtClean="0">
                <a:latin typeface="Arial Narrow" panose="020B0606020202030204" pitchFamily="34" charset="0"/>
              </a:rPr>
              <a:t>: 3.0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4534" y="2655853"/>
            <a:ext cx="3041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91% PMN, 2% lymph, 6.5% mono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534" y="2946748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MCV 90, MCHC 33</a:t>
            </a:r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920240" y="1076591"/>
            <a:ext cx="429936" cy="422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275501" y="614926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Baseline 13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4111" y="5482940"/>
            <a:ext cx="825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Blood gases</a:t>
            </a:r>
            <a:r>
              <a:rPr lang="en-US" sz="2400" dirty="0" smtClean="0">
                <a:latin typeface="Arial Narrow" panose="020B0606020202030204" pitchFamily="34" charset="0"/>
              </a:rPr>
              <a:t>: 7.42 / 35 / 81,   7.41 / 43 / 155  </a:t>
            </a:r>
            <a:r>
              <a:rPr lang="en-US" sz="2400" dirty="0" err="1" smtClean="0">
                <a:latin typeface="Arial Narrow" panose="020B0606020202030204" pitchFamily="34" charset="0"/>
              </a:rPr>
              <a:t>Calc</a:t>
            </a:r>
            <a:r>
              <a:rPr lang="en-US" sz="2400" dirty="0" smtClean="0">
                <a:latin typeface="Arial Narrow" panose="020B0606020202030204" pitchFamily="34" charset="0"/>
              </a:rPr>
              <a:t> SpO2 100%</a:t>
            </a:r>
          </a:p>
          <a:p>
            <a:r>
              <a:rPr lang="en-US" sz="2400" dirty="0" err="1" smtClean="0">
                <a:latin typeface="Arial Narrow" panose="020B0606020202030204" pitchFamily="34" charset="0"/>
              </a:rPr>
              <a:t>MetHb</a:t>
            </a:r>
            <a:r>
              <a:rPr lang="en-US" sz="2400" dirty="0" smtClean="0">
                <a:latin typeface="Arial Narrow" panose="020B0606020202030204" pitchFamily="34" charset="0"/>
              </a:rPr>
              <a:t> 8%</a:t>
            </a: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LENIs</a:t>
            </a:r>
            <a:r>
              <a:rPr lang="en-US" sz="2400" dirty="0" smtClean="0">
                <a:latin typeface="Arial Narrow" panose="020B0606020202030204" pitchFamily="34" charset="0"/>
              </a:rPr>
              <a:t>: Negative for DVT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11500" dirty="0" smtClean="0">
                <a:latin typeface="Arial Narrow" panose="020B0606020202030204" pitchFamily="34" charset="0"/>
              </a:rPr>
              <a:t>Labs?</a:t>
            </a:r>
            <a:endParaRPr lang="en-US" sz="11500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02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Pair up!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74" y="4090332"/>
            <a:ext cx="7886700" cy="20553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are your top 3 differential diagnoses for the cause of hypoxemia?</a:t>
            </a:r>
            <a:br>
              <a:rPr lang="en-US" sz="3600" dirty="0" smtClean="0"/>
            </a:b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are your next steps in management?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055077" y="1344449"/>
            <a:ext cx="703384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51 </a:t>
            </a:r>
            <a:r>
              <a:rPr lang="en-US" sz="2800" dirty="0" smtClean="0">
                <a:latin typeface="Arial Narrow" panose="020B0606020202030204" pitchFamily="34" charset="0"/>
              </a:rPr>
              <a:t>♀ with a history of melanoma, Grave’s disease, recent diagnosis of erythema </a:t>
            </a:r>
            <a:r>
              <a:rPr lang="en-US" sz="2800" dirty="0" err="1" smtClean="0">
                <a:latin typeface="Arial Narrow" panose="020B0606020202030204" pitchFamily="34" charset="0"/>
              </a:rPr>
              <a:t>induratum</a:t>
            </a:r>
            <a:r>
              <a:rPr lang="en-US" sz="2800" dirty="0" smtClean="0">
                <a:latin typeface="Arial Narrow" panose="020B0606020202030204" pitchFamily="34" charset="0"/>
              </a:rPr>
              <a:t> presents </a:t>
            </a:r>
            <a:r>
              <a:rPr lang="en-US" sz="2800" dirty="0">
                <a:latin typeface="Arial Narrow" panose="020B0606020202030204" pitchFamily="34" charset="0"/>
              </a:rPr>
              <a:t>with </a:t>
            </a:r>
            <a:r>
              <a:rPr lang="en-US" sz="2800" dirty="0" smtClean="0">
                <a:latin typeface="Arial Narrow" panose="020B0606020202030204" pitchFamily="34" charset="0"/>
              </a:rPr>
              <a:t>progressive hypoxia over the last 1.5 weeks</a:t>
            </a:r>
            <a:endParaRPr lang="en-US" sz="2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latin typeface="Arial Narrow" panose="020B0606020202030204" pitchFamily="34" charset="0"/>
              </a:rPr>
              <a:t>T 98.7 </a:t>
            </a:r>
            <a:r>
              <a:rPr lang="de-DE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 </a:t>
            </a:r>
            <a:r>
              <a:rPr lang="de-DE" sz="2800" dirty="0">
                <a:solidFill>
                  <a:prstClr val="black"/>
                </a:solidFill>
                <a:latin typeface="Arial Narrow" panose="020B0606020202030204" pitchFamily="34" charset="0"/>
              </a:rPr>
              <a:t>HR 92 </a:t>
            </a:r>
            <a:r>
              <a:rPr lang="de-DE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BP123/78 RR 12 SpO2 89% RA</a:t>
            </a:r>
            <a:endParaRPr lang="de-DE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Gas Exchange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 rot="5400000">
            <a:off x="2431141" y="793318"/>
            <a:ext cx="2575763" cy="6874574"/>
          </a:xfrm>
          <a:prstGeom prst="ca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 rot="16200000">
            <a:off x="4332169" y="36093"/>
            <a:ext cx="2654971" cy="2871536"/>
          </a:xfrm>
          <a:prstGeom prst="flowChartMagneticTap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Can 5"/>
          <p:cNvSpPr/>
          <p:nvPr/>
        </p:nvSpPr>
        <p:spPr>
          <a:xfrm rot="2242708">
            <a:off x="448157" y="3238695"/>
            <a:ext cx="962526" cy="609600"/>
          </a:xfrm>
          <a:prstGeom prst="can">
            <a:avLst>
              <a:gd name="adj" fmla="val 460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7" name="Can 6"/>
          <p:cNvSpPr/>
          <p:nvPr/>
        </p:nvSpPr>
        <p:spPr>
          <a:xfrm rot="5928886">
            <a:off x="2373365" y="3521409"/>
            <a:ext cx="962526" cy="609600"/>
          </a:xfrm>
          <a:prstGeom prst="can">
            <a:avLst>
              <a:gd name="adj" fmla="val 460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8" name="Can 7"/>
          <p:cNvSpPr/>
          <p:nvPr/>
        </p:nvSpPr>
        <p:spPr>
          <a:xfrm rot="19909947">
            <a:off x="1431625" y="3133806"/>
            <a:ext cx="962526" cy="609600"/>
          </a:xfrm>
          <a:prstGeom prst="can">
            <a:avLst>
              <a:gd name="adj" fmla="val 460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6385" y="843819"/>
            <a:ext cx="1866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Narrow" panose="020B0606020202030204" pitchFamily="34" charset="0"/>
              </a:rPr>
              <a:t>P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A</a:t>
            </a:r>
            <a:r>
              <a:rPr lang="en-US" sz="7200" dirty="0" smtClean="0">
                <a:latin typeface="Arial Narrow" panose="020B0606020202030204" pitchFamily="34" charset="0"/>
              </a:rPr>
              <a:t>O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2</a:t>
            </a:r>
            <a:endParaRPr lang="en-US" sz="7200" baseline="-250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6385" y="3510871"/>
            <a:ext cx="1866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Narrow" panose="020B0606020202030204" pitchFamily="34" charset="0"/>
              </a:rPr>
              <a:t>P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a</a:t>
            </a:r>
            <a:r>
              <a:rPr lang="en-US" sz="7200" dirty="0" smtClean="0">
                <a:latin typeface="Arial Narrow" panose="020B0606020202030204" pitchFamily="34" charset="0"/>
              </a:rPr>
              <a:t>O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2</a:t>
            </a:r>
            <a:endParaRPr lang="en-US" sz="7200" baseline="-250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397" y="4077866"/>
            <a:ext cx="1866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Narrow" panose="020B0606020202030204" pitchFamily="34" charset="0"/>
              </a:rPr>
              <a:t>S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a</a:t>
            </a:r>
            <a:r>
              <a:rPr lang="en-US" sz="7200" dirty="0" smtClean="0">
                <a:latin typeface="Arial Narrow" panose="020B0606020202030204" pitchFamily="34" charset="0"/>
              </a:rPr>
              <a:t>O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2</a:t>
            </a:r>
            <a:endParaRPr lang="en-US" sz="7200" baseline="-25000" dirty="0">
              <a:latin typeface="Arial Narrow" panose="020B0606020202030204" pitchFamily="34" charset="0"/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5659653" y="2245895"/>
            <a:ext cx="1" cy="126497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 flipV="1">
            <a:off x="2784934" y="4111036"/>
            <a:ext cx="1941451" cy="45159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156311" y="1117918"/>
            <a:ext cx="1773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Alveolus</a:t>
            </a:r>
            <a:endParaRPr lang="en-US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00677" y="3510871"/>
            <a:ext cx="14784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Blood</a:t>
            </a:r>
            <a:br>
              <a:rPr lang="en-US" sz="4000" dirty="0" smtClean="0">
                <a:latin typeface="Arial Narrow" panose="020B0606020202030204" pitchFamily="34" charset="0"/>
              </a:rPr>
            </a:br>
            <a:r>
              <a:rPr lang="en-US" sz="4000" dirty="0" smtClean="0">
                <a:latin typeface="Arial Narrow" panose="020B0606020202030204" pitchFamily="34" charset="0"/>
              </a:rPr>
              <a:t>Vessel</a:t>
            </a: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Hemoglobin dissociation curve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810869"/>
              </p:ext>
            </p:extLst>
          </p:nvPr>
        </p:nvGraphicFramePr>
        <p:xfrm>
          <a:off x="0" y="1338262"/>
          <a:ext cx="9001760" cy="551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313333" y="1703493"/>
            <a:ext cx="2431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Left Shift: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↓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↓ 2,3 DPG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↓ H+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 Narrow" panose="020B0606020202030204" pitchFamily="34" charset="0"/>
              </a:rPr>
              <a:t>COHb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Right Shift: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↑ </a:t>
            </a:r>
            <a:r>
              <a:rPr lang="en-US" sz="2400" dirty="0">
                <a:latin typeface="Arial Narrow" panose="020B0606020202030204" pitchFamily="34" charset="0"/>
              </a:rPr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↑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2,3 DPG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↑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H</a:t>
            </a:r>
            <a:r>
              <a:rPr lang="en-US" sz="2400" dirty="0" smtClean="0">
                <a:latin typeface="Arial Narrow" panose="020B0606020202030204" pitchFamily="34" charset="0"/>
              </a:rPr>
              <a:t>+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Co-oximetry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Oxyhemoglobin: 90%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Methemoglobin: 8%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Carboxyhemoglobin: 0%</a:t>
            </a:r>
          </a:p>
          <a:p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19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" y="75176"/>
            <a:ext cx="7886700" cy="814317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Pulse Oximetry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400893"/>
              </p:ext>
            </p:extLst>
          </p:nvPr>
        </p:nvGraphicFramePr>
        <p:xfrm>
          <a:off x="0" y="1338262"/>
          <a:ext cx="7840980" cy="543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29183" y="258318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MetHb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9182" y="3347435"/>
            <a:ext cx="117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OxyHb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3418" y="4357432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DeoxyHb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68780" y="1444592"/>
            <a:ext cx="0" cy="41446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60860" y="1460634"/>
            <a:ext cx="0" cy="41446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5417" y="5164746"/>
            <a:ext cx="1033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COHb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209" y="1074187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660 nm (red)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9289" y="1074187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940 nm (infrared)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0100" y="6506421"/>
            <a:ext cx="418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Adapted from: </a:t>
            </a:r>
            <a:r>
              <a:rPr lang="en-US" i="1" dirty="0" err="1" smtClean="0">
                <a:latin typeface="Arial Narrow" panose="020B0606020202030204" pitchFamily="34" charset="0"/>
              </a:rPr>
              <a:t>Konig</a:t>
            </a:r>
            <a:r>
              <a:rPr lang="en-US" i="1" dirty="0" smtClean="0">
                <a:latin typeface="Arial Narrow" panose="020B0606020202030204" pitchFamily="34" charset="0"/>
              </a:rPr>
              <a:t> and </a:t>
            </a:r>
            <a:r>
              <a:rPr lang="en-US" i="1" dirty="0" err="1" smtClean="0">
                <a:latin typeface="Arial Narrow" panose="020B0606020202030204" pitchFamily="34" charset="0"/>
              </a:rPr>
              <a:t>Dolinski</a:t>
            </a:r>
            <a:r>
              <a:rPr lang="en-US" i="1" dirty="0" smtClean="0">
                <a:latin typeface="Arial Narrow" panose="020B0606020202030204" pitchFamily="34" charset="0"/>
              </a:rPr>
              <a:t>. Chest. 2003.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100" y="167028"/>
            <a:ext cx="42438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SpO2 determined by ratio of red/infrared</a:t>
            </a:r>
          </a:p>
          <a:p>
            <a:pPr algn="ctr"/>
            <a:r>
              <a:rPr lang="en-US" dirty="0" smtClean="0">
                <a:latin typeface="Arial Narrow" panose="020B0606020202030204" pitchFamily="34" charset="0"/>
              </a:rPr>
              <a:t>Low R/IR </a:t>
            </a:r>
            <a:r>
              <a:rPr lang="en-US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high SpO2</a:t>
            </a:r>
            <a:endParaRPr lang="en-US" dirty="0" smtClean="0">
              <a:latin typeface="Arial Narrow" panose="020B0606020202030204" pitchFamily="34" charset="0"/>
            </a:endParaRPr>
          </a:p>
          <a:p>
            <a:pPr algn="ctr"/>
            <a:r>
              <a:rPr lang="en-US" dirty="0" smtClean="0">
                <a:latin typeface="Arial Narrow" panose="020B0606020202030204" pitchFamily="34" charset="0"/>
              </a:rPr>
              <a:t>High R/IR </a:t>
            </a:r>
            <a:r>
              <a:rPr lang="en-US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low SpO2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3" grpId="0"/>
      <p:bldP spid="5" grpId="0"/>
      <p:bldP spid="6" grpId="0"/>
      <p:bldP spid="7" grpId="0"/>
      <p:bldP spid="12" grpId="0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Signs and Symptoms of </a:t>
            </a:r>
            <a:r>
              <a:rPr lang="en-US" dirty="0" err="1" smtClean="0">
                <a:latin typeface="Arial Narrow" panose="020B0606020202030204" pitchFamily="34" charset="0"/>
              </a:rPr>
              <a:t>MetHb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014428"/>
              </p:ext>
            </p:extLst>
          </p:nvPr>
        </p:nvGraphicFramePr>
        <p:xfrm>
          <a:off x="1146279" y="1310069"/>
          <a:ext cx="6851442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7283"/>
                <a:gridCol w="5244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US" sz="2400" dirty="0" err="1" smtClean="0">
                          <a:latin typeface="Arial Narrow" panose="020B0606020202030204" pitchFamily="34" charset="0"/>
                        </a:rPr>
                        <a:t>MetHb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Symptoms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10%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None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10-20%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Cyanotic</a:t>
                      </a:r>
                      <a:r>
                        <a:rPr lang="en-US" sz="2400" baseline="0" dirty="0" smtClean="0">
                          <a:latin typeface="Arial Narrow" panose="020B0606020202030204" pitchFamily="34" charset="0"/>
                        </a:rPr>
                        <a:t> skin discoloration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20-30%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Anxiety, lightheadedness,</a:t>
                      </a:r>
                      <a:r>
                        <a:rPr lang="en-US" sz="2400" baseline="0" dirty="0" smtClean="0">
                          <a:latin typeface="Arial Narrow" panose="020B0606020202030204" pitchFamily="34" charset="0"/>
                        </a:rPr>
                        <a:t> headache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30-50%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Confusion, tachypnea, tachycardia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50-70%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Coma, seizures, arrhythmia, acidosis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&gt;70%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Death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34155" y="4556063"/>
            <a:ext cx="626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Arial Narrow" panose="020B0606020202030204" pitchFamily="34" charset="0"/>
              </a:rPr>
              <a:t>Wright et al. Annals of Emergency Medicine. 1999.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4947166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anose="020B0606020202030204" pitchFamily="34" charset="0"/>
              </a:rPr>
              <a:t>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Hemolysis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Bite cells and Heinz bodies on blood smear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Erythema </a:t>
            </a:r>
            <a:r>
              <a:rPr lang="en-US" dirty="0" err="1" smtClean="0">
                <a:latin typeface="Arial Narrow" panose="020B0606020202030204" pitchFamily="34" charset="0"/>
              </a:rPr>
              <a:t>Nodosum</a:t>
            </a:r>
            <a:r>
              <a:rPr lang="en-US" dirty="0" smtClean="0">
                <a:latin typeface="Arial Narrow" panose="020B0606020202030204" pitchFamily="34" charset="0"/>
              </a:rPr>
              <a:t>: Etiologies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728254"/>
              </p:ext>
            </p:extLst>
          </p:nvPr>
        </p:nvGraphicFramePr>
        <p:xfrm>
          <a:off x="0" y="751840"/>
          <a:ext cx="9144000" cy="546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2023" y="6419968"/>
            <a:ext cx="488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err="1" smtClean="0">
                <a:latin typeface="Arial Narrow" panose="020B0606020202030204" pitchFamily="34" charset="0"/>
              </a:rPr>
              <a:t>Cribier</a:t>
            </a:r>
            <a:r>
              <a:rPr lang="en-US" i="1" dirty="0" smtClean="0">
                <a:latin typeface="Arial Narrow" panose="020B0606020202030204" pitchFamily="34" charset="0"/>
              </a:rPr>
              <a:t> et al. International Journal of Dermatology. 1998.</a:t>
            </a:r>
            <a:endParaRPr lang="en-US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619" t="37812" r="26984" b="11563"/>
          <a:stretch/>
        </p:blipFill>
        <p:spPr>
          <a:xfrm>
            <a:off x="929639" y="845820"/>
            <a:ext cx="7360921" cy="4827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020" y="199489"/>
            <a:ext cx="129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 Narrow" panose="020B0606020202030204" pitchFamily="34" charset="0"/>
              </a:rPr>
              <a:t>MetHb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4440" y="229969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 Narrow" panose="020B0606020202030204" pitchFamily="34" charset="0"/>
              </a:rPr>
              <a:t>OxyHb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5608" y="6319961"/>
            <a:ext cx="626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Arial Narrow" panose="020B0606020202030204" pitchFamily="34" charset="0"/>
              </a:rPr>
              <a:t>Donnelly. </a:t>
            </a:r>
            <a:r>
              <a:rPr lang="en-US" i="1" dirty="0" err="1" smtClean="0">
                <a:latin typeface="Arial Narrow" panose="020B0606020202030204" pitchFamily="34" charset="0"/>
              </a:rPr>
              <a:t>TheNew</a:t>
            </a:r>
            <a:r>
              <a:rPr lang="en-US" i="1" dirty="0" smtClean="0">
                <a:latin typeface="Arial Narrow" panose="020B0606020202030204" pitchFamily="34" charset="0"/>
              </a:rPr>
              <a:t> England Journal of Medicine. 2000.</a:t>
            </a:r>
            <a:endParaRPr lang="en-US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222" y="1157004"/>
            <a:ext cx="3073920" cy="814317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Heinz Prep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31" t="45000" r="61636" b="18124"/>
          <a:stretch/>
        </p:blipFill>
        <p:spPr>
          <a:xfrm>
            <a:off x="-4438587" y="2533338"/>
            <a:ext cx="4063834" cy="2697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843" t="47353" r="42409" b="21293"/>
          <a:stretch/>
        </p:blipFill>
        <p:spPr>
          <a:xfrm>
            <a:off x="824461" y="2053653"/>
            <a:ext cx="3882450" cy="3855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7648" t="47353" r="25825" b="21293"/>
          <a:stretch/>
        </p:blipFill>
        <p:spPr>
          <a:xfrm>
            <a:off x="4900222" y="2053653"/>
            <a:ext cx="3615128" cy="3855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24461" y="1179443"/>
            <a:ext cx="29706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Blood smear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anose="020B0606020202030204" pitchFamily="34" charset="0"/>
              </a:rPr>
              <a:t>Methemoglobinemia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 rot="2883989" flipH="1">
            <a:off x="7189680" y="1766813"/>
            <a:ext cx="1581426" cy="7667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1440" y="2023885"/>
            <a:ext cx="101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Fe</a:t>
            </a:r>
            <a:r>
              <a:rPr lang="en-US" sz="4000" b="1" baseline="30000" dirty="0" smtClean="0">
                <a:latin typeface="Arial Narrow" panose="020B0606020202030204" pitchFamily="34" charset="0"/>
              </a:rPr>
              <a:t>2+</a:t>
            </a:r>
            <a:endParaRPr lang="en-US" sz="40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 rot="18716011">
            <a:off x="645546" y="1766813"/>
            <a:ext cx="1581426" cy="766700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487" y="2150163"/>
            <a:ext cx="101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Fe</a:t>
            </a:r>
            <a:r>
              <a:rPr lang="en-US" sz="4000" b="1" baseline="30000" dirty="0" smtClean="0">
                <a:latin typeface="Arial Narrow" panose="020B0606020202030204" pitchFamily="34" charset="0"/>
              </a:rPr>
              <a:t>3+</a:t>
            </a:r>
            <a:endParaRPr lang="en-US" sz="40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 rot="5400000">
            <a:off x="3422642" y="119182"/>
            <a:ext cx="2263142" cy="5225179"/>
          </a:xfrm>
          <a:prstGeom prst="arc">
            <a:avLst>
              <a:gd name="adj1" fmla="val 16200000"/>
              <a:gd name="adj2" fmla="val 5242054"/>
            </a:avLst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39953" y="3939541"/>
            <a:ext cx="5803231" cy="862469"/>
            <a:chOff x="1165859" y="5286871"/>
            <a:chExt cx="5803231" cy="862469"/>
          </a:xfrm>
        </p:grpSpPr>
        <p:sp>
          <p:nvSpPr>
            <p:cNvPr id="12" name="Oval 11"/>
            <p:cNvSpPr/>
            <p:nvPr/>
          </p:nvSpPr>
          <p:spPr>
            <a:xfrm>
              <a:off x="1165859" y="5286871"/>
              <a:ext cx="5803231" cy="8624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99147" y="5456495"/>
              <a:ext cx="3587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Narrow" panose="020B0606020202030204" pitchFamily="34" charset="0"/>
                </a:rPr>
                <a:t>Cytochrome B5 reductase</a:t>
              </a:r>
              <a:endParaRPr lang="en-US" sz="28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52597" y="4870590"/>
            <a:ext cx="5803231" cy="862469"/>
            <a:chOff x="1165859" y="5286871"/>
            <a:chExt cx="5803231" cy="862469"/>
          </a:xfrm>
        </p:grpSpPr>
        <p:sp>
          <p:nvSpPr>
            <p:cNvPr id="15" name="Oval 14"/>
            <p:cNvSpPr/>
            <p:nvPr/>
          </p:nvSpPr>
          <p:spPr>
            <a:xfrm>
              <a:off x="1165859" y="5286871"/>
              <a:ext cx="5803231" cy="8624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99147" y="5456495"/>
              <a:ext cx="3541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Narrow" panose="020B0606020202030204" pitchFamily="34" charset="0"/>
                </a:rPr>
                <a:t>NADPH </a:t>
              </a:r>
              <a:r>
                <a:rPr lang="en-US" sz="2800" dirty="0" err="1" smtClean="0">
                  <a:latin typeface="Arial Narrow" panose="020B0606020202030204" pitchFamily="34" charset="0"/>
                </a:rPr>
                <a:t>MetHb</a:t>
              </a:r>
              <a:r>
                <a:rPr lang="en-US" sz="2800" dirty="0" smtClean="0">
                  <a:latin typeface="Arial Narrow" panose="020B0606020202030204" pitchFamily="34" charset="0"/>
                </a:rPr>
                <a:t> reductase</a:t>
              </a:r>
              <a:endParaRPr lang="en-US" sz="28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3884" y="4078387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NADH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5345" y="4078386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</a:t>
            </a:r>
            <a:r>
              <a:rPr lang="en-US" sz="3200" b="1" baseline="30000" dirty="0" smtClean="0">
                <a:latin typeface="Arial Narrow" panose="020B0606020202030204" pitchFamily="34" charset="0"/>
              </a:rPr>
              <a:t>+</a:t>
            </a:r>
            <a:endParaRPr lang="en-US" sz="32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884" y="5033579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NADPH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5345" y="5033578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NADP</a:t>
            </a:r>
            <a:r>
              <a:rPr lang="en-US" sz="3200" b="1" baseline="30000" dirty="0" smtClean="0">
                <a:latin typeface="Arial Narrow" panose="020B0606020202030204" pitchFamily="34" charset="0"/>
              </a:rPr>
              <a:t>+</a:t>
            </a:r>
            <a:endParaRPr lang="en-US" sz="3200" b="1" baseline="30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anose="020B0606020202030204" pitchFamily="34" charset="0"/>
              </a:rPr>
              <a:t>Methemoglobinemia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smtClean="0">
                <a:latin typeface="Arial Narrow" panose="020B0606020202030204" pitchFamily="34" charset="0"/>
              </a:rPr>
              <a:t>Underlying cause</a:t>
            </a:r>
          </a:p>
          <a:p>
            <a:r>
              <a:rPr lang="en-US" sz="3600" dirty="0" err="1" smtClean="0">
                <a:latin typeface="Arial Narrow" panose="020B0606020202030204" pitchFamily="34" charset="0"/>
              </a:rPr>
              <a:t>Dapsone</a:t>
            </a:r>
            <a:r>
              <a:rPr lang="en-US" sz="3600" dirty="0" smtClean="0"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latin typeface="Arial Narrow" panose="020B0606020202030204" pitchFamily="34" charset="0"/>
              </a:rPr>
              <a:t>(most common)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Topical anesthetic </a:t>
            </a:r>
            <a:r>
              <a:rPr lang="en-US" sz="3200" dirty="0" smtClean="0">
                <a:latin typeface="Arial Narrow" panose="020B0606020202030204" pitchFamily="34" charset="0"/>
              </a:rPr>
              <a:t>(common, most severe)</a:t>
            </a:r>
            <a:endParaRPr lang="en-US" sz="3600" dirty="0" smtClean="0">
              <a:latin typeface="Arial Narrow" panose="020B0606020202030204" pitchFamily="34" charset="0"/>
            </a:endParaRPr>
          </a:p>
          <a:p>
            <a:r>
              <a:rPr lang="en-US" sz="3600" dirty="0" smtClean="0">
                <a:latin typeface="Arial Narrow" panose="020B0606020202030204" pitchFamily="34" charset="0"/>
              </a:rPr>
              <a:t>Nitrates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Anti-epileptics (phenytoin, valproate)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485" t="28438" r="13455" b="45938"/>
          <a:stretch/>
        </p:blipFill>
        <p:spPr>
          <a:xfrm>
            <a:off x="493617" y="4461470"/>
            <a:ext cx="8156767" cy="22147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2214390" y="6555036"/>
            <a:ext cx="50567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40" y="342572"/>
            <a:ext cx="7886700" cy="814317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Treatment of </a:t>
            </a:r>
            <a:r>
              <a:rPr lang="en-US" dirty="0" err="1" smtClean="0">
                <a:latin typeface="Arial Narrow" panose="020B0606020202030204" pitchFamily="34" charset="0"/>
              </a:rPr>
              <a:t>MetHb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40" y="1338471"/>
            <a:ext cx="8515350" cy="483849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Proven therapies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Methylene blue (with dextrose)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Hyperbaric oxygen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Exchange transfusion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Experimental therapies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N-acetylcysteine (works in vivo)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Cimetidine (works in chronic </a:t>
            </a:r>
            <a:r>
              <a:rPr lang="en-US" sz="3200" dirty="0" err="1" smtClean="0">
                <a:latin typeface="Arial Narrow" panose="020B0606020202030204" pitchFamily="34" charset="0"/>
              </a:rPr>
              <a:t>dapsone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metHb</a:t>
            </a:r>
            <a:r>
              <a:rPr lang="en-US" sz="3200" dirty="0" smtClean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Ketoconazole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0421" y="6358545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>
                <a:latin typeface="Arial Narrow" panose="020B0606020202030204" pitchFamily="34" charset="0"/>
              </a:rPr>
              <a:t>Rehman</a:t>
            </a:r>
            <a:r>
              <a:rPr lang="en-US" i="1" dirty="0" smtClean="0">
                <a:latin typeface="Arial Narrow" panose="020B0606020202030204" pitchFamily="34" charset="0"/>
              </a:rPr>
              <a:t>. Western Journal of Medicine. 2001.</a:t>
            </a:r>
            <a:endParaRPr lang="en-US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Should we give her methylene blue?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anose="020B0606020202030204" pitchFamily="34" charset="0"/>
              </a:rPr>
              <a:t>Methemoglobinemia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 rot="18716011">
            <a:off x="447834" y="1766813"/>
            <a:ext cx="1581426" cy="766700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6775" y="2150163"/>
            <a:ext cx="101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Fe</a:t>
            </a:r>
            <a:r>
              <a:rPr lang="en-US" sz="4000" b="1" baseline="30000" dirty="0" smtClean="0">
                <a:latin typeface="Arial Narrow" panose="020B0606020202030204" pitchFamily="34" charset="0"/>
              </a:rPr>
              <a:t>3+</a:t>
            </a:r>
            <a:endParaRPr lang="en-US" sz="40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 rot="5400000">
            <a:off x="3224930" y="119182"/>
            <a:ext cx="2263142" cy="5225179"/>
          </a:xfrm>
          <a:prstGeom prst="arc">
            <a:avLst>
              <a:gd name="adj1" fmla="val 16200000"/>
              <a:gd name="adj2" fmla="val 5242054"/>
            </a:avLst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2241" y="3939541"/>
            <a:ext cx="5803231" cy="862469"/>
            <a:chOff x="1165859" y="5286871"/>
            <a:chExt cx="5803231" cy="862469"/>
          </a:xfrm>
        </p:grpSpPr>
        <p:sp>
          <p:nvSpPr>
            <p:cNvPr id="12" name="Oval 11"/>
            <p:cNvSpPr/>
            <p:nvPr/>
          </p:nvSpPr>
          <p:spPr>
            <a:xfrm>
              <a:off x="1165859" y="5286871"/>
              <a:ext cx="5803231" cy="8624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99147" y="5456495"/>
              <a:ext cx="3587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Narrow" panose="020B0606020202030204" pitchFamily="34" charset="0"/>
                </a:rPr>
                <a:t>Cytochrome B5 reductase</a:t>
              </a:r>
              <a:endParaRPr lang="en-US" sz="28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4885" y="4870590"/>
            <a:ext cx="5803231" cy="862469"/>
            <a:chOff x="1165859" y="5286871"/>
            <a:chExt cx="5803231" cy="862469"/>
          </a:xfrm>
        </p:grpSpPr>
        <p:sp>
          <p:nvSpPr>
            <p:cNvPr id="15" name="Oval 14"/>
            <p:cNvSpPr/>
            <p:nvPr/>
          </p:nvSpPr>
          <p:spPr>
            <a:xfrm>
              <a:off x="1165859" y="5286871"/>
              <a:ext cx="5803231" cy="8624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99147" y="5456495"/>
              <a:ext cx="3541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Narrow" panose="020B0606020202030204" pitchFamily="34" charset="0"/>
                </a:rPr>
                <a:t>NADPH </a:t>
              </a:r>
              <a:r>
                <a:rPr lang="en-US" sz="2800" dirty="0" err="1" smtClean="0">
                  <a:latin typeface="Arial Narrow" panose="020B0606020202030204" pitchFamily="34" charset="0"/>
                </a:rPr>
                <a:t>MetHb</a:t>
              </a:r>
              <a:r>
                <a:rPr lang="en-US" sz="2800" dirty="0" smtClean="0">
                  <a:latin typeface="Arial Narrow" panose="020B0606020202030204" pitchFamily="34" charset="0"/>
                </a:rPr>
                <a:t> reductase</a:t>
              </a:r>
              <a:endParaRPr lang="en-US" sz="28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172" y="4078387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NADH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7633" y="4078386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</a:t>
            </a:r>
            <a:r>
              <a:rPr lang="en-US" sz="3200" b="1" baseline="30000" dirty="0" smtClean="0">
                <a:latin typeface="Arial Narrow" panose="020B0606020202030204" pitchFamily="34" charset="0"/>
              </a:rPr>
              <a:t>+</a:t>
            </a:r>
            <a:endParaRPr lang="en-US" sz="32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72" y="5033579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NADPH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7633" y="5033578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NADP</a:t>
            </a:r>
            <a:r>
              <a:rPr lang="en-US" sz="3200" b="1" baseline="30000" dirty="0" smtClean="0">
                <a:latin typeface="Arial Narrow" panose="020B0606020202030204" pitchFamily="34" charset="0"/>
              </a:rPr>
              <a:t>+</a:t>
            </a:r>
            <a:endParaRPr lang="en-US" sz="32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72" y="6277570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</a:rPr>
              <a:t>Pentose phosphate pathway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Arrow Connector 22"/>
          <p:cNvCxnSpPr>
            <a:endCxn id="19" idx="2"/>
          </p:cNvCxnSpPr>
          <p:nvPr/>
        </p:nvCxnSpPr>
        <p:spPr>
          <a:xfrm flipH="1" flipV="1">
            <a:off x="768028" y="5618354"/>
            <a:ext cx="28053" cy="65921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9280" y="5703018"/>
            <a:ext cx="10134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Narrow" panose="020B0606020202030204" pitchFamily="34" charset="0"/>
              </a:rPr>
              <a:t>G6PD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22" name="Flowchart: Magnetic Disk 21"/>
          <p:cNvSpPr/>
          <p:nvPr/>
        </p:nvSpPr>
        <p:spPr>
          <a:xfrm rot="2883989" flipH="1">
            <a:off x="7189680" y="1766813"/>
            <a:ext cx="1581426" cy="7667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1440" y="2023885"/>
            <a:ext cx="101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Fe</a:t>
            </a:r>
            <a:r>
              <a:rPr lang="en-US" sz="4000" b="1" baseline="30000" dirty="0" smtClean="0">
                <a:latin typeface="Arial Narrow" panose="020B0606020202030204" pitchFamily="34" charset="0"/>
              </a:rPr>
              <a:t>2+</a:t>
            </a:r>
            <a:endParaRPr lang="en-US" sz="4000" b="1" baseline="30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3482"/>
            <a:ext cx="7886700" cy="712560"/>
          </a:xfrm>
        </p:spPr>
        <p:txBody>
          <a:bodyPr anchor="t"/>
          <a:lstStyle/>
          <a:p>
            <a:r>
              <a:rPr lang="en-US" dirty="0" smtClean="0">
                <a:latin typeface="Arial Narrow" panose="020B0606020202030204" pitchFamily="34" charset="0"/>
              </a:rPr>
              <a:t>Learning points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4011"/>
            <a:ext cx="7886700" cy="532050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Erythema </a:t>
            </a:r>
            <a:r>
              <a:rPr lang="en-US" sz="3200" dirty="0" err="1" smtClean="0">
                <a:latin typeface="Arial Narrow" panose="020B0606020202030204" pitchFamily="34" charset="0"/>
              </a:rPr>
              <a:t>induratum</a:t>
            </a:r>
            <a:r>
              <a:rPr lang="en-US" sz="3200" dirty="0" smtClean="0">
                <a:latin typeface="Arial Narrow" panose="020B0606020202030204" pitchFamily="34" charset="0"/>
              </a:rPr>
              <a:t> mimics erythema </a:t>
            </a:r>
            <a:r>
              <a:rPr lang="en-US" sz="3200" dirty="0" err="1" smtClean="0">
                <a:latin typeface="Arial Narrow" panose="020B0606020202030204" pitchFamily="34" charset="0"/>
              </a:rPr>
              <a:t>nodosum</a:t>
            </a:r>
            <a:r>
              <a:rPr lang="en-US" sz="3200" dirty="0" smtClean="0">
                <a:latin typeface="Arial Narrow" panose="020B0606020202030204" pitchFamily="34" charset="0"/>
              </a:rPr>
              <a:t>, but is associated with TB and cutaneous vasculitis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Suspect a </a:t>
            </a:r>
            <a:r>
              <a:rPr lang="en-US" sz="3200" dirty="0" err="1" smtClean="0">
                <a:latin typeface="Arial Narrow" panose="020B0606020202030204" pitchFamily="34" charset="0"/>
              </a:rPr>
              <a:t>dyshemoglobinemia</a:t>
            </a:r>
            <a:r>
              <a:rPr lang="en-US" sz="3200" dirty="0" smtClean="0">
                <a:latin typeface="Arial Narrow" panose="020B0606020202030204" pitchFamily="34" charset="0"/>
              </a:rPr>
              <a:t> (</a:t>
            </a:r>
            <a:r>
              <a:rPr lang="en-US" sz="3200" dirty="0" err="1" smtClean="0">
                <a:latin typeface="Arial Narrow" panose="020B0606020202030204" pitchFamily="34" charset="0"/>
              </a:rPr>
              <a:t>MetHb</a:t>
            </a:r>
            <a:r>
              <a:rPr lang="en-US" sz="3200" dirty="0" smtClean="0">
                <a:latin typeface="Arial Narrow" panose="020B0606020202030204" pitchFamily="34" charset="0"/>
              </a:rPr>
              <a:t>, </a:t>
            </a:r>
            <a:r>
              <a:rPr lang="en-US" sz="3200" dirty="0" err="1" smtClean="0">
                <a:latin typeface="Arial Narrow" panose="020B0606020202030204" pitchFamily="34" charset="0"/>
              </a:rPr>
              <a:t>COHb</a:t>
            </a:r>
            <a:r>
              <a:rPr lang="en-US" sz="3200" dirty="0" smtClean="0">
                <a:latin typeface="Arial Narrow" panose="020B0606020202030204" pitchFamily="34" charset="0"/>
              </a:rPr>
              <a:t>, </a:t>
            </a:r>
            <a:r>
              <a:rPr lang="en-US" sz="3200" dirty="0" err="1" smtClean="0">
                <a:latin typeface="Arial Narrow" panose="020B0606020202030204" pitchFamily="34" charset="0"/>
              </a:rPr>
              <a:t>SulfaHb</a:t>
            </a:r>
            <a:r>
              <a:rPr lang="en-US" sz="3200" dirty="0" smtClean="0">
                <a:latin typeface="Arial Narrow" panose="020B0606020202030204" pitchFamily="34" charset="0"/>
              </a:rPr>
              <a:t>) when there is a “</a:t>
            </a:r>
            <a:r>
              <a:rPr lang="en-US" sz="3200" b="1" dirty="0" smtClean="0">
                <a:latin typeface="Arial Narrow" panose="020B0606020202030204" pitchFamily="34" charset="0"/>
              </a:rPr>
              <a:t>saturation gap</a:t>
            </a:r>
            <a:r>
              <a:rPr lang="en-US" sz="3200" dirty="0" smtClean="0">
                <a:latin typeface="Arial Narrow" panose="020B0606020202030204" pitchFamily="34" charset="0"/>
              </a:rPr>
              <a:t>” between measured SpO2 and ABG-calculated SpO2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Mild </a:t>
            </a:r>
            <a:r>
              <a:rPr lang="en-US" sz="3200" dirty="0" err="1" smtClean="0">
                <a:latin typeface="Arial Narrow" panose="020B0606020202030204" pitchFamily="34" charset="0"/>
              </a:rPr>
              <a:t>methemoglobinemia</a:t>
            </a:r>
            <a:r>
              <a:rPr lang="en-US" sz="3200" dirty="0" smtClean="0">
                <a:latin typeface="Arial Narrow" panose="020B0606020202030204" pitchFamily="34" charset="0"/>
              </a:rPr>
              <a:t> can be observed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Severe, </a:t>
            </a:r>
            <a:r>
              <a:rPr lang="en-US" sz="3200" dirty="0" err="1" smtClean="0">
                <a:latin typeface="Arial Narrow" panose="020B0606020202030204" pitchFamily="34" charset="0"/>
              </a:rPr>
              <a:t>methemoglobinemia</a:t>
            </a:r>
            <a:r>
              <a:rPr lang="en-US" sz="3200" dirty="0" smtClean="0">
                <a:latin typeface="Arial Narrow" panose="020B0606020202030204" pitchFamily="34" charset="0"/>
              </a:rPr>
              <a:t> should be treated with methylene blue, but take caution in G6PD deficiency</a:t>
            </a:r>
          </a:p>
        </p:txBody>
      </p:sp>
    </p:spTree>
    <p:extLst>
      <p:ext uri="{BB962C8B-B14F-4D97-AF65-F5344CB8AC3E}">
        <p14:creationId xmlns:p14="http://schemas.microsoft.com/office/powerpoint/2010/main" val="15440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rmpedia.org/files/images/Erythema_induratum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706109"/>
              </p:ext>
            </p:extLst>
          </p:nvPr>
        </p:nvGraphicFramePr>
        <p:xfrm>
          <a:off x="4815840" y="350521"/>
          <a:ext cx="4099560" cy="487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0995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Pathology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Report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Septal panniculitis with mixed cellular infiltrate of lymphocytes, </a:t>
                      </a:r>
                      <a:r>
                        <a:rPr lang="en-US" sz="2800" dirty="0" err="1" smtClean="0">
                          <a:latin typeface="Arial Narrow" panose="020B0606020202030204" pitchFamily="34" charset="0"/>
                        </a:rPr>
                        <a:t>histiocytes</a:t>
                      </a: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, giant cells, and occasional eosinophils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Neutrophilic </a:t>
                      </a:r>
                      <a:r>
                        <a:rPr lang="en-US" sz="2800" dirty="0" err="1" smtClean="0">
                          <a:latin typeface="Arial Narrow" panose="020B0606020202030204" pitchFamily="34" charset="0"/>
                        </a:rPr>
                        <a:t>vasculitic</a:t>
                      </a: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 infiltrate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latin typeface="Arial Narrow" panose="020B0606020202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This specimen </a:t>
                      </a:r>
                      <a:r>
                        <a:rPr lang="en-US" sz="2800" baseline="0" dirty="0" smtClean="0">
                          <a:latin typeface="Arial Narrow" panose="020B0606020202030204" pitchFamily="34" charset="0"/>
                        </a:rPr>
                        <a:t>consistent with </a:t>
                      </a:r>
                      <a:r>
                        <a:rPr lang="en-US" sz="2800" b="1" baseline="0" dirty="0" smtClean="0">
                          <a:latin typeface="Arial Narrow" panose="020B0606020202030204" pitchFamily="34" charset="0"/>
                        </a:rPr>
                        <a:t>erythema </a:t>
                      </a:r>
                      <a:r>
                        <a:rPr lang="en-US" sz="2800" b="1" baseline="0" dirty="0" err="1" smtClean="0">
                          <a:latin typeface="Arial Narrow" panose="020B0606020202030204" pitchFamily="34" charset="0"/>
                        </a:rPr>
                        <a:t>induratum</a:t>
                      </a:r>
                      <a:endParaRPr lang="en-US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7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Erythema </a:t>
            </a:r>
            <a:r>
              <a:rPr lang="en-US" dirty="0" err="1" smtClean="0">
                <a:latin typeface="Arial Narrow" panose="020B0606020202030204" pitchFamily="34" charset="0"/>
              </a:rPr>
              <a:t>Nodosum</a:t>
            </a:r>
            <a:r>
              <a:rPr lang="en-US" dirty="0" smtClean="0">
                <a:latin typeface="Arial Narrow" panose="020B0606020202030204" pitchFamily="34" charset="0"/>
              </a:rPr>
              <a:t> vs. </a:t>
            </a:r>
            <a:r>
              <a:rPr lang="en-US" dirty="0" err="1" smtClean="0">
                <a:latin typeface="Arial Narrow" panose="020B0606020202030204" pitchFamily="34" charset="0"/>
              </a:rPr>
              <a:t>Induratum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Erythema </a:t>
            </a:r>
            <a:r>
              <a:rPr lang="en-US" dirty="0" err="1" smtClean="0">
                <a:latin typeface="Arial Narrow" panose="020B0606020202030204" pitchFamily="34" charset="0"/>
              </a:rPr>
              <a:t>Nodosum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Histology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Septal panniculitis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No vasculitis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No ulceration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Treatment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Treat underlying cause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NSAIDs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Colchicine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Erythema </a:t>
            </a:r>
            <a:r>
              <a:rPr lang="en-US" dirty="0" err="1" smtClean="0">
                <a:latin typeface="Arial Narrow" panose="020B0606020202030204" pitchFamily="34" charset="0"/>
              </a:rPr>
              <a:t>Induratum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Histology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Septal panniculitis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Neutrophilic vasculitis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Ulceration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Treatment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Treat underlying cause</a:t>
            </a:r>
          </a:p>
          <a:p>
            <a:pPr lvl="1"/>
            <a:r>
              <a:rPr lang="en-US" dirty="0" err="1" smtClean="0">
                <a:latin typeface="Arial Narrow" panose="020B0606020202030204" pitchFamily="34" charset="0"/>
              </a:rPr>
              <a:t>Dapsone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5380" y="5034915"/>
            <a:ext cx="7533561" cy="845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5380" y="3329940"/>
            <a:ext cx="7533561" cy="845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Erythema </a:t>
            </a:r>
            <a:r>
              <a:rPr lang="en-US" dirty="0" err="1" smtClean="0">
                <a:latin typeface="Arial Narrow" panose="020B0606020202030204" pitchFamily="34" charset="0"/>
              </a:rPr>
              <a:t>Induratum</a:t>
            </a:r>
            <a:r>
              <a:rPr lang="en-US" dirty="0" smtClean="0">
                <a:latin typeface="Arial Narrow" panose="020B0606020202030204" pitchFamily="34" charset="0"/>
              </a:rPr>
              <a:t>: Etiologies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446824"/>
              </p:ext>
            </p:extLst>
          </p:nvPr>
        </p:nvGraphicFramePr>
        <p:xfrm>
          <a:off x="0" y="751840"/>
          <a:ext cx="9144000" cy="60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04526" y="6419968"/>
            <a:ext cx="603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latin typeface="Arial Narrow" panose="020B0606020202030204" pitchFamily="34" charset="0"/>
              </a:rPr>
              <a:t>Segura et al. Journal of the American Academy of Dermatology. 2008.</a:t>
            </a:r>
            <a:endParaRPr lang="en-US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82344"/>
            <a:ext cx="9144000" cy="17907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Morning Report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sz="3000" i="1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5873160"/>
            <a:ext cx="5143500" cy="1241822"/>
          </a:xfrm>
        </p:spPr>
        <p:txBody>
          <a:bodyPr>
            <a:norm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Mark Tuttle, </a:t>
            </a:r>
            <a:r>
              <a:rPr lang="en-US" sz="2100" b="1" dirty="0" smtClean="0">
                <a:latin typeface="Arial Narrow" panose="020B0606020202030204" pitchFamily="34" charset="0"/>
              </a:rPr>
              <a:t>MD</a:t>
            </a:r>
          </a:p>
          <a:p>
            <a:fld id="{2F240B08-343A-4125-BC33-B04B9FE89D5A}" type="datetime2">
              <a:rPr lang="en-US" sz="2100" i="1">
                <a:latin typeface="Arial Narrow" panose="020B0606020202030204" pitchFamily="34" charset="0"/>
              </a:rPr>
              <a:t>Wednesday, March 30, 2016</a:t>
            </a:fld>
            <a:endParaRPr lang="en-US" sz="2100" i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92" y="155633"/>
            <a:ext cx="3926016" cy="2598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59" y="3010038"/>
            <a:ext cx="1253741" cy="157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11" y="3206637"/>
            <a:ext cx="1243161" cy="145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37" y="3206637"/>
            <a:ext cx="2865234" cy="1198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6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History of present illness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>
                <a:latin typeface="Arial Narrow" panose="020B0606020202030204" pitchFamily="34" charset="0"/>
              </a:rPr>
              <a:t>51 ♀ </a:t>
            </a:r>
            <a:r>
              <a:rPr lang="en-US" sz="3600" dirty="0" smtClean="0">
                <a:latin typeface="Arial Narrow" panose="020B0606020202030204" pitchFamily="34" charset="0"/>
              </a:rPr>
              <a:t>presents with dyspnea.  For the past 1.5 weeks she has been feeling mildly short of breath.  She works as an RN and decided to check her own O</a:t>
            </a:r>
            <a:r>
              <a:rPr lang="en-US" sz="3600" baseline="-25000" dirty="0" smtClean="0">
                <a:latin typeface="Arial Narrow" panose="020B0606020202030204" pitchFamily="34" charset="0"/>
              </a:rPr>
              <a:t>2</a:t>
            </a:r>
            <a:r>
              <a:rPr lang="en-US" sz="3600" dirty="0" smtClean="0">
                <a:latin typeface="Arial Narrow" panose="020B0606020202030204" pitchFamily="34" charset="0"/>
              </a:rPr>
              <a:t> sat and found it was 88% on room air, so she came to your office to be evaluated.</a:t>
            </a:r>
            <a:endParaRPr lang="en-US" sz="3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 Narrow" panose="020B0606020202030204" pitchFamily="34" charset="0"/>
              </a:rPr>
              <a:t>Review of systems: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Recently diagnosed with erythema </a:t>
            </a:r>
            <a:r>
              <a:rPr lang="en-US" sz="3600" dirty="0" err="1" smtClean="0">
                <a:latin typeface="Arial Narrow" panose="020B0606020202030204" pitchFamily="34" charset="0"/>
              </a:rPr>
              <a:t>induratum</a:t>
            </a:r>
            <a:r>
              <a:rPr lang="en-US" sz="3600" dirty="0" smtClean="0">
                <a:latin typeface="Arial Narrow" panose="020B0606020202030204" pitchFamily="34" charset="0"/>
              </a:rPr>
              <a:t> by her dermatologist</a:t>
            </a:r>
          </a:p>
        </p:txBody>
      </p:sp>
    </p:spTree>
    <p:extLst>
      <p:ext uri="{BB962C8B-B14F-4D97-AF65-F5344CB8AC3E}">
        <p14:creationId xmlns:p14="http://schemas.microsoft.com/office/powerpoint/2010/main" val="31230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8343" y="370761"/>
            <a:ext cx="4223657" cy="5637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Past Medical History: </a:t>
            </a:r>
          </a:p>
          <a:p>
            <a:r>
              <a:rPr lang="en-US" dirty="0">
                <a:latin typeface="Arial Narrow" panose="020B0606020202030204" pitchFamily="34" charset="0"/>
              </a:rPr>
              <a:t>Erythema </a:t>
            </a:r>
            <a:r>
              <a:rPr lang="en-US" dirty="0" err="1">
                <a:latin typeface="Arial Narrow" panose="020B0606020202030204" pitchFamily="34" charset="0"/>
              </a:rPr>
              <a:t>induratum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Melanoma (stage IIIA), treated with interferon, lymph node dissection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Asthma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Grave’s Disease s/p radioactive iodine ablation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Nephrolithiasis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Allergies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NKDA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370761"/>
            <a:ext cx="3790950" cy="5637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Social History:</a:t>
            </a:r>
          </a:p>
          <a:p>
            <a:r>
              <a:rPr lang="en-US" u="sng" dirty="0" smtClean="0">
                <a:latin typeface="Arial Narrow" panose="020B0606020202030204" pitchFamily="34" charset="0"/>
              </a:rPr>
              <a:t>Occupation</a:t>
            </a:r>
            <a:r>
              <a:rPr lang="en-US" dirty="0" smtClean="0">
                <a:latin typeface="Arial Narrow" panose="020B0606020202030204" pitchFamily="34" charset="0"/>
              </a:rPr>
              <a:t>: Works as an RN</a:t>
            </a:r>
          </a:p>
          <a:p>
            <a:r>
              <a:rPr lang="en-US" u="sng" dirty="0" smtClean="0">
                <a:latin typeface="Arial Narrow" panose="020B0606020202030204" pitchFamily="34" charset="0"/>
              </a:rPr>
              <a:t>Tobacco</a:t>
            </a:r>
            <a:r>
              <a:rPr lang="en-US" dirty="0" smtClean="0">
                <a:latin typeface="Arial Narrow" panose="020B0606020202030204" pitchFamily="34" charset="0"/>
              </a:rPr>
              <a:t>: Never.</a:t>
            </a:r>
          </a:p>
          <a:p>
            <a:r>
              <a:rPr lang="en-US" u="sng" dirty="0" smtClean="0">
                <a:latin typeface="Arial Narrow" panose="020B0606020202030204" pitchFamily="34" charset="0"/>
              </a:rPr>
              <a:t>Alcohol</a:t>
            </a:r>
            <a:r>
              <a:rPr lang="en-US" dirty="0" smtClean="0">
                <a:latin typeface="Arial Narrow" panose="020B0606020202030204" pitchFamily="34" charset="0"/>
              </a:rPr>
              <a:t>: 2-3 glasses of wine per week.</a:t>
            </a:r>
          </a:p>
          <a:p>
            <a:r>
              <a:rPr lang="en-US" u="sng" dirty="0" err="1" smtClean="0">
                <a:latin typeface="Arial Narrow" panose="020B0606020202030204" pitchFamily="34" charset="0"/>
              </a:rPr>
              <a:t>Illicits</a:t>
            </a:r>
            <a:r>
              <a:rPr lang="en-US" dirty="0" smtClean="0">
                <a:latin typeface="Arial Narrow" panose="020B0606020202030204" pitchFamily="34" charset="0"/>
              </a:rPr>
              <a:t>: Never.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Family History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No history of familial disease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Dapsone</a:t>
            </a:r>
            <a:r>
              <a:rPr lang="en-US" sz="3200" dirty="0" smtClean="0"/>
              <a:t> 100mg QD</a:t>
            </a:r>
          </a:p>
          <a:p>
            <a:r>
              <a:rPr lang="en-US" sz="3200" dirty="0"/>
              <a:t>Levothyroxine Sodium 88 mcg </a:t>
            </a:r>
            <a:r>
              <a:rPr lang="en-US" sz="3200" dirty="0" smtClean="0"/>
              <a:t>QD</a:t>
            </a:r>
          </a:p>
          <a:p>
            <a:r>
              <a:rPr lang="en-US" sz="3200" dirty="0" smtClean="0"/>
              <a:t>Vitamin D 1000 U QD</a:t>
            </a:r>
          </a:p>
        </p:txBody>
      </p:sp>
    </p:spTree>
    <p:extLst>
      <p:ext uri="{BB962C8B-B14F-4D97-AF65-F5344CB8AC3E}">
        <p14:creationId xmlns:p14="http://schemas.microsoft.com/office/powerpoint/2010/main" val="4405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rning Report Template.potx" id="{12D5338C-EBC0-4338-A67D-7F45529E8AFF}" vid="{55653E09-5BC5-4AA3-8212-F97C26839A3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8304</TotalTime>
  <Words>1325</Words>
  <Application>Microsoft Office PowerPoint</Application>
  <PresentationFormat>On-screen Show (4:3)</PresentationFormat>
  <Paragraphs>275</Paragraphs>
  <Slides>27</Slides>
  <Notes>27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Erythema Nodosum: Etiologies</vt:lpstr>
      <vt:lpstr>PowerPoint Presentation</vt:lpstr>
      <vt:lpstr>Erythema Nodosum vs. Induratum</vt:lpstr>
      <vt:lpstr>Erythema Induratum: Etiologies</vt:lpstr>
      <vt:lpstr>Morning Report </vt:lpstr>
      <vt:lpstr>History of present illness</vt:lpstr>
      <vt:lpstr>PowerPoint Presentation</vt:lpstr>
      <vt:lpstr>Medications</vt:lpstr>
      <vt:lpstr>Physical Examination</vt:lpstr>
      <vt:lpstr>PowerPoint Presentation</vt:lpstr>
      <vt:lpstr>Labs</vt:lpstr>
      <vt:lpstr>Labs?</vt:lpstr>
      <vt:lpstr>Pair up!</vt:lpstr>
      <vt:lpstr>Gas Exchange</vt:lpstr>
      <vt:lpstr>Hemoglobin dissociation curve</vt:lpstr>
      <vt:lpstr>Co-oximetry</vt:lpstr>
      <vt:lpstr>Pulse Oximetry</vt:lpstr>
      <vt:lpstr>Signs and Symptoms of MetHb</vt:lpstr>
      <vt:lpstr>PowerPoint Presentation</vt:lpstr>
      <vt:lpstr>Heinz Prep</vt:lpstr>
      <vt:lpstr>Methemoglobinemia</vt:lpstr>
      <vt:lpstr>Methemoglobinemia</vt:lpstr>
      <vt:lpstr>Treatment of MetHb</vt:lpstr>
      <vt:lpstr>Should we give her methylene blue?</vt:lpstr>
      <vt:lpstr>Methemoglobinemia</vt:lpstr>
      <vt:lpstr>Learning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Tick-borne Diseases 201 Clinical quandaries</dc:title>
  <dc:creator>Mark Tuttle</dc:creator>
  <cp:lastModifiedBy>Department of Veterans Affairs</cp:lastModifiedBy>
  <cp:revision>726</cp:revision>
  <cp:lastPrinted>2016-03-30T19:17:59Z</cp:lastPrinted>
  <dcterms:created xsi:type="dcterms:W3CDTF">2015-06-13T17:54:44Z</dcterms:created>
  <dcterms:modified xsi:type="dcterms:W3CDTF">2016-03-30T19:18:21Z</dcterms:modified>
</cp:coreProperties>
</file>