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tags/tag28.xml" ContentType="application/vnd.openxmlformats-officedocument.presentationml.tags+xml"/>
  <Override PartName="/ppt/notesSlides/notesSlide30.xml" ContentType="application/vnd.openxmlformats-officedocument.presentationml.notesSlide+xml"/>
  <Override PartName="/ppt/tags/tag29.xml" ContentType="application/vnd.openxmlformats-officedocument.presentationml.tags+xml"/>
  <Override PartName="/ppt/notesSlides/notesSlide31.xml" ContentType="application/vnd.openxmlformats-officedocument.presentationml.notesSlide+xml"/>
  <Override PartName="/ppt/tags/tag30.xml" ContentType="application/vnd.openxmlformats-officedocument.presentationml.tags+xml"/>
  <Override PartName="/ppt/notesSlides/notesSlide32.xml" ContentType="application/vnd.openxmlformats-officedocument.presentationml.notesSlide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  <p:sldMasterId id="2147483711" r:id="rId2"/>
  </p:sldMasterIdLst>
  <p:notesMasterIdLst>
    <p:notesMasterId r:id="rId46"/>
  </p:notesMasterIdLst>
  <p:handoutMasterIdLst>
    <p:handoutMasterId r:id="rId47"/>
  </p:handoutMasterIdLst>
  <p:sldIdLst>
    <p:sldId id="360" r:id="rId3"/>
    <p:sldId id="284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313" r:id="rId13"/>
    <p:sldId id="337" r:id="rId14"/>
    <p:sldId id="323" r:id="rId15"/>
    <p:sldId id="285" r:id="rId16"/>
    <p:sldId id="330" r:id="rId17"/>
    <p:sldId id="298" r:id="rId18"/>
    <p:sldId id="338" r:id="rId19"/>
    <p:sldId id="353" r:id="rId20"/>
    <p:sldId id="286" r:id="rId21"/>
    <p:sldId id="307" r:id="rId22"/>
    <p:sldId id="300" r:id="rId23"/>
    <p:sldId id="326" r:id="rId24"/>
    <p:sldId id="305" r:id="rId25"/>
    <p:sldId id="311" r:id="rId26"/>
    <p:sldId id="312" r:id="rId27"/>
    <p:sldId id="288" r:id="rId28"/>
    <p:sldId id="302" r:id="rId29"/>
    <p:sldId id="316" r:id="rId30"/>
    <p:sldId id="355" r:id="rId31"/>
    <p:sldId id="357" r:id="rId32"/>
    <p:sldId id="358" r:id="rId33"/>
    <p:sldId id="309" r:id="rId34"/>
    <p:sldId id="308" r:id="rId35"/>
    <p:sldId id="310" r:id="rId36"/>
    <p:sldId id="318" r:id="rId37"/>
    <p:sldId id="324" r:id="rId38"/>
    <p:sldId id="319" r:id="rId39"/>
    <p:sldId id="320" r:id="rId40"/>
    <p:sldId id="331" r:id="rId41"/>
    <p:sldId id="287" r:id="rId42"/>
    <p:sldId id="321" r:id="rId43"/>
    <p:sldId id="352" r:id="rId44"/>
    <p:sldId id="325" r:id="rId45"/>
  </p:sldIdLst>
  <p:sldSz cx="12192000" cy="6858000"/>
  <p:notesSz cx="9217025" cy="7004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41AEBD"/>
    <a:srgbClr val="FDD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71" autoAdjust="0"/>
    <p:restoredTop sz="86906" autoAdjust="0"/>
  </p:normalViewPr>
  <p:slideViewPr>
    <p:cSldViewPr snapToGrid="0">
      <p:cViewPr varScale="1">
        <p:scale>
          <a:sx n="59" d="100"/>
          <a:sy n="59" d="100"/>
        </p:scale>
        <p:origin x="7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194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0/1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6/7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4.7E-2</c:v>
                </c:pt>
                <c:pt idx="1">
                  <c:v>8.3000000000000004E-2</c:v>
                </c:pt>
                <c:pt idx="2">
                  <c:v>0.13200000000000001</c:v>
                </c:pt>
                <c:pt idx="3">
                  <c:v>0.19900000000000001</c:v>
                </c:pt>
                <c:pt idx="4">
                  <c:v>0.26200000000000001</c:v>
                </c:pt>
                <c:pt idx="5">
                  <c:v>0.40899999999999997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27"/>
        <c:axId val="2070932816"/>
        <c:axId val="2070952400"/>
      </c:barChart>
      <c:catAx>
        <c:axId val="2070932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TIMI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0952400"/>
        <c:crosses val="autoZero"/>
        <c:auto val="1"/>
        <c:lblAlgn val="ctr"/>
        <c:lblOffset val="100"/>
        <c:noMultiLvlLbl val="0"/>
      </c:catAx>
      <c:valAx>
        <c:axId val="207095240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093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4044" cy="350203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0849" y="0"/>
            <a:ext cx="3994044" cy="350203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89324442-3975-4CD7-8DAA-B1FD3A39972E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2632"/>
            <a:ext cx="3994044" cy="350203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0849" y="6652632"/>
            <a:ext cx="3994044" cy="350203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007E35C4-3B19-48EE-A604-57DD1ECB2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15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94044" cy="351419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0849" y="1"/>
            <a:ext cx="3994044" cy="351419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B7786E01-175D-4378-BBEC-D6C1DC1E13CE}" type="datetimeFigureOut">
              <a:rPr lang="en-US" smtClean="0"/>
              <a:t>9/18/2016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8250" y="876300"/>
            <a:ext cx="4200525" cy="236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1703" y="3370699"/>
            <a:ext cx="7373620" cy="275784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2632"/>
            <a:ext cx="3994044" cy="351418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0849" y="6652632"/>
            <a:ext cx="3994044" cy="351418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869E15BC-5C40-4B75-BC96-E135D79E7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8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6663" y="874713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RV infarct, </a:t>
            </a:r>
            <a:r>
              <a:rPr lang="en-US" smtClean="0"/>
              <a:t>GI bleed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27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0" y="876300"/>
            <a:ext cx="4200525" cy="2363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Cannon CP, Weintraub WS, Demopoulos LA, et al. Comparison of early invasive and conservative strategies in patients with unstable coronary syndromes treated with the glycoprotein </a:t>
            </a:r>
            <a:r>
              <a:rPr lang="en-US" dirty="0" err="1" smtClean="0"/>
              <a:t>IIb</a:t>
            </a:r>
            <a:r>
              <a:rPr lang="en-US" dirty="0" smtClean="0"/>
              <a:t>/</a:t>
            </a:r>
            <a:r>
              <a:rPr lang="en-US" dirty="0" err="1" smtClean="0"/>
              <a:t>IIIa</a:t>
            </a:r>
            <a:r>
              <a:rPr lang="en-US" dirty="0" smtClean="0"/>
              <a:t> inhibitor </a:t>
            </a:r>
            <a:r>
              <a:rPr lang="en-US" dirty="0" err="1" smtClean="0"/>
              <a:t>tirofiban</a:t>
            </a:r>
            <a:r>
              <a:rPr lang="en-US" dirty="0" smtClean="0"/>
              <a:t>. N </a:t>
            </a:r>
            <a:r>
              <a:rPr lang="en-US" dirty="0" err="1" smtClean="0"/>
              <a:t>Engl</a:t>
            </a:r>
            <a:r>
              <a:rPr lang="en-US" dirty="0" smtClean="0"/>
              <a:t> J Med. 2001;344(25):1879-87.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46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Primary Endpoint:</a:t>
            </a:r>
            <a:r>
              <a:rPr lang="en-US" baseline="0" dirty="0" smtClean="0"/>
              <a:t> Composite risk of death, recurrent MI, or stroke at 6 months.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Rndomly</a:t>
            </a:r>
            <a:r>
              <a:rPr lang="en-US" dirty="0" smtClean="0"/>
              <a:t> assigned 3031 patients with acute coronary syndromes to undergo either routine early intervention (coronary angiography ≤24 hours after randomization) or delayed intervention (coronary angiography ≥36 hours after randomization)</a:t>
            </a:r>
          </a:p>
          <a:p>
            <a:endParaRPr lang="en-US" dirty="0" smtClean="0"/>
          </a:p>
          <a:p>
            <a:r>
              <a:rPr lang="en-US" dirty="0" smtClean="0"/>
              <a:t>Mehta SR, Granger CB, Boden WE, et al. Early versus delayed invasive intervention in acute coronary syndromes. N </a:t>
            </a:r>
            <a:r>
              <a:rPr lang="en-US" dirty="0" err="1" smtClean="0"/>
              <a:t>Engl</a:t>
            </a:r>
            <a:r>
              <a:rPr lang="en-US" dirty="0" smtClean="0"/>
              <a:t> J Med. 2009;360(21):2165-75.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7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0" y="876300"/>
            <a:ext cx="4200525" cy="2363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2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0" y="876300"/>
            <a:ext cx="4200525" cy="2363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AV delay. Non-diagnostic inferior ST segment elevation with ST segment depression in the lateral leads suggestive of an inferolateral myocardial infarction.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6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0" y="876300"/>
            <a:ext cx="4200525" cy="2363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Thygesen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 K., Alpert  J.S., Jaffe  A.S., et al; Third universal definition of myocardial infarction.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Circulation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2012;126:2020-2035.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50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7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0" y="876300"/>
            <a:ext cx="4200525" cy="2363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03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58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514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5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0" y="876300"/>
            <a:ext cx="4200525" cy="2363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52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33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4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10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LMCA = Left main coronary</a:t>
            </a:r>
            <a:r>
              <a:rPr lang="en-US" baseline="0" dirty="0" smtClean="0"/>
              <a:t> artery</a:t>
            </a:r>
          </a:p>
          <a:p>
            <a:r>
              <a:rPr lang="en-US" baseline="0" dirty="0" smtClean="0"/>
              <a:t>LAD = Left anterior descending</a:t>
            </a:r>
            <a:endParaRPr lang="en-US" dirty="0" smtClean="0"/>
          </a:p>
          <a:p>
            <a:r>
              <a:rPr lang="en-US" dirty="0" smtClean="0"/>
              <a:t>D1 = First </a:t>
            </a:r>
            <a:r>
              <a:rPr lang="en-US" dirty="0" err="1" smtClean="0"/>
              <a:t>diagnoal</a:t>
            </a:r>
            <a:r>
              <a:rPr lang="en-US" dirty="0" smtClean="0"/>
              <a:t> branch</a:t>
            </a:r>
          </a:p>
          <a:p>
            <a:r>
              <a:rPr lang="en-US" dirty="0" smtClean="0"/>
              <a:t>OM1 = First obtuse marginal branch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69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LMCA = Left main coronary</a:t>
            </a:r>
            <a:r>
              <a:rPr lang="en-US" baseline="0" dirty="0" smtClean="0"/>
              <a:t> artery</a:t>
            </a:r>
          </a:p>
          <a:p>
            <a:r>
              <a:rPr lang="en-US" baseline="0" dirty="0" smtClean="0"/>
              <a:t>LAD = Left anterior descending</a:t>
            </a:r>
            <a:endParaRPr lang="en-US" dirty="0" smtClean="0"/>
          </a:p>
          <a:p>
            <a:r>
              <a:rPr lang="en-US" dirty="0" smtClean="0"/>
              <a:t>D1 = First </a:t>
            </a:r>
            <a:r>
              <a:rPr lang="en-US" dirty="0" err="1" smtClean="0"/>
              <a:t>diagnoal</a:t>
            </a:r>
            <a:r>
              <a:rPr lang="en-US" dirty="0" smtClean="0"/>
              <a:t> branch</a:t>
            </a:r>
          </a:p>
          <a:p>
            <a:r>
              <a:rPr lang="en-US" dirty="0" smtClean="0"/>
              <a:t>OM1 = First obtuse marginal branch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4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RCA = right coronary artery</a:t>
            </a:r>
          </a:p>
          <a:p>
            <a:r>
              <a:rPr lang="en-US" dirty="0" smtClean="0"/>
              <a:t>AM</a:t>
            </a:r>
            <a:r>
              <a:rPr lang="en-US" baseline="0" dirty="0" smtClean="0"/>
              <a:t> = acute marginal</a:t>
            </a:r>
          </a:p>
          <a:p>
            <a:r>
              <a:rPr lang="en-US" baseline="0" dirty="0" smtClean="0"/>
              <a:t>PDA = posterior descending artery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10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0" y="876300"/>
            <a:ext cx="4200525" cy="2363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23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0" y="876300"/>
            <a:ext cx="4200525" cy="2363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83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005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83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161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229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271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5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92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23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A662-B83B-4F4F-B553-FE5D9C091A5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54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0" y="876300"/>
            <a:ext cx="4200525" cy="2363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90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0" y="876300"/>
            <a:ext cx="4200525" cy="2363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2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0" y="876300"/>
            <a:ext cx="4200525" cy="2363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Amsterdam EA, Wenger NK, </a:t>
            </a:r>
            <a:r>
              <a:rPr lang="en-US" dirty="0" err="1" smtClean="0"/>
              <a:t>Brindis</a:t>
            </a:r>
            <a:r>
              <a:rPr lang="en-US" dirty="0" smtClean="0"/>
              <a:t> RG, et al. 2014 AHA/ACC Guideline for the Management of Patients with Non-ST-Elevation Acute Coronary Syndromes: a report of the American College of Cardiology/American Heart Association Task Force on Practice Guidelines. J Am </a:t>
            </a:r>
            <a:r>
              <a:rPr lang="en-US" dirty="0" err="1" smtClean="0"/>
              <a:t>Coll</a:t>
            </a:r>
            <a:r>
              <a:rPr lang="en-US" dirty="0" smtClean="0"/>
              <a:t> </a:t>
            </a:r>
            <a:r>
              <a:rPr lang="en-US" dirty="0" err="1" smtClean="0"/>
              <a:t>Cardiol</a:t>
            </a:r>
            <a:r>
              <a:rPr lang="en-US" dirty="0" smtClean="0"/>
              <a:t>. 2014;64(24):e139-228.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E15BC-5C40-4B75-BC96-E135D79E7D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5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ECD19FB2-3AAB-4D03-B13A-2960828C78E3}" type="datetimeFigureOut">
              <a:rPr lang="en-US" smtClean="0"/>
              <a:pPr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57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14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09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" y="2130426"/>
            <a:ext cx="11988800" cy="1470025"/>
          </a:xfrm>
        </p:spPr>
        <p:txBody>
          <a:bodyPr/>
          <a:lstStyle>
            <a:lvl1pPr>
              <a:defRPr b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" y="3886200"/>
            <a:ext cx="11988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s://portal.bidmc.org/Home/Intranets/Administrative/Communications/LogoStand/GenBIDMC/LogoDL/~/media/Images/Intranets/Communications/Logos/BIDMC/BIDMC_Harvard_lockup_JPEG_0713.ashx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0739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175260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475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5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4237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8473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271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694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18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42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965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389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9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33">
                <a:latin typeface="+mn-lt"/>
              </a:defRPr>
            </a:lvl1pPr>
            <a:lvl2pPr>
              <a:defRPr sz="2833">
                <a:latin typeface="+mn-lt"/>
              </a:defRPr>
            </a:lvl2pPr>
            <a:lvl3pPr>
              <a:defRPr sz="2417">
                <a:latin typeface="+mn-lt"/>
              </a:defRPr>
            </a:lvl3pPr>
            <a:lvl4pPr>
              <a:defRPr sz="2167">
                <a:latin typeface="+mn-lt"/>
              </a:defRPr>
            </a:lvl4pPr>
            <a:lvl5pPr>
              <a:defRPr sz="2167">
                <a:latin typeface="+mn-lt"/>
              </a:defRPr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33">
                <a:latin typeface="+mn-lt"/>
              </a:defRPr>
            </a:lvl1pPr>
            <a:lvl2pPr>
              <a:defRPr sz="2833">
                <a:latin typeface="+mn-lt"/>
              </a:defRPr>
            </a:lvl2pPr>
            <a:lvl3pPr>
              <a:defRPr sz="2417">
                <a:latin typeface="+mn-lt"/>
              </a:defRPr>
            </a:lvl3pPr>
            <a:lvl4pPr>
              <a:defRPr sz="2167">
                <a:latin typeface="+mn-lt"/>
              </a:defRPr>
            </a:lvl4pPr>
            <a:lvl5pPr>
              <a:defRPr sz="2167">
                <a:latin typeface="+mn-lt"/>
              </a:defRPr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79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>
                <a:latin typeface="+mn-lt"/>
              </a:defRPr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33">
                <a:latin typeface="+mn-lt"/>
              </a:defRPr>
            </a:lvl1pPr>
            <a:lvl2pPr>
              <a:defRPr sz="2417">
                <a:latin typeface="+mn-lt"/>
              </a:defRPr>
            </a:lvl2pPr>
            <a:lvl3pPr>
              <a:defRPr sz="2167">
                <a:latin typeface="+mn-lt"/>
              </a:defRPr>
            </a:lvl3pPr>
            <a:lvl4pPr>
              <a:defRPr sz="1917">
                <a:latin typeface="+mn-lt"/>
              </a:defRPr>
            </a:lvl4pPr>
            <a:lvl5pPr>
              <a:defRPr sz="1917">
                <a:latin typeface="+mn-lt"/>
              </a:defRPr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>
                <a:latin typeface="+mn-lt"/>
              </a:defRPr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33">
                <a:latin typeface="+mn-lt"/>
              </a:defRPr>
            </a:lvl1pPr>
            <a:lvl2pPr>
              <a:defRPr sz="2417">
                <a:latin typeface="+mn-lt"/>
              </a:defRPr>
            </a:lvl2pPr>
            <a:lvl3pPr>
              <a:defRPr sz="2167">
                <a:latin typeface="+mn-lt"/>
              </a:defRPr>
            </a:lvl3pPr>
            <a:lvl4pPr>
              <a:defRPr sz="1917">
                <a:latin typeface="+mn-lt"/>
              </a:defRPr>
            </a:lvl4pPr>
            <a:lvl5pPr>
              <a:defRPr sz="1917">
                <a:latin typeface="+mn-lt"/>
              </a:defRPr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83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34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>
                <a:latin typeface="+mn-lt"/>
              </a:defRPr>
            </a:lvl1pPr>
            <a:lvl2pPr>
              <a:defRPr sz="3333">
                <a:latin typeface="+mn-lt"/>
              </a:defRPr>
            </a:lvl2pPr>
            <a:lvl3pPr>
              <a:defRPr sz="2833">
                <a:latin typeface="+mn-lt"/>
              </a:defRPr>
            </a:lvl3pPr>
            <a:lvl4pPr>
              <a:defRPr sz="2417">
                <a:latin typeface="+mn-lt"/>
              </a:defRPr>
            </a:lvl4pPr>
            <a:lvl5pPr>
              <a:defRPr sz="2417">
                <a:latin typeface="+mn-lt"/>
              </a:defRPr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67">
                <a:latin typeface="+mn-lt"/>
              </a:defRPr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99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>
                <a:latin typeface="Arial Narrow" panose="020B0606020202030204" pitchFamily="34" charset="0"/>
              </a:defRPr>
            </a:lvl1pPr>
            <a:lvl2pPr>
              <a:buClr>
                <a:srgbClr val="C00000"/>
              </a:buClr>
              <a:defRPr>
                <a:latin typeface="Arial Narrow" panose="020B0606020202030204" pitchFamily="34" charset="0"/>
              </a:defRPr>
            </a:lvl2pPr>
            <a:lvl3pPr>
              <a:buClr>
                <a:srgbClr val="C00000"/>
              </a:buClr>
              <a:defRPr>
                <a:latin typeface="Arial Narrow" panose="020B0606020202030204" pitchFamily="34" charset="0"/>
              </a:defRPr>
            </a:lvl3pPr>
            <a:lvl4pPr>
              <a:buClr>
                <a:srgbClr val="C00000"/>
              </a:buClr>
              <a:defRPr>
                <a:latin typeface="Arial Narrow" panose="020B0606020202030204" pitchFamily="34" charset="0"/>
              </a:defRPr>
            </a:lvl4pPr>
            <a:lvl5pPr>
              <a:buClr>
                <a:srgbClr val="C00000"/>
              </a:buCl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99916976-5D93-46E4-A98A-FAD63E4D0EA8}" type="datetimeFigureOut">
              <a:rPr lang="en-US" smtClean="0"/>
              <a:pPr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740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33"/>
            </a:lvl1pPr>
            <a:lvl2pPr marL="544237" indent="0">
              <a:buNone/>
              <a:defRPr sz="3333"/>
            </a:lvl2pPr>
            <a:lvl3pPr marL="1088473" indent="0">
              <a:buNone/>
              <a:defRPr sz="2833"/>
            </a:lvl3pPr>
            <a:lvl4pPr marL="1632711" indent="0">
              <a:buNone/>
              <a:defRPr sz="2417"/>
            </a:lvl4pPr>
            <a:lvl5pPr marL="2176947" indent="0">
              <a:buNone/>
              <a:defRPr sz="2417"/>
            </a:lvl5pPr>
            <a:lvl6pPr marL="2721184" indent="0">
              <a:buNone/>
              <a:defRPr sz="2417"/>
            </a:lvl6pPr>
            <a:lvl7pPr marL="3265420" indent="0">
              <a:buNone/>
              <a:defRPr sz="2417"/>
            </a:lvl7pPr>
            <a:lvl8pPr marL="3809657" indent="0">
              <a:buNone/>
              <a:defRPr sz="2417"/>
            </a:lvl8pPr>
            <a:lvl9pPr marL="4353894" indent="0">
              <a:buNone/>
              <a:defRPr sz="241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>
                <a:latin typeface="+mn-lt"/>
              </a:defRPr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6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80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13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2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D23BC6CE-6D1E-47E5-8859-F31AC5380EB2}" type="datetimeFigureOut">
              <a:rPr lang="en-US" smtClean="0"/>
              <a:pPr/>
              <a:t>9/18/2016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699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392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57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15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84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36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9/18/2016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05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1B8A0708-8ED9-4B14-A8B7-C10909029F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9/18/2016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B69007E7-9464-461C-97D5-D39987FB23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3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088473" rtl="0" eaLnBrk="1" latinLnBrk="0" hangingPunct="1">
        <a:spcBef>
          <a:spcPct val="0"/>
        </a:spcBef>
        <a:buNone/>
        <a:defRPr sz="5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78" indent="-40817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833" kern="1200">
          <a:solidFill>
            <a:schemeClr val="tx1"/>
          </a:solidFill>
          <a:latin typeface="+mj-lt"/>
          <a:ea typeface="+mn-ea"/>
          <a:cs typeface="+mn-cs"/>
        </a:defRPr>
      </a:lvl1pPr>
      <a:lvl2pPr marL="884385" indent="-340148" algn="l" defTabSz="1088473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j-lt"/>
          <a:ea typeface="+mn-ea"/>
          <a:cs typeface="+mn-cs"/>
        </a:defRPr>
      </a:lvl2pPr>
      <a:lvl3pPr marL="1360592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j-lt"/>
          <a:ea typeface="+mn-ea"/>
          <a:cs typeface="+mn-cs"/>
        </a:defRPr>
      </a:lvl3pPr>
      <a:lvl4pPr marL="1904829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417" kern="1200">
          <a:solidFill>
            <a:schemeClr val="tx1"/>
          </a:solidFill>
          <a:latin typeface="+mj-lt"/>
          <a:ea typeface="+mn-ea"/>
          <a:cs typeface="+mn-cs"/>
        </a:defRPr>
      </a:lvl4pPr>
      <a:lvl5pPr marL="2449065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»"/>
        <a:defRPr sz="2417" kern="1200">
          <a:solidFill>
            <a:schemeClr val="tx1"/>
          </a:solidFill>
          <a:latin typeface="+mj-lt"/>
          <a:ea typeface="+mn-ea"/>
          <a:cs typeface="+mn-cs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222710"/>
            <a:ext cx="9144000" cy="1790700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 smtClean="0"/>
              <a:t>Cardiology Case 1</a:t>
            </a:r>
            <a:endParaRPr lang="en-US" sz="24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50" y="5873160"/>
            <a:ext cx="5143500" cy="1241822"/>
          </a:xfrm>
        </p:spPr>
        <p:txBody>
          <a:bodyPr>
            <a:normAutofit/>
          </a:bodyPr>
          <a:lstStyle/>
          <a:p>
            <a:r>
              <a:rPr lang="en-US" sz="2100" b="1" dirty="0"/>
              <a:t>Mark Tuttle, MD</a:t>
            </a:r>
          </a:p>
          <a:p>
            <a:fld id="{2F240B08-343A-4125-BC33-B04B9FE89D5A}" type="datetime2">
              <a:rPr lang="en-US" sz="2100" i="1"/>
              <a:t>Sunday, September 18, 2016</a:t>
            </a:fld>
            <a:endParaRPr lang="en-US" sz="21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89" y="155634"/>
            <a:ext cx="3593025" cy="2378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0" y="2592600"/>
            <a:ext cx="1253741" cy="1577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112" y="2789199"/>
            <a:ext cx="1243161" cy="145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537" y="2789200"/>
            <a:ext cx="2865234" cy="1198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7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T 97.7 BP 112/48 HR 79 RR 18 SpO2100</a:t>
            </a:r>
            <a:r>
              <a:rPr lang="en-US" dirty="0"/>
              <a:t>% </a:t>
            </a:r>
            <a:r>
              <a:rPr lang="en-US" dirty="0" smtClean="0"/>
              <a:t>RA</a:t>
            </a:r>
          </a:p>
          <a:p>
            <a:pPr marL="0" indent="0">
              <a:buNone/>
            </a:pPr>
            <a:r>
              <a:rPr lang="en-US" dirty="0" smtClean="0"/>
              <a:t>Sitting</a:t>
            </a:r>
            <a:r>
              <a:rPr lang="en-US" dirty="0"/>
              <a:t>: 85/73 (HR 80</a:t>
            </a:r>
            <a:r>
              <a:rPr lang="en-US" dirty="0" smtClean="0"/>
              <a:t>), Standing</a:t>
            </a:r>
            <a:r>
              <a:rPr lang="en-US" dirty="0"/>
              <a:t>: 93/45 (HR 101). </a:t>
            </a:r>
          </a:p>
          <a:p>
            <a:pPr marL="0" indent="0">
              <a:buNone/>
            </a:pPr>
            <a:r>
              <a:rPr lang="en-US" b="1" dirty="0" smtClean="0"/>
              <a:t>General</a:t>
            </a:r>
            <a:r>
              <a:rPr lang="en-US" dirty="0"/>
              <a:t>: Elderly gentleman in NAD.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CV</a:t>
            </a:r>
            <a:r>
              <a:rPr lang="en-US" dirty="0"/>
              <a:t>: Distant heart sounds but RRR. No murmurs. JVD </a:t>
            </a:r>
            <a:r>
              <a:rPr lang="en-US" dirty="0" smtClean="0"/>
              <a:t>12 </a:t>
            </a:r>
            <a:r>
              <a:rPr lang="en-US" dirty="0"/>
              <a:t>cm H2O at 30 </a:t>
            </a:r>
            <a:r>
              <a:rPr lang="en-US" dirty="0" smtClean="0"/>
              <a:t>degrees.</a:t>
            </a:r>
            <a:br>
              <a:rPr lang="en-US" dirty="0" smtClean="0"/>
            </a:br>
            <a:r>
              <a:rPr lang="en-US" b="1" dirty="0" smtClean="0"/>
              <a:t>Lungs</a:t>
            </a:r>
            <a:r>
              <a:rPr lang="en-US" dirty="0"/>
              <a:t>: </a:t>
            </a:r>
            <a:r>
              <a:rPr lang="en-US" dirty="0" smtClean="0"/>
              <a:t>Faint wheezes but otherwise clear to auscultation bilaterally.  Breathing comfortably.</a:t>
            </a:r>
            <a:br>
              <a:rPr lang="en-US" dirty="0" smtClean="0"/>
            </a:br>
            <a:r>
              <a:rPr lang="en-US" b="1" dirty="0" smtClean="0"/>
              <a:t>Abdomen</a:t>
            </a:r>
            <a:r>
              <a:rPr lang="en-US" dirty="0"/>
              <a:t>: Soft, </a:t>
            </a:r>
            <a:r>
              <a:rPr lang="en-US" dirty="0" smtClean="0"/>
              <a:t>NT/ND.</a:t>
            </a:r>
            <a:br>
              <a:rPr lang="en-US" dirty="0" smtClean="0"/>
            </a:br>
            <a:r>
              <a:rPr lang="en-US" b="1" dirty="0" smtClean="0"/>
              <a:t>Rectal</a:t>
            </a:r>
            <a:r>
              <a:rPr lang="en-US" dirty="0"/>
              <a:t>: Guaiac testing performed and negative. No gross blood on </a:t>
            </a:r>
            <a:r>
              <a:rPr lang="en-US" dirty="0" smtClean="0"/>
              <a:t>exam.</a:t>
            </a:r>
            <a:br>
              <a:rPr lang="en-US" dirty="0" smtClean="0"/>
            </a:br>
            <a:r>
              <a:rPr lang="en-US" b="1" dirty="0" smtClean="0"/>
              <a:t>Ext</a:t>
            </a:r>
            <a:r>
              <a:rPr lang="en-US" dirty="0"/>
              <a:t>: He has notable scar on right medial lower extremity from prior stent </a:t>
            </a:r>
            <a:r>
              <a:rPr lang="en-US" dirty="0" smtClean="0"/>
              <a:t>placement.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8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v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9252"/>
          </a:xfrm>
        </p:spPr>
      </p:pic>
    </p:spTree>
    <p:extLst>
      <p:ext uri="{BB962C8B-B14F-4D97-AF65-F5344CB8AC3E}">
        <p14:creationId xmlns:p14="http://schemas.microsoft.com/office/powerpoint/2010/main" val="3095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Initial Labs</a:t>
            </a:r>
            <a:endParaRPr lang="en-US" dirty="0">
              <a:latin typeface="Arial Narrow" panose="020B0606020202030204" pitchFamily="34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893482"/>
              </p:ext>
            </p:extLst>
          </p:nvPr>
        </p:nvGraphicFramePr>
        <p:xfrm>
          <a:off x="4507048" y="1560602"/>
          <a:ext cx="3652671" cy="1508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7557"/>
                <a:gridCol w="1217557"/>
                <a:gridCol w="1217557"/>
              </a:tblGrid>
              <a:tr h="754380"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143</a:t>
                      </a:r>
                      <a:endParaRPr lang="en-US" sz="4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92</a:t>
                      </a:r>
                      <a:endParaRPr lang="en-US" sz="4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26</a:t>
                      </a:r>
                      <a:endParaRPr lang="en-US" sz="45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380">
                <a:tc>
                  <a:txBody>
                    <a:bodyPr/>
                    <a:lstStyle/>
                    <a:p>
                      <a:pPr algn="ctr"/>
                      <a:r>
                        <a:rPr lang="en-US" sz="45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3.5</a:t>
                      </a:r>
                      <a:endParaRPr lang="en-US" sz="4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25</a:t>
                      </a:r>
                      <a:endParaRPr lang="en-US" sz="45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0.9</a:t>
                      </a:r>
                      <a:endParaRPr lang="en-US" sz="45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9867144" y="1341785"/>
            <a:ext cx="1863011" cy="1785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67" dirty="0">
                <a:latin typeface="Arial Narrow" panose="020B0606020202030204" pitchFamily="34" charset="0"/>
              </a:rPr>
              <a:t>Ca</a:t>
            </a:r>
            <a:r>
              <a:rPr lang="en-US" sz="3667" baseline="30000" dirty="0">
                <a:latin typeface="Arial Narrow" panose="020B0606020202030204" pitchFamily="34" charset="0"/>
              </a:rPr>
              <a:t>2+</a:t>
            </a:r>
            <a:r>
              <a:rPr lang="en-US" sz="3667" dirty="0">
                <a:latin typeface="Arial Narrow" panose="020B0606020202030204" pitchFamily="34" charset="0"/>
              </a:rPr>
              <a:t>: </a:t>
            </a:r>
            <a:r>
              <a:rPr lang="en-US" sz="3667" dirty="0" smtClean="0">
                <a:latin typeface="Arial Narrow" panose="020B0606020202030204" pitchFamily="34" charset="0"/>
              </a:rPr>
              <a:t>8.3</a:t>
            </a:r>
            <a:endParaRPr lang="en-US" sz="3667" dirty="0">
              <a:latin typeface="Arial Narrow" panose="020B0606020202030204" pitchFamily="34" charset="0"/>
            </a:endParaRPr>
          </a:p>
          <a:p>
            <a:r>
              <a:rPr lang="en-US" sz="3667" dirty="0">
                <a:latin typeface="Arial Narrow" panose="020B0606020202030204" pitchFamily="34" charset="0"/>
              </a:rPr>
              <a:t>Mg</a:t>
            </a:r>
            <a:r>
              <a:rPr lang="en-US" sz="3667" baseline="30000" dirty="0">
                <a:latin typeface="Arial Narrow" panose="020B0606020202030204" pitchFamily="34" charset="0"/>
              </a:rPr>
              <a:t>2+</a:t>
            </a:r>
            <a:r>
              <a:rPr lang="en-US" sz="3667" dirty="0">
                <a:latin typeface="Arial Narrow" panose="020B0606020202030204" pitchFamily="34" charset="0"/>
              </a:rPr>
              <a:t>: </a:t>
            </a:r>
            <a:r>
              <a:rPr lang="en-US" sz="3667" dirty="0" smtClean="0">
                <a:latin typeface="Arial Narrow" panose="020B0606020202030204" pitchFamily="34" charset="0"/>
              </a:rPr>
              <a:t>2.0</a:t>
            </a:r>
            <a:endParaRPr lang="en-US" sz="3667" dirty="0">
              <a:latin typeface="Arial Narrow" panose="020B0606020202030204" pitchFamily="34" charset="0"/>
            </a:endParaRPr>
          </a:p>
          <a:p>
            <a:r>
              <a:rPr lang="en-US" sz="3667" dirty="0">
                <a:latin typeface="Arial Narrow" panose="020B0606020202030204" pitchFamily="34" charset="0"/>
              </a:rPr>
              <a:t>PO</a:t>
            </a:r>
            <a:r>
              <a:rPr lang="en-US" sz="3667" baseline="-25000" dirty="0">
                <a:latin typeface="Arial Narrow" panose="020B0606020202030204" pitchFamily="34" charset="0"/>
              </a:rPr>
              <a:t>4</a:t>
            </a:r>
            <a:r>
              <a:rPr lang="en-US" sz="3667" baseline="30000" dirty="0">
                <a:latin typeface="Arial Narrow" panose="020B0606020202030204" pitchFamily="34" charset="0"/>
              </a:rPr>
              <a:t>3-</a:t>
            </a:r>
            <a:r>
              <a:rPr lang="en-US" sz="3667" dirty="0">
                <a:latin typeface="Arial Narrow" panose="020B0606020202030204" pitchFamily="34" charset="0"/>
              </a:rPr>
              <a:t>: </a:t>
            </a:r>
            <a:r>
              <a:rPr lang="en-US" sz="3667" dirty="0" smtClean="0">
                <a:latin typeface="Arial Narrow" panose="020B0606020202030204" pitchFamily="34" charset="0"/>
              </a:rPr>
              <a:t>2.6</a:t>
            </a:r>
            <a:endParaRPr lang="en-US" sz="3667" dirty="0">
              <a:latin typeface="Arial Narrow" panose="020B0606020202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4500" y="1518804"/>
            <a:ext cx="2926993" cy="1498060"/>
            <a:chOff x="1973628" y="1515070"/>
            <a:chExt cx="3512392" cy="1797672"/>
          </a:xfrm>
        </p:grpSpPr>
        <p:grpSp>
          <p:nvGrpSpPr>
            <p:cNvPr id="4" name="Group 3"/>
            <p:cNvGrpSpPr/>
            <p:nvPr/>
          </p:nvGrpSpPr>
          <p:grpSpPr>
            <a:xfrm>
              <a:off x="2909880" y="1639718"/>
              <a:ext cx="1529868" cy="1476374"/>
              <a:chOff x="2909880" y="1639718"/>
              <a:chExt cx="1529868" cy="1476374"/>
            </a:xfrm>
          </p:grpSpPr>
          <p:cxnSp>
            <p:nvCxnSpPr>
              <p:cNvPr id="34" name="Straight Connector 33"/>
              <p:cNvCxnSpPr>
                <a:cxnSpLocks noChangeShapeType="1"/>
              </p:cNvCxnSpPr>
              <p:nvPr/>
            </p:nvCxnSpPr>
            <p:spPr bwMode="auto">
              <a:xfrm>
                <a:off x="3312472" y="2377905"/>
                <a:ext cx="726128" cy="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5" name="Straight Connector 34"/>
              <p:cNvCxnSpPr>
                <a:cxnSpLocks noChangeShapeType="1"/>
              </p:cNvCxnSpPr>
              <p:nvPr/>
            </p:nvCxnSpPr>
            <p:spPr bwMode="auto">
              <a:xfrm flipV="1">
                <a:off x="4038600" y="1639718"/>
                <a:ext cx="401148" cy="738187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6" name="Straight Connector 35"/>
              <p:cNvCxnSpPr>
                <a:cxnSpLocks noChangeShapeType="1"/>
              </p:cNvCxnSpPr>
              <p:nvPr/>
            </p:nvCxnSpPr>
            <p:spPr bwMode="auto">
              <a:xfrm flipV="1">
                <a:off x="2909880" y="2377905"/>
                <a:ext cx="402592" cy="738187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7" name="Straight Connector 36"/>
              <p:cNvCxnSpPr>
                <a:cxnSpLocks noChangeShapeType="1"/>
              </p:cNvCxnSpPr>
              <p:nvPr/>
            </p:nvCxnSpPr>
            <p:spPr bwMode="auto">
              <a:xfrm flipH="1" flipV="1">
                <a:off x="2909880" y="1639718"/>
                <a:ext cx="402592" cy="738187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8" name="Straight Connector 37"/>
              <p:cNvCxnSpPr>
                <a:cxnSpLocks noChangeShapeType="1"/>
              </p:cNvCxnSpPr>
              <p:nvPr/>
            </p:nvCxnSpPr>
            <p:spPr bwMode="auto">
              <a:xfrm flipH="1" flipV="1">
                <a:off x="4038600" y="2377905"/>
                <a:ext cx="401148" cy="738187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</p:grpSp>
        <p:sp>
          <p:nvSpPr>
            <p:cNvPr id="39" name="TextBox 31"/>
            <p:cNvSpPr txBox="1">
              <a:spLocks noChangeArrowheads="1"/>
            </p:cNvSpPr>
            <p:nvPr/>
          </p:nvSpPr>
          <p:spPr bwMode="auto">
            <a:xfrm>
              <a:off x="1973628" y="1906121"/>
              <a:ext cx="1087771" cy="941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4500" dirty="0" smtClean="0">
                  <a:latin typeface="Arial Narrow" panose="020B0606020202030204" pitchFamily="34" charset="0"/>
                </a:rPr>
                <a:t>5.5</a:t>
              </a:r>
              <a:endParaRPr lang="en-US" sz="4500" dirty="0">
                <a:latin typeface="Arial Narrow" panose="020B0606020202030204" pitchFamily="34" charset="0"/>
              </a:endParaRPr>
            </a:p>
          </p:txBody>
        </p:sp>
        <p:sp>
          <p:nvSpPr>
            <p:cNvPr id="40" name="TextBox 32"/>
            <p:cNvSpPr txBox="1">
              <a:spLocks noChangeArrowheads="1"/>
            </p:cNvSpPr>
            <p:nvPr/>
          </p:nvSpPr>
          <p:spPr bwMode="auto">
            <a:xfrm>
              <a:off x="3267477" y="2389413"/>
              <a:ext cx="836306" cy="923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24</a:t>
              </a:r>
              <a:endParaRPr lang="en-US" sz="44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1" name="TextBox 33"/>
            <p:cNvSpPr txBox="1">
              <a:spLocks noChangeArrowheads="1"/>
            </p:cNvSpPr>
            <p:nvPr/>
          </p:nvSpPr>
          <p:spPr bwMode="auto">
            <a:xfrm>
              <a:off x="4282920" y="1940966"/>
              <a:ext cx="1203100" cy="941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4500" dirty="0" smtClean="0">
                  <a:latin typeface="Arial Narrow" panose="020B0606020202030204" pitchFamily="34" charset="0"/>
                </a:rPr>
                <a:t>227</a:t>
              </a:r>
              <a:endParaRPr lang="en-US" sz="4500" dirty="0">
                <a:latin typeface="Arial Narrow" panose="020B0606020202030204" pitchFamily="34" charset="0"/>
              </a:endParaRPr>
            </a:p>
          </p:txBody>
        </p:sp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3212919" y="1515070"/>
              <a:ext cx="945424" cy="941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5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8</a:t>
              </a:r>
              <a:endParaRPr lang="en-US" sz="45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flipV="1">
            <a:off x="8139980" y="1683178"/>
            <a:ext cx="334290" cy="615156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 flipH="1" flipV="1">
            <a:off x="8139980" y="2298334"/>
            <a:ext cx="334290" cy="615156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30" name="TextBox 33"/>
          <p:cNvSpPr txBox="1">
            <a:spLocks noChangeArrowheads="1"/>
          </p:cNvSpPr>
          <p:nvPr/>
        </p:nvSpPr>
        <p:spPr bwMode="auto">
          <a:xfrm>
            <a:off x="8362800" y="1890714"/>
            <a:ext cx="100258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500" dirty="0" smtClean="0">
                <a:latin typeface="Arial Narrow" panose="020B0606020202030204" pitchFamily="34" charset="0"/>
              </a:rPr>
              <a:t>145</a:t>
            </a:r>
            <a:endParaRPr lang="en-US" sz="4500" dirty="0"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8007" y="341312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200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Troponin-T</a:t>
            </a:r>
            <a:r>
              <a:rPr lang="en-US" sz="4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  <a:r>
              <a:rPr lang="en-US" sz="4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6.45</a:t>
            </a:r>
            <a:endParaRPr lang="en-US" sz="4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500" y="7937500"/>
            <a:ext cx="54899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3000" b="1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D-Dimer</a:t>
            </a:r>
            <a:r>
              <a:rPr lang="en-US" sz="3000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: </a:t>
            </a:r>
            <a:r>
              <a:rPr lang="en-US" sz="3000" dirty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2,117 </a:t>
            </a:r>
            <a:r>
              <a:rPr lang="en-US" sz="3000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(normal range: 0-500)</a:t>
            </a:r>
            <a:endParaRPr lang="en-US" sz="3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5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elevated troponin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Ischemic</a:t>
            </a:r>
          </a:p>
          <a:p>
            <a:pPr lvl="1"/>
            <a:r>
              <a:rPr lang="en-US" sz="2800" u="sng" dirty="0"/>
              <a:t>Acute coronary syndromes</a:t>
            </a:r>
            <a:r>
              <a:rPr lang="en-US" sz="2800" dirty="0"/>
              <a:t>: STEMI, NSTEMI</a:t>
            </a:r>
          </a:p>
          <a:p>
            <a:pPr lvl="1"/>
            <a:r>
              <a:rPr lang="en-US" sz="2800" u="sng" dirty="0"/>
              <a:t>Non-ACS</a:t>
            </a:r>
          </a:p>
          <a:p>
            <a:pPr lvl="2"/>
            <a:r>
              <a:rPr lang="en-US" sz="2800" u="sng" dirty="0"/>
              <a:t>Coronary</a:t>
            </a:r>
            <a:r>
              <a:rPr lang="en-US" sz="2800" dirty="0"/>
              <a:t>: Demand ischemia, hypertension, spasm, embolism, cocaine</a:t>
            </a:r>
          </a:p>
          <a:p>
            <a:pPr lvl="2"/>
            <a:r>
              <a:rPr lang="en-US" sz="2800" u="sng" dirty="0"/>
              <a:t>Non-coronary</a:t>
            </a:r>
            <a:r>
              <a:rPr lang="en-US" sz="2800" dirty="0"/>
              <a:t>: Hypoxemia, global ischemia/anemia</a:t>
            </a:r>
          </a:p>
          <a:p>
            <a:r>
              <a:rPr lang="en-US" b="1" dirty="0"/>
              <a:t>Non-ischemic</a:t>
            </a:r>
          </a:p>
          <a:p>
            <a:pPr lvl="1"/>
            <a:r>
              <a:rPr lang="en-US" sz="2800" u="sng" dirty="0"/>
              <a:t>Cardiac</a:t>
            </a:r>
            <a:r>
              <a:rPr lang="en-US" sz="2800" dirty="0"/>
              <a:t>: Heart failure, cardiomyopathy, myocarditis, trauma, infiltrative</a:t>
            </a:r>
          </a:p>
          <a:p>
            <a:pPr lvl="1"/>
            <a:r>
              <a:rPr lang="en-US" sz="2800" u="sng" dirty="0"/>
              <a:t>Systemic</a:t>
            </a:r>
            <a:r>
              <a:rPr lang="en-US" sz="2800" dirty="0"/>
              <a:t>: Pulmonary embolism, toxicity (</a:t>
            </a:r>
            <a:r>
              <a:rPr lang="en-US" sz="2800" dirty="0" err="1"/>
              <a:t>anthracyclines</a:t>
            </a:r>
            <a:r>
              <a:rPr lang="en-US" sz="2800" dirty="0"/>
              <a:t>), renal failure, sepsis, subarachnoid hemorrhage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04078" y="6261104"/>
            <a:ext cx="126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JACC. 2012.</a:t>
            </a:r>
          </a:p>
        </p:txBody>
      </p:sp>
    </p:spTree>
    <p:extLst>
      <p:ext uri="{BB962C8B-B14F-4D97-AF65-F5344CB8AC3E}">
        <p14:creationId xmlns:p14="http://schemas.microsoft.com/office/powerpoint/2010/main" val="15062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23422" r="2411" b="7458"/>
          <a:stretch/>
        </p:blipFill>
        <p:spPr>
          <a:xfrm>
            <a:off x="145474" y="0"/>
            <a:ext cx="11907982" cy="6752492"/>
          </a:xfrm>
        </p:spPr>
      </p:pic>
    </p:spTree>
    <p:extLst>
      <p:ext uri="{BB962C8B-B14F-4D97-AF65-F5344CB8AC3E}">
        <p14:creationId xmlns:p14="http://schemas.microsoft.com/office/powerpoint/2010/main" val="54317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6791" y="261405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Should we </a:t>
            </a:r>
            <a:r>
              <a:rPr lang="en-US" sz="5400" b="1" dirty="0" err="1"/>
              <a:t>cath</a:t>
            </a:r>
            <a:r>
              <a:rPr lang="en-US" sz="5400" b="1" dirty="0"/>
              <a:t> him now?</a:t>
            </a:r>
          </a:p>
        </p:txBody>
      </p:sp>
    </p:spTree>
    <p:extLst>
      <p:ext uri="{BB962C8B-B14F-4D97-AF65-F5344CB8AC3E}">
        <p14:creationId xmlns:p14="http://schemas.microsoft.com/office/powerpoint/2010/main" val="232067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 Score for UA/NSTEMI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0040385"/>
              </p:ext>
            </p:extLst>
          </p:nvPr>
        </p:nvGraphicFramePr>
        <p:xfrm>
          <a:off x="838200" y="2161761"/>
          <a:ext cx="726761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455230" y="6051434"/>
            <a:ext cx="3212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 smtClean="0">
                <a:latin typeface="Arial Narrow" panose="020B0606020202030204" pitchFamily="34" charset="0"/>
              </a:rPr>
              <a:t>Cannon et al. JAMA</a:t>
            </a:r>
            <a:r>
              <a:rPr lang="en-US" sz="2400" i="1" dirty="0">
                <a:latin typeface="Arial Narrow" panose="020B0606020202030204" pitchFamily="34" charset="0"/>
              </a:rPr>
              <a:t>. 2000.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1113" y="2161761"/>
            <a:ext cx="29809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One point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A</a:t>
            </a:r>
            <a:r>
              <a:rPr lang="en-US" sz="2400" dirty="0">
                <a:latin typeface="Arial Narrow" panose="020B0606020202030204" pitchFamily="34" charset="0"/>
              </a:rPr>
              <a:t>ge ≥ 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R</a:t>
            </a:r>
            <a:r>
              <a:rPr lang="en-US" sz="2400" dirty="0">
                <a:latin typeface="Arial Narrow" panose="020B0606020202030204" pitchFamily="34" charset="0"/>
              </a:rPr>
              <a:t>isk factors ≥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S</a:t>
            </a:r>
            <a:r>
              <a:rPr lang="en-US" sz="2400" dirty="0">
                <a:latin typeface="Arial Narrow" panose="020B0606020202030204" pitchFamily="34" charset="0"/>
              </a:rPr>
              <a:t>tenosis &gt;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E</a:t>
            </a:r>
            <a:r>
              <a:rPr lang="en-US" sz="2400" dirty="0">
                <a:latin typeface="Arial Narrow" panose="020B0606020202030204" pitchFamily="34" charset="0"/>
              </a:rPr>
              <a:t>CG changes (ST deviation)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R</a:t>
            </a:r>
            <a:r>
              <a:rPr lang="en-US" sz="2400" dirty="0">
                <a:latin typeface="Arial Narrow" panose="020B0606020202030204" pitchFamily="34" charset="0"/>
              </a:rPr>
              <a:t>ecurrent angina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B</a:t>
            </a:r>
            <a:r>
              <a:rPr lang="en-US" sz="2400" dirty="0">
                <a:latin typeface="Arial Narrow" panose="020B0606020202030204" pitchFamily="34" charset="0"/>
              </a:rPr>
              <a:t>iomarkers 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A</a:t>
            </a:r>
            <a:r>
              <a:rPr lang="en-US" sz="2400" dirty="0">
                <a:latin typeface="Arial Narrow" panose="020B0606020202030204" pitchFamily="34" charset="0"/>
              </a:rPr>
              <a:t>spirin in last week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7795" y="1690688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 Narrow" panose="020B0606020202030204" pitchFamily="34" charset="0"/>
              </a:rPr>
              <a:t>Death, MI, Urgent revascularization @ 14 days</a:t>
            </a:r>
          </a:p>
        </p:txBody>
      </p:sp>
    </p:spTree>
    <p:extLst>
      <p:ext uri="{BB962C8B-B14F-4D97-AF65-F5344CB8AC3E}">
        <p14:creationId xmlns:p14="http://schemas.microsoft.com/office/powerpoint/2010/main" val="157059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TIMACS Trial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143" y="1527402"/>
            <a:ext cx="8599714" cy="4898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88928" y="6241307"/>
            <a:ext cx="2594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Mehta et al. NEJM . 2009.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8222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23422" r="2411" b="7458"/>
          <a:stretch/>
        </p:blipFill>
        <p:spPr>
          <a:xfrm>
            <a:off x="145474" y="0"/>
            <a:ext cx="11907982" cy="6752492"/>
          </a:xfrm>
        </p:spPr>
      </p:pic>
    </p:spTree>
    <p:extLst>
      <p:ext uri="{BB962C8B-B14F-4D97-AF65-F5344CB8AC3E}">
        <p14:creationId xmlns:p14="http://schemas.microsoft.com/office/powerpoint/2010/main" val="67210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32630" r="2201" b="5760"/>
          <a:stretch/>
        </p:blipFill>
        <p:spPr>
          <a:xfrm>
            <a:off x="61063" y="840085"/>
            <a:ext cx="12130937" cy="6089073"/>
          </a:xfrm>
        </p:spPr>
      </p:pic>
      <p:sp>
        <p:nvSpPr>
          <p:cNvPr id="6" name="Rectangle 5"/>
          <p:cNvSpPr/>
          <p:nvPr/>
        </p:nvSpPr>
        <p:spPr>
          <a:xfrm>
            <a:off x="1807778" y="-1779833"/>
            <a:ext cx="8576441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AV delay. Non-diagnostic inferior ST segment elevation with ST segment depression in the lateral leads suggestive of an </a:t>
            </a:r>
            <a:r>
              <a:rPr lang="en-US" sz="2800" dirty="0" err="1"/>
              <a:t>inferolateral</a:t>
            </a:r>
            <a:r>
              <a:rPr lang="en-US" sz="2800" dirty="0"/>
              <a:t> myocardial infarction.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0720" y="0"/>
            <a:ext cx="11951279" cy="1325563"/>
          </a:xfrm>
        </p:spPr>
        <p:txBody>
          <a:bodyPr/>
          <a:lstStyle/>
          <a:p>
            <a:r>
              <a:rPr lang="en-US" dirty="0" smtClean="0"/>
              <a:t>Right-sided precordial leads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34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70 year old man with a history of peripheral vascular disease s/p femoral-popliteal bypass, right dominant femoral artery endarterectomy, CHF (EF 30-35%), history of severe GI bleeds presents from the OSH ED with fatigue, lightheadedness, nausea, and vomiting. </a:t>
            </a:r>
          </a:p>
          <a:p>
            <a:r>
              <a:rPr lang="en-US" sz="3200" dirty="0"/>
              <a:t>He had a large dinner, followed by a large non-bloody emesis, and a restless night in bed. </a:t>
            </a:r>
          </a:p>
          <a:p>
            <a:r>
              <a:rPr lang="en-US" sz="3200" dirty="0"/>
              <a:t>The following day he saw his PCP who found him to be hypotensive and he referred him to the OSH ED. </a:t>
            </a:r>
          </a:p>
        </p:txBody>
      </p:sp>
    </p:spTree>
    <p:extLst>
      <p:ext uri="{BB962C8B-B14F-4D97-AF65-F5344CB8AC3E}">
        <p14:creationId xmlns:p14="http://schemas.microsoft.com/office/powerpoint/2010/main" val="15500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STEMI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 segment elevation of ≥1 mm (0.1 mV) in contiguous chest leads or limb leads</a:t>
            </a:r>
          </a:p>
          <a:p>
            <a:r>
              <a:rPr lang="en-US" sz="3600" dirty="0"/>
              <a:t>EXCEPTION: ST segment elevation of ≥2 mm (0.2 mV) in men or ≥1.5 mm (0.15 mV) in women in leads V2–V3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19235" y="6311900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/>
              <a:t>Circulation. 2012.</a:t>
            </a:r>
          </a:p>
        </p:txBody>
      </p:sp>
    </p:spTree>
    <p:extLst>
      <p:ext uri="{BB962C8B-B14F-4D97-AF65-F5344CB8AC3E}">
        <p14:creationId xmlns:p14="http://schemas.microsoft.com/office/powerpoint/2010/main" val="28685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18" y="365127"/>
            <a:ext cx="9602932" cy="921807"/>
          </a:xfrm>
        </p:spPr>
        <p:txBody>
          <a:bodyPr anchor="t"/>
          <a:lstStyle/>
          <a:p>
            <a:r>
              <a:rPr lang="en-US" dirty="0" smtClean="0"/>
              <a:t>Infarct localization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245485" y="1887705"/>
            <a:ext cx="4389934" cy="3646361"/>
            <a:chOff x="618944" y="891509"/>
            <a:chExt cx="7861739" cy="6530109"/>
          </a:xfrm>
        </p:grpSpPr>
        <p:pic>
          <p:nvPicPr>
            <p:cNvPr id="2050" name="Picture 2" descr="http://heartresearch.org.uk/sites/default/files/pageimages/Heart%20iStock%20pic%20(1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9" t="10889" r="12844" b="9520"/>
            <a:stretch/>
          </p:blipFill>
          <p:spPr bwMode="auto">
            <a:xfrm>
              <a:off x="3474669" y="2108701"/>
              <a:ext cx="2339813" cy="3371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1871133" y="891509"/>
              <a:ext cx="5401734" cy="540173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4" idx="6"/>
            </p:cNvCxnSpPr>
            <p:nvPr/>
          </p:nvCxnSpPr>
          <p:spPr>
            <a:xfrm flipH="1">
              <a:off x="4572000" y="3592376"/>
              <a:ext cx="270086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4" idx="4"/>
            </p:cNvCxnSpPr>
            <p:nvPr/>
          </p:nvCxnSpPr>
          <p:spPr>
            <a:xfrm flipV="1">
              <a:off x="4572000" y="3592376"/>
              <a:ext cx="0" cy="270086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0" y="3592376"/>
              <a:ext cx="1540933" cy="21759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4571999" y="2168168"/>
              <a:ext cx="2302934" cy="143086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269065" y="2161506"/>
              <a:ext cx="2302934" cy="143086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031066" y="3603748"/>
              <a:ext cx="1540933" cy="21759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441577" y="3269208"/>
              <a:ext cx="540276" cy="1157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I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13387" y="5768308"/>
              <a:ext cx="749839" cy="1157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II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93511" y="5768308"/>
              <a:ext cx="959405" cy="1157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III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785127" y="6264132"/>
              <a:ext cx="1573745" cy="1157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err="1"/>
                <a:t>aVF</a:t>
              </a:r>
              <a:endParaRPr lang="en-US" sz="3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38518" y="1730797"/>
              <a:ext cx="1542165" cy="1157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/>
                <a:t>aVL</a:t>
              </a:r>
              <a:endParaRPr lang="en-US" sz="36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8944" y="1730797"/>
              <a:ext cx="1642643" cy="1157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600" dirty="0" err="1"/>
                <a:t>aVR</a:t>
              </a:r>
              <a:endParaRPr lang="en-US" sz="3600" dirty="0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4978400" y="2057018"/>
            <a:ext cx="7213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ST elevation in II, III,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aVF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(inferior, 40-50% of MIs)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II &gt; III suggests </a:t>
            </a:r>
            <a:r>
              <a:rPr lang="en-US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LCx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lesion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III &gt; II suggests RCA lesion</a:t>
            </a:r>
          </a:p>
          <a:p>
            <a:pPr marL="1143000" lvl="2" indent="-2286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V4R: ST elevation (proximal), isoelectric (distal)</a:t>
            </a:r>
          </a:p>
          <a:p>
            <a:pPr fontAlgn="base"/>
            <a:r>
              <a:rPr lang="en-US" sz="2400" dirty="0">
                <a:latin typeface="Arial Narrow" panose="020B0606020202030204" pitchFamily="34" charset="0"/>
              </a:rPr>
              <a:t>ST elevation in V</a:t>
            </a:r>
            <a:r>
              <a:rPr lang="en-US" sz="2400" baseline="-25000" dirty="0">
                <a:latin typeface="Arial Narrow" panose="020B0606020202030204" pitchFamily="34" charset="0"/>
              </a:rPr>
              <a:t>1</a:t>
            </a:r>
            <a:r>
              <a:rPr lang="en-US" sz="2400" dirty="0">
                <a:latin typeface="Arial Narrow" panose="020B0606020202030204" pitchFamily="34" charset="0"/>
              </a:rPr>
              <a:t>, V</a:t>
            </a:r>
            <a:r>
              <a:rPr lang="en-US" sz="2400" baseline="-25000" dirty="0">
                <a:latin typeface="Arial Narrow" panose="020B0606020202030204" pitchFamily="34" charset="0"/>
              </a:rPr>
              <a:t>2</a:t>
            </a:r>
            <a:r>
              <a:rPr lang="en-US" sz="2400" dirty="0">
                <a:latin typeface="Arial Narrow" panose="020B0606020202030204" pitchFamily="34" charset="0"/>
              </a:rPr>
              <a:t>, V</a:t>
            </a:r>
            <a:r>
              <a:rPr lang="en-US" sz="2400" baseline="-25000" dirty="0">
                <a:latin typeface="Arial Narrow" panose="020B0606020202030204" pitchFamily="34" charset="0"/>
              </a:rPr>
              <a:t>3</a:t>
            </a:r>
            <a:r>
              <a:rPr lang="en-US" sz="2400" dirty="0">
                <a:latin typeface="Arial Narrow" panose="020B0606020202030204" pitchFamily="34" charset="0"/>
              </a:rPr>
              <a:t>: LAD</a:t>
            </a: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ST elevation &gt; 2.5 mm in V</a:t>
            </a:r>
            <a:r>
              <a:rPr lang="en-US" sz="2400" baseline="-25000" dirty="0">
                <a:latin typeface="Arial Narrow" panose="020B0606020202030204" pitchFamily="34" charset="0"/>
              </a:rPr>
              <a:t>1</a:t>
            </a:r>
            <a:r>
              <a:rPr lang="en-US" sz="2400" dirty="0">
                <a:latin typeface="Arial Narrow" panose="020B0606020202030204" pitchFamily="34" charset="0"/>
              </a:rPr>
              <a:t>: </a:t>
            </a:r>
            <a:r>
              <a:rPr lang="en-US" sz="2400" dirty="0" err="1">
                <a:latin typeface="Arial Narrow" panose="020B0606020202030204" pitchFamily="34" charset="0"/>
              </a:rPr>
              <a:t>pLAD</a:t>
            </a:r>
            <a:r>
              <a:rPr lang="en-US" sz="2400" dirty="0">
                <a:latin typeface="Arial Narrow" panose="020B0606020202030204" pitchFamily="34" charset="0"/>
              </a:rPr>
              <a:t> (12% Sn, 100% </a:t>
            </a:r>
            <a:r>
              <a:rPr lang="en-US" sz="2400" dirty="0" err="1">
                <a:latin typeface="Arial Narrow" panose="020B0606020202030204" pitchFamily="34" charset="0"/>
              </a:rPr>
              <a:t>Sp</a:t>
            </a:r>
            <a:r>
              <a:rPr lang="en-US" sz="2400" dirty="0">
                <a:latin typeface="Arial Narrow" panose="020B0606020202030204" pitchFamily="34" charset="0"/>
              </a:rPr>
              <a:t>)</a:t>
            </a:r>
          </a:p>
          <a:p>
            <a:pPr marL="685800" lvl="1" indent="-22860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ST elevation in II, III, </a:t>
            </a:r>
            <a:r>
              <a:rPr lang="en-US" sz="2400" dirty="0" err="1">
                <a:latin typeface="Arial Narrow" panose="020B0606020202030204" pitchFamily="34" charset="0"/>
              </a:rPr>
              <a:t>aVF</a:t>
            </a:r>
            <a:r>
              <a:rPr lang="en-US" sz="2400" dirty="0">
                <a:latin typeface="Arial Narrow" panose="020B0606020202030204" pitchFamily="34" charset="0"/>
              </a:rPr>
              <a:t>: </a:t>
            </a:r>
            <a:r>
              <a:rPr lang="en-US" sz="2400" dirty="0" err="1">
                <a:latin typeface="Arial Narrow" panose="020B0606020202030204" pitchFamily="34" charset="0"/>
              </a:rPr>
              <a:t>pLAD</a:t>
            </a:r>
            <a:r>
              <a:rPr lang="en-US" sz="2400" dirty="0">
                <a:latin typeface="Arial Narrow" panose="020B0606020202030204" pitchFamily="34" charset="0"/>
              </a:rPr>
              <a:t> (66% Sn, 73% </a:t>
            </a:r>
            <a:r>
              <a:rPr lang="en-US" sz="2400" dirty="0" err="1">
                <a:latin typeface="Arial Narrow" panose="020B0606020202030204" pitchFamily="34" charset="0"/>
              </a:rPr>
              <a:t>Sp</a:t>
            </a:r>
            <a:r>
              <a:rPr lang="en-US" sz="24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44667" y="6434668"/>
            <a:ext cx="473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 err="1"/>
              <a:t>Zimetbaum</a:t>
            </a:r>
            <a:r>
              <a:rPr lang="en-US" sz="2400" i="1" dirty="0"/>
              <a:t>, Josephson. NEJM. 2003.</a:t>
            </a:r>
          </a:p>
        </p:txBody>
      </p:sp>
    </p:spTree>
    <p:extLst>
      <p:ext uri="{BB962C8B-B14F-4D97-AF65-F5344CB8AC3E}">
        <p14:creationId xmlns:p14="http://schemas.microsoft.com/office/powerpoint/2010/main" val="350554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Mechanism of ST changes</a:t>
            </a:r>
            <a:endParaRPr lang="en-US" dirty="0"/>
          </a:p>
        </p:txBody>
      </p:sp>
      <p:pic>
        <p:nvPicPr>
          <p:cNvPr id="2050" name="Picture 2" descr="https://docs.google.com/drawings/d/s3FILm3-tb-6gD_zJ6m2POA/image?w=321&amp;h=238&amp;rev=33&amp;a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92" y="2620334"/>
            <a:ext cx="3348054" cy="247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4907" y="2251001"/>
            <a:ext cx="253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Myocyte</a:t>
            </a:r>
            <a:r>
              <a:rPr lang="en-US" dirty="0"/>
              <a:t> action potential</a:t>
            </a:r>
          </a:p>
        </p:txBody>
      </p:sp>
      <p:pic>
        <p:nvPicPr>
          <p:cNvPr id="7" name="Picture 4" descr="ST segment elevation and depress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26"/>
          <a:stretch/>
        </p:blipFill>
        <p:spPr bwMode="auto">
          <a:xfrm>
            <a:off x="4744829" y="899619"/>
            <a:ext cx="5592095" cy="27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T segment elevation and depress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64"/>
          <a:stretch/>
        </p:blipFill>
        <p:spPr bwMode="auto">
          <a:xfrm>
            <a:off x="4637332" y="3689131"/>
            <a:ext cx="5592095" cy="300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06658" y="6478644"/>
            <a:ext cx="186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CVphysiology.com</a:t>
            </a:r>
          </a:p>
        </p:txBody>
      </p:sp>
    </p:spTree>
    <p:extLst>
      <p:ext uri="{BB962C8B-B14F-4D97-AF65-F5344CB8AC3E}">
        <p14:creationId xmlns:p14="http://schemas.microsoft.com/office/powerpoint/2010/main" val="11156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Coronary Anatomy</a:t>
            </a:r>
            <a:endParaRPr lang="en-US" dirty="0"/>
          </a:p>
        </p:txBody>
      </p:sp>
      <p:pic>
        <p:nvPicPr>
          <p:cNvPr id="2050" name="Picture 2" descr="http://www.infobarrel.com/media/image/90493_ma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91" y="1525066"/>
            <a:ext cx="5916621" cy="463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44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Angiography</a:t>
            </a:r>
            <a:endParaRPr lang="en-US" dirty="0"/>
          </a:p>
        </p:txBody>
      </p:sp>
      <p:pic>
        <p:nvPicPr>
          <p:cNvPr id="1026" name="Picture 2" descr="http://cardiaccathpro.com/images/jr4_cathet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6" y="1968171"/>
            <a:ext cx="463867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ardiaccathpro.com/images/jl4_cathe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6" y="1977695"/>
            <a:ext cx="4295775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5643845"/>
            <a:ext cx="4505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Accessing left main coronary</a:t>
            </a:r>
            <a:br>
              <a:rPr lang="en-US" sz="2400" dirty="0"/>
            </a:br>
            <a:r>
              <a:rPr lang="en-US" sz="2400" dirty="0"/>
              <a:t>artery (LMCA)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2715" y="5643845"/>
            <a:ext cx="4811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Accessing right coronary artery (RCA)</a:t>
            </a:r>
          </a:p>
        </p:txBody>
      </p:sp>
    </p:spTree>
    <p:extLst>
      <p:ext uri="{BB962C8B-B14F-4D97-AF65-F5344CB8AC3E}">
        <p14:creationId xmlns:p14="http://schemas.microsoft.com/office/powerpoint/2010/main" val="52642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Coronary Anatomy</a:t>
            </a:r>
            <a:endParaRPr lang="en-US" dirty="0"/>
          </a:p>
        </p:txBody>
      </p:sp>
      <p:pic>
        <p:nvPicPr>
          <p:cNvPr id="3" name="Picture 2" descr="http://www.pcipedia.org/images/8/87/NomenclatureOfSegmen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1562209"/>
            <a:ext cx="8531225" cy="515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06869" y="1690690"/>
            <a:ext cx="860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0221" y="1690690"/>
            <a:ext cx="1165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LMCA</a:t>
            </a:r>
          </a:p>
        </p:txBody>
      </p:sp>
    </p:spTree>
    <p:extLst>
      <p:ext uri="{BB962C8B-B14F-4D97-AF65-F5344CB8AC3E}">
        <p14:creationId xmlns:p14="http://schemas.microsoft.com/office/powerpoint/2010/main" val="18978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Angiographic projections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80649" y="4453951"/>
            <a:ext cx="1253067" cy="292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677389" y="2490134"/>
            <a:ext cx="4241800" cy="3907367"/>
            <a:chOff x="321732" y="2544233"/>
            <a:chExt cx="4241800" cy="3907367"/>
          </a:xfrm>
        </p:grpSpPr>
        <p:sp>
          <p:nvSpPr>
            <p:cNvPr id="4" name="Block Arc 3"/>
            <p:cNvSpPr/>
            <p:nvPr/>
          </p:nvSpPr>
          <p:spPr>
            <a:xfrm rot="16200000">
              <a:off x="516465" y="2404533"/>
              <a:ext cx="3852333" cy="4241800"/>
            </a:xfrm>
            <a:prstGeom prst="blockArc">
              <a:avLst>
                <a:gd name="adj1" fmla="val 10800000"/>
                <a:gd name="adj2" fmla="val 0"/>
                <a:gd name="adj3" fmla="val 1071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lowchart: Manual Operation 5"/>
            <p:cNvSpPr/>
            <p:nvPr/>
          </p:nvSpPr>
          <p:spPr>
            <a:xfrm>
              <a:off x="1981198" y="5689600"/>
              <a:ext cx="1608667" cy="762000"/>
            </a:xfrm>
            <a:prstGeom prst="flowChartManualOperati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06598" y="2544233"/>
              <a:ext cx="1557867" cy="5249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5583304" y="3750687"/>
            <a:ext cx="1047752" cy="6466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plazafootcarecenter.com/images/foot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69" y="3778731"/>
            <a:ext cx="678570" cy="7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plazafootcarecenter.com/images/foot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3780" y="3778731"/>
            <a:ext cx="678570" cy="7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536474" y="1828801"/>
            <a:ext cx="3286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/>
              <a:t>Anteroposterior</a:t>
            </a:r>
            <a:r>
              <a:rPr lang="en-US" sz="2800" b="1" dirty="0"/>
              <a:t> (AP)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583304" y="3193597"/>
            <a:ext cx="0" cy="2286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023769" y="3193597"/>
            <a:ext cx="0" cy="2286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583213" y="3193597"/>
            <a:ext cx="0" cy="2286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0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Angiographic projections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48992" y="4508051"/>
            <a:ext cx="1253067" cy="292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845732" y="2544234"/>
            <a:ext cx="4241800" cy="3907367"/>
            <a:chOff x="321732" y="2544233"/>
            <a:chExt cx="4241800" cy="3907367"/>
          </a:xfrm>
        </p:grpSpPr>
        <p:sp>
          <p:nvSpPr>
            <p:cNvPr id="4" name="Block Arc 3"/>
            <p:cNvSpPr/>
            <p:nvPr/>
          </p:nvSpPr>
          <p:spPr>
            <a:xfrm rot="16200000">
              <a:off x="516465" y="2404533"/>
              <a:ext cx="3852333" cy="4241800"/>
            </a:xfrm>
            <a:prstGeom prst="blockArc">
              <a:avLst>
                <a:gd name="adj1" fmla="val 10800000"/>
                <a:gd name="adj2" fmla="val 0"/>
                <a:gd name="adj3" fmla="val 1071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lowchart: Manual Operation 5"/>
            <p:cNvSpPr/>
            <p:nvPr/>
          </p:nvSpPr>
          <p:spPr>
            <a:xfrm>
              <a:off x="1981198" y="5689600"/>
              <a:ext cx="1608667" cy="762000"/>
            </a:xfrm>
            <a:prstGeom prst="flowChartManualOperati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06598" y="2544233"/>
              <a:ext cx="1557867" cy="5249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3751647" y="3804787"/>
            <a:ext cx="1047752" cy="6466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plazafootcarecenter.com/images/foot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12" y="3832831"/>
            <a:ext cx="678570" cy="7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plazafootcarecenter.com/images/foot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2123" y="3832831"/>
            <a:ext cx="678570" cy="7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5" t="40018" r="44372" b="37185"/>
          <a:stretch/>
        </p:blipFill>
        <p:spPr bwMode="auto">
          <a:xfrm>
            <a:off x="12822620" y="2352021"/>
            <a:ext cx="4337257" cy="400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7859" y="1828801"/>
            <a:ext cx="4164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Left anterior oblique (LAO)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827986" y="2352021"/>
            <a:ext cx="4572000" cy="4222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9587476" y="2537381"/>
            <a:ext cx="648238" cy="3821437"/>
            <a:chOff x="0" y="225228"/>
            <a:chExt cx="228600" cy="1295400"/>
          </a:xfrm>
        </p:grpSpPr>
        <p:sp>
          <p:nvSpPr>
            <p:cNvPr id="36" name="Rounded Rectangle 35"/>
            <p:cNvSpPr/>
            <p:nvPr/>
          </p:nvSpPr>
          <p:spPr>
            <a:xfrm>
              <a:off x="0" y="2252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0" y="4538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0" y="6824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0" y="9110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0" y="11396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0" y="13682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2" name="TextBox 28"/>
          <p:cNvSpPr txBox="1"/>
          <p:nvPr/>
        </p:nvSpPr>
        <p:spPr>
          <a:xfrm>
            <a:off x="6179903" y="2838334"/>
            <a:ext cx="918841" cy="461665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LMCA</a:t>
            </a:r>
            <a:endParaRPr lang="en-US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43" name="TextBox 28"/>
          <p:cNvSpPr txBox="1"/>
          <p:nvPr/>
        </p:nvSpPr>
        <p:spPr>
          <a:xfrm>
            <a:off x="6486255" y="4121920"/>
            <a:ext cx="681597" cy="461665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LAD</a:t>
            </a:r>
            <a:endParaRPr lang="en-US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44" name="TextBox 28"/>
          <p:cNvSpPr txBox="1"/>
          <p:nvPr/>
        </p:nvSpPr>
        <p:spPr>
          <a:xfrm>
            <a:off x="7443365" y="4997990"/>
            <a:ext cx="444352" cy="369332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D1</a:t>
            </a:r>
            <a:endParaRPr lang="en-US" sz="28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45" name="TextBox 28"/>
          <p:cNvSpPr txBox="1"/>
          <p:nvPr/>
        </p:nvSpPr>
        <p:spPr>
          <a:xfrm>
            <a:off x="8125155" y="4324998"/>
            <a:ext cx="651140" cy="369332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OM1</a:t>
            </a:r>
            <a:endParaRPr lang="en-US" sz="28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52" name="TextBox 28"/>
          <p:cNvSpPr txBox="1"/>
          <p:nvPr/>
        </p:nvSpPr>
        <p:spPr>
          <a:xfrm>
            <a:off x="7415229" y="3362037"/>
            <a:ext cx="607730" cy="461664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LCx</a:t>
            </a:r>
            <a:endParaRPr lang="en-US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632030" y="3310760"/>
            <a:ext cx="2806261" cy="2758964"/>
            <a:chOff x="5108029" y="3310760"/>
            <a:chExt cx="2806261" cy="2758964"/>
          </a:xfrm>
        </p:grpSpPr>
        <p:sp>
          <p:nvSpPr>
            <p:cNvPr id="10" name="Freeform 9"/>
            <p:cNvSpPr/>
            <p:nvPr/>
          </p:nvSpPr>
          <p:spPr>
            <a:xfrm>
              <a:off x="5108029" y="3310760"/>
              <a:ext cx="425669" cy="394138"/>
            </a:xfrm>
            <a:custGeom>
              <a:avLst/>
              <a:gdLst>
                <a:gd name="connsiteX0" fmla="*/ 0 w 425669"/>
                <a:gd name="connsiteY0" fmla="*/ 0 h 394138"/>
                <a:gd name="connsiteX1" fmla="*/ 94593 w 425669"/>
                <a:gd name="connsiteY1" fmla="*/ 94593 h 394138"/>
                <a:gd name="connsiteX2" fmla="*/ 126124 w 425669"/>
                <a:gd name="connsiteY2" fmla="*/ 141890 h 394138"/>
                <a:gd name="connsiteX3" fmla="*/ 173421 w 425669"/>
                <a:gd name="connsiteY3" fmla="*/ 157655 h 394138"/>
                <a:gd name="connsiteX4" fmla="*/ 315310 w 425669"/>
                <a:gd name="connsiteY4" fmla="*/ 331076 h 394138"/>
                <a:gd name="connsiteX5" fmla="*/ 362607 w 425669"/>
                <a:gd name="connsiteY5" fmla="*/ 362607 h 394138"/>
                <a:gd name="connsiteX6" fmla="*/ 425669 w 425669"/>
                <a:gd name="connsiteY6" fmla="*/ 394138 h 39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669" h="394138">
                  <a:moveTo>
                    <a:pt x="0" y="0"/>
                  </a:moveTo>
                  <a:cubicBezTo>
                    <a:pt x="31531" y="31531"/>
                    <a:pt x="64968" y="61265"/>
                    <a:pt x="94593" y="94593"/>
                  </a:cubicBezTo>
                  <a:cubicBezTo>
                    <a:pt x="107181" y="108755"/>
                    <a:pt x="111328" y="130053"/>
                    <a:pt x="126124" y="141890"/>
                  </a:cubicBezTo>
                  <a:cubicBezTo>
                    <a:pt x="139101" y="152271"/>
                    <a:pt x="157655" y="152400"/>
                    <a:pt x="173421" y="157655"/>
                  </a:cubicBezTo>
                  <a:cubicBezTo>
                    <a:pt x="202482" y="244840"/>
                    <a:pt x="197131" y="252291"/>
                    <a:pt x="315310" y="331076"/>
                  </a:cubicBezTo>
                  <a:cubicBezTo>
                    <a:pt x="331076" y="341586"/>
                    <a:pt x="346156" y="353206"/>
                    <a:pt x="362607" y="362607"/>
                  </a:cubicBezTo>
                  <a:cubicBezTo>
                    <a:pt x="383012" y="374267"/>
                    <a:pt x="425669" y="394138"/>
                    <a:pt x="425669" y="394138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486400" y="3689131"/>
              <a:ext cx="283779" cy="2380593"/>
            </a:xfrm>
            <a:custGeom>
              <a:avLst/>
              <a:gdLst>
                <a:gd name="connsiteX0" fmla="*/ 0 w 283779"/>
                <a:gd name="connsiteY0" fmla="*/ 0 h 2380593"/>
                <a:gd name="connsiteX1" fmla="*/ 78828 w 283779"/>
                <a:gd name="connsiteY1" fmla="*/ 63062 h 2380593"/>
                <a:gd name="connsiteX2" fmla="*/ 141890 w 283779"/>
                <a:gd name="connsiteY2" fmla="*/ 362607 h 2380593"/>
                <a:gd name="connsiteX3" fmla="*/ 173421 w 283779"/>
                <a:gd name="connsiteY3" fmla="*/ 725214 h 2380593"/>
                <a:gd name="connsiteX4" fmla="*/ 220717 w 283779"/>
                <a:gd name="connsiteY4" fmla="*/ 898635 h 2380593"/>
                <a:gd name="connsiteX5" fmla="*/ 236483 w 283779"/>
                <a:gd name="connsiteY5" fmla="*/ 1024759 h 2380593"/>
                <a:gd name="connsiteX6" fmla="*/ 252248 w 283779"/>
                <a:gd name="connsiteY6" fmla="*/ 1229710 h 2380593"/>
                <a:gd name="connsiteX7" fmla="*/ 283779 w 283779"/>
                <a:gd name="connsiteY7" fmla="*/ 1292772 h 2380593"/>
                <a:gd name="connsiteX8" fmla="*/ 268014 w 283779"/>
                <a:gd name="connsiteY8" fmla="*/ 1418897 h 2380593"/>
                <a:gd name="connsiteX9" fmla="*/ 252248 w 283779"/>
                <a:gd name="connsiteY9" fmla="*/ 1513490 h 2380593"/>
                <a:gd name="connsiteX10" fmla="*/ 236483 w 283779"/>
                <a:gd name="connsiteY10" fmla="*/ 1686910 h 2380593"/>
                <a:gd name="connsiteX11" fmla="*/ 204952 w 283779"/>
                <a:gd name="connsiteY11" fmla="*/ 2065283 h 2380593"/>
                <a:gd name="connsiteX12" fmla="*/ 173421 w 283779"/>
                <a:gd name="connsiteY12" fmla="*/ 2175641 h 2380593"/>
                <a:gd name="connsiteX13" fmla="*/ 141890 w 283779"/>
                <a:gd name="connsiteY13" fmla="*/ 2222938 h 2380593"/>
                <a:gd name="connsiteX14" fmla="*/ 110359 w 283779"/>
                <a:gd name="connsiteY14" fmla="*/ 2380593 h 2380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779" h="2380593">
                  <a:moveTo>
                    <a:pt x="0" y="0"/>
                  </a:moveTo>
                  <a:cubicBezTo>
                    <a:pt x="26276" y="21021"/>
                    <a:pt x="61873" y="33996"/>
                    <a:pt x="78828" y="63062"/>
                  </a:cubicBezTo>
                  <a:cubicBezTo>
                    <a:pt x="96968" y="94159"/>
                    <a:pt x="140084" y="352672"/>
                    <a:pt x="141890" y="362607"/>
                  </a:cubicBezTo>
                  <a:cubicBezTo>
                    <a:pt x="145367" y="411285"/>
                    <a:pt x="159625" y="651635"/>
                    <a:pt x="173421" y="725214"/>
                  </a:cubicBezTo>
                  <a:cubicBezTo>
                    <a:pt x="181342" y="767460"/>
                    <a:pt x="212417" y="848832"/>
                    <a:pt x="220717" y="898635"/>
                  </a:cubicBezTo>
                  <a:cubicBezTo>
                    <a:pt x="227682" y="940427"/>
                    <a:pt x="232466" y="982581"/>
                    <a:pt x="236483" y="1024759"/>
                  </a:cubicBezTo>
                  <a:cubicBezTo>
                    <a:pt x="242979" y="1092969"/>
                    <a:pt x="240341" y="1162234"/>
                    <a:pt x="252248" y="1229710"/>
                  </a:cubicBezTo>
                  <a:cubicBezTo>
                    <a:pt x="256332" y="1252854"/>
                    <a:pt x="273269" y="1271751"/>
                    <a:pt x="283779" y="1292772"/>
                  </a:cubicBezTo>
                  <a:cubicBezTo>
                    <a:pt x="278524" y="1334814"/>
                    <a:pt x="274006" y="1376954"/>
                    <a:pt x="268014" y="1418897"/>
                  </a:cubicBezTo>
                  <a:cubicBezTo>
                    <a:pt x="263493" y="1450542"/>
                    <a:pt x="255983" y="1481743"/>
                    <a:pt x="252248" y="1513490"/>
                  </a:cubicBezTo>
                  <a:cubicBezTo>
                    <a:pt x="245466" y="1571137"/>
                    <a:pt x="240344" y="1628994"/>
                    <a:pt x="236483" y="1686910"/>
                  </a:cubicBezTo>
                  <a:cubicBezTo>
                    <a:pt x="219054" y="1948340"/>
                    <a:pt x="240393" y="1905796"/>
                    <a:pt x="204952" y="2065283"/>
                  </a:cubicBezTo>
                  <a:cubicBezTo>
                    <a:pt x="200912" y="2083463"/>
                    <a:pt x="183953" y="2154576"/>
                    <a:pt x="173421" y="2175641"/>
                  </a:cubicBezTo>
                  <a:cubicBezTo>
                    <a:pt x="164947" y="2192589"/>
                    <a:pt x="152400" y="2207172"/>
                    <a:pt x="141890" y="2222938"/>
                  </a:cubicBezTo>
                  <a:cubicBezTo>
                    <a:pt x="107810" y="2359259"/>
                    <a:pt x="110359" y="2305727"/>
                    <a:pt x="110359" y="238059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5502166" y="3673366"/>
              <a:ext cx="2412124" cy="1087820"/>
            </a:xfrm>
            <a:custGeom>
              <a:avLst/>
              <a:gdLst>
                <a:gd name="connsiteX0" fmla="*/ 0 w 2412124"/>
                <a:gd name="connsiteY0" fmla="*/ 0 h 1087820"/>
                <a:gd name="connsiteX1" fmla="*/ 189186 w 2412124"/>
                <a:gd name="connsiteY1" fmla="*/ 15765 h 1087820"/>
                <a:gd name="connsiteX2" fmla="*/ 236482 w 2412124"/>
                <a:gd name="connsiteY2" fmla="*/ 47296 h 1087820"/>
                <a:gd name="connsiteX3" fmla="*/ 299544 w 2412124"/>
                <a:gd name="connsiteY3" fmla="*/ 94593 h 1087820"/>
                <a:gd name="connsiteX4" fmla="*/ 394137 w 2412124"/>
                <a:gd name="connsiteY4" fmla="*/ 110358 h 1087820"/>
                <a:gd name="connsiteX5" fmla="*/ 457200 w 2412124"/>
                <a:gd name="connsiteY5" fmla="*/ 157655 h 1087820"/>
                <a:gd name="connsiteX6" fmla="*/ 504496 w 2412124"/>
                <a:gd name="connsiteY6" fmla="*/ 173420 h 1087820"/>
                <a:gd name="connsiteX7" fmla="*/ 630620 w 2412124"/>
                <a:gd name="connsiteY7" fmla="*/ 204951 h 1087820"/>
                <a:gd name="connsiteX8" fmla="*/ 930165 w 2412124"/>
                <a:gd name="connsiteY8" fmla="*/ 252248 h 1087820"/>
                <a:gd name="connsiteX9" fmla="*/ 1024758 w 2412124"/>
                <a:gd name="connsiteY9" fmla="*/ 283779 h 1087820"/>
                <a:gd name="connsiteX10" fmla="*/ 1749972 w 2412124"/>
                <a:gd name="connsiteY10" fmla="*/ 315310 h 1087820"/>
                <a:gd name="connsiteX11" fmla="*/ 1828800 w 2412124"/>
                <a:gd name="connsiteY11" fmla="*/ 346841 h 1087820"/>
                <a:gd name="connsiteX12" fmla="*/ 1876096 w 2412124"/>
                <a:gd name="connsiteY12" fmla="*/ 362606 h 1087820"/>
                <a:gd name="connsiteX13" fmla="*/ 1970689 w 2412124"/>
                <a:gd name="connsiteY13" fmla="*/ 425668 h 1087820"/>
                <a:gd name="connsiteX14" fmla="*/ 2081048 w 2412124"/>
                <a:gd name="connsiteY14" fmla="*/ 567558 h 1087820"/>
                <a:gd name="connsiteX15" fmla="*/ 2159875 w 2412124"/>
                <a:gd name="connsiteY15" fmla="*/ 662151 h 1087820"/>
                <a:gd name="connsiteX16" fmla="*/ 2207172 w 2412124"/>
                <a:gd name="connsiteY16" fmla="*/ 677917 h 1087820"/>
                <a:gd name="connsiteX17" fmla="*/ 2254468 w 2412124"/>
                <a:gd name="connsiteY17" fmla="*/ 740979 h 1087820"/>
                <a:gd name="connsiteX18" fmla="*/ 2286000 w 2412124"/>
                <a:gd name="connsiteY18" fmla="*/ 788275 h 1087820"/>
                <a:gd name="connsiteX19" fmla="*/ 2333296 w 2412124"/>
                <a:gd name="connsiteY19" fmla="*/ 804041 h 1087820"/>
                <a:gd name="connsiteX20" fmla="*/ 2349062 w 2412124"/>
                <a:gd name="connsiteY20" fmla="*/ 898634 h 1087820"/>
                <a:gd name="connsiteX21" fmla="*/ 2396358 w 2412124"/>
                <a:gd name="connsiteY21" fmla="*/ 1056289 h 1087820"/>
                <a:gd name="connsiteX22" fmla="*/ 2412124 w 2412124"/>
                <a:gd name="connsiteY22" fmla="*/ 1087820 h 108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12124" h="1087820">
                  <a:moveTo>
                    <a:pt x="0" y="0"/>
                  </a:moveTo>
                  <a:cubicBezTo>
                    <a:pt x="63062" y="5255"/>
                    <a:pt x="127134" y="3355"/>
                    <a:pt x="189186" y="15765"/>
                  </a:cubicBezTo>
                  <a:cubicBezTo>
                    <a:pt x="207766" y="19481"/>
                    <a:pt x="221064" y="36283"/>
                    <a:pt x="236482" y="47296"/>
                  </a:cubicBezTo>
                  <a:cubicBezTo>
                    <a:pt x="257864" y="62569"/>
                    <a:pt x="275147" y="84834"/>
                    <a:pt x="299544" y="94593"/>
                  </a:cubicBezTo>
                  <a:cubicBezTo>
                    <a:pt x="329224" y="106465"/>
                    <a:pt x="362606" y="105103"/>
                    <a:pt x="394137" y="110358"/>
                  </a:cubicBezTo>
                  <a:cubicBezTo>
                    <a:pt x="415158" y="126124"/>
                    <a:pt x="434386" y="144618"/>
                    <a:pt x="457200" y="157655"/>
                  </a:cubicBezTo>
                  <a:cubicBezTo>
                    <a:pt x="471629" y="165900"/>
                    <a:pt x="488463" y="169048"/>
                    <a:pt x="504496" y="173420"/>
                  </a:cubicBezTo>
                  <a:cubicBezTo>
                    <a:pt x="546304" y="184822"/>
                    <a:pt x="588952" y="193046"/>
                    <a:pt x="630620" y="204951"/>
                  </a:cubicBezTo>
                  <a:cubicBezTo>
                    <a:pt x="801825" y="253866"/>
                    <a:pt x="702853" y="233305"/>
                    <a:pt x="930165" y="252248"/>
                  </a:cubicBezTo>
                  <a:cubicBezTo>
                    <a:pt x="961696" y="262758"/>
                    <a:pt x="991595" y="281568"/>
                    <a:pt x="1024758" y="283779"/>
                  </a:cubicBezTo>
                  <a:cubicBezTo>
                    <a:pt x="2027818" y="350649"/>
                    <a:pt x="1373025" y="261459"/>
                    <a:pt x="1749972" y="315310"/>
                  </a:cubicBezTo>
                  <a:cubicBezTo>
                    <a:pt x="1776248" y="325820"/>
                    <a:pt x="1802302" y="336904"/>
                    <a:pt x="1828800" y="346841"/>
                  </a:cubicBezTo>
                  <a:cubicBezTo>
                    <a:pt x="1844360" y="352676"/>
                    <a:pt x="1861569" y="354536"/>
                    <a:pt x="1876096" y="362606"/>
                  </a:cubicBezTo>
                  <a:cubicBezTo>
                    <a:pt x="1909223" y="381010"/>
                    <a:pt x="1970689" y="425668"/>
                    <a:pt x="1970689" y="425668"/>
                  </a:cubicBezTo>
                  <a:cubicBezTo>
                    <a:pt x="2130075" y="664749"/>
                    <a:pt x="1957559" y="419372"/>
                    <a:pt x="2081048" y="567558"/>
                  </a:cubicBezTo>
                  <a:cubicBezTo>
                    <a:pt x="2117403" y="611183"/>
                    <a:pt x="2108057" y="627606"/>
                    <a:pt x="2159875" y="662151"/>
                  </a:cubicBezTo>
                  <a:cubicBezTo>
                    <a:pt x="2173702" y="671369"/>
                    <a:pt x="2191406" y="672662"/>
                    <a:pt x="2207172" y="677917"/>
                  </a:cubicBezTo>
                  <a:cubicBezTo>
                    <a:pt x="2222937" y="698938"/>
                    <a:pt x="2239195" y="719598"/>
                    <a:pt x="2254468" y="740979"/>
                  </a:cubicBezTo>
                  <a:cubicBezTo>
                    <a:pt x="2265481" y="756397"/>
                    <a:pt x="2271204" y="776438"/>
                    <a:pt x="2286000" y="788275"/>
                  </a:cubicBezTo>
                  <a:cubicBezTo>
                    <a:pt x="2298977" y="798656"/>
                    <a:pt x="2317531" y="798786"/>
                    <a:pt x="2333296" y="804041"/>
                  </a:cubicBezTo>
                  <a:cubicBezTo>
                    <a:pt x="2338551" y="835572"/>
                    <a:pt x="2342793" y="867289"/>
                    <a:pt x="2349062" y="898634"/>
                  </a:cubicBezTo>
                  <a:cubicBezTo>
                    <a:pt x="2356606" y="936353"/>
                    <a:pt x="2382951" y="1029475"/>
                    <a:pt x="2396358" y="1056289"/>
                  </a:cubicBezTo>
                  <a:lnTo>
                    <a:pt x="2412124" y="108782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6668813" y="3957143"/>
              <a:ext cx="299545" cy="425669"/>
            </a:xfrm>
            <a:custGeom>
              <a:avLst/>
              <a:gdLst>
                <a:gd name="connsiteX0" fmla="*/ 0 w 299545"/>
                <a:gd name="connsiteY0" fmla="*/ 0 h 425669"/>
                <a:gd name="connsiteX1" fmla="*/ 94593 w 299545"/>
                <a:gd name="connsiteY1" fmla="*/ 110359 h 425669"/>
                <a:gd name="connsiteX2" fmla="*/ 141890 w 299545"/>
                <a:gd name="connsiteY2" fmla="*/ 204952 h 425669"/>
                <a:gd name="connsiteX3" fmla="*/ 189187 w 299545"/>
                <a:gd name="connsiteY3" fmla="*/ 252249 h 425669"/>
                <a:gd name="connsiteX4" fmla="*/ 220718 w 299545"/>
                <a:gd name="connsiteY4" fmla="*/ 299545 h 425669"/>
                <a:gd name="connsiteX5" fmla="*/ 236483 w 299545"/>
                <a:gd name="connsiteY5" fmla="*/ 346842 h 425669"/>
                <a:gd name="connsiteX6" fmla="*/ 299545 w 299545"/>
                <a:gd name="connsiteY6" fmla="*/ 425669 h 42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545" h="425669">
                  <a:moveTo>
                    <a:pt x="0" y="0"/>
                  </a:moveTo>
                  <a:cubicBezTo>
                    <a:pt x="115910" y="193182"/>
                    <a:pt x="-14597" y="1167"/>
                    <a:pt x="94593" y="110359"/>
                  </a:cubicBezTo>
                  <a:cubicBezTo>
                    <a:pt x="169015" y="184782"/>
                    <a:pt x="90599" y="128017"/>
                    <a:pt x="141890" y="204952"/>
                  </a:cubicBezTo>
                  <a:cubicBezTo>
                    <a:pt x="154258" y="223503"/>
                    <a:pt x="174913" y="235121"/>
                    <a:pt x="189187" y="252249"/>
                  </a:cubicBezTo>
                  <a:cubicBezTo>
                    <a:pt x="201317" y="266805"/>
                    <a:pt x="210208" y="283780"/>
                    <a:pt x="220718" y="299545"/>
                  </a:cubicBezTo>
                  <a:cubicBezTo>
                    <a:pt x="225973" y="315311"/>
                    <a:pt x="229051" y="331978"/>
                    <a:pt x="236483" y="346842"/>
                  </a:cubicBezTo>
                  <a:cubicBezTo>
                    <a:pt x="256370" y="386616"/>
                    <a:pt x="270218" y="396342"/>
                    <a:pt x="299545" y="425669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5770179" y="5123793"/>
              <a:ext cx="397170" cy="536028"/>
            </a:xfrm>
            <a:custGeom>
              <a:avLst/>
              <a:gdLst>
                <a:gd name="connsiteX0" fmla="*/ 0 w 397170"/>
                <a:gd name="connsiteY0" fmla="*/ 0 h 536028"/>
                <a:gd name="connsiteX1" fmla="*/ 78828 w 397170"/>
                <a:gd name="connsiteY1" fmla="*/ 31531 h 536028"/>
                <a:gd name="connsiteX2" fmla="*/ 126124 w 397170"/>
                <a:gd name="connsiteY2" fmla="*/ 126124 h 536028"/>
                <a:gd name="connsiteX3" fmla="*/ 157655 w 397170"/>
                <a:gd name="connsiteY3" fmla="*/ 173421 h 536028"/>
                <a:gd name="connsiteX4" fmla="*/ 173421 w 397170"/>
                <a:gd name="connsiteY4" fmla="*/ 220717 h 536028"/>
                <a:gd name="connsiteX5" fmla="*/ 268014 w 397170"/>
                <a:gd name="connsiteY5" fmla="*/ 299545 h 536028"/>
                <a:gd name="connsiteX6" fmla="*/ 315311 w 397170"/>
                <a:gd name="connsiteY6" fmla="*/ 378373 h 536028"/>
                <a:gd name="connsiteX7" fmla="*/ 362607 w 397170"/>
                <a:gd name="connsiteY7" fmla="*/ 394138 h 536028"/>
                <a:gd name="connsiteX8" fmla="*/ 394138 w 397170"/>
                <a:gd name="connsiteY8" fmla="*/ 536028 h 53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7170" h="536028">
                  <a:moveTo>
                    <a:pt x="0" y="0"/>
                  </a:moveTo>
                  <a:cubicBezTo>
                    <a:pt x="26276" y="10510"/>
                    <a:pt x="55799" y="15082"/>
                    <a:pt x="78828" y="31531"/>
                  </a:cubicBezTo>
                  <a:cubicBezTo>
                    <a:pt x="113970" y="56632"/>
                    <a:pt x="109285" y="92446"/>
                    <a:pt x="126124" y="126124"/>
                  </a:cubicBezTo>
                  <a:cubicBezTo>
                    <a:pt x="134598" y="143072"/>
                    <a:pt x="149181" y="156474"/>
                    <a:pt x="157655" y="173421"/>
                  </a:cubicBezTo>
                  <a:cubicBezTo>
                    <a:pt x="165087" y="188285"/>
                    <a:pt x="164203" y="206890"/>
                    <a:pt x="173421" y="220717"/>
                  </a:cubicBezTo>
                  <a:cubicBezTo>
                    <a:pt x="197699" y="257134"/>
                    <a:pt x="233114" y="276278"/>
                    <a:pt x="268014" y="299545"/>
                  </a:cubicBezTo>
                  <a:cubicBezTo>
                    <a:pt x="280415" y="336746"/>
                    <a:pt x="279244" y="356732"/>
                    <a:pt x="315311" y="378373"/>
                  </a:cubicBezTo>
                  <a:cubicBezTo>
                    <a:pt x="329561" y="386923"/>
                    <a:pt x="346842" y="388883"/>
                    <a:pt x="362607" y="394138"/>
                  </a:cubicBezTo>
                  <a:cubicBezTo>
                    <a:pt x="411628" y="467670"/>
                    <a:pt x="394138" y="422487"/>
                    <a:pt x="394138" y="53602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760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5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Angiographic projections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48992" y="4508051"/>
            <a:ext cx="1253067" cy="292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845732" y="2544234"/>
            <a:ext cx="4241800" cy="3907367"/>
            <a:chOff x="321732" y="2544233"/>
            <a:chExt cx="4241800" cy="3907367"/>
          </a:xfrm>
        </p:grpSpPr>
        <p:sp>
          <p:nvSpPr>
            <p:cNvPr id="4" name="Block Arc 3"/>
            <p:cNvSpPr/>
            <p:nvPr/>
          </p:nvSpPr>
          <p:spPr>
            <a:xfrm rot="16200000">
              <a:off x="516465" y="2404533"/>
              <a:ext cx="3852333" cy="4241800"/>
            </a:xfrm>
            <a:prstGeom prst="blockArc">
              <a:avLst>
                <a:gd name="adj1" fmla="val 10800000"/>
                <a:gd name="adj2" fmla="val 0"/>
                <a:gd name="adj3" fmla="val 1071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lowchart: Manual Operation 5"/>
            <p:cNvSpPr/>
            <p:nvPr/>
          </p:nvSpPr>
          <p:spPr>
            <a:xfrm>
              <a:off x="1981198" y="5689600"/>
              <a:ext cx="1608667" cy="762000"/>
            </a:xfrm>
            <a:prstGeom prst="flowChartManualOperati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06598" y="2544233"/>
              <a:ext cx="1557867" cy="5249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3751647" y="3804787"/>
            <a:ext cx="1047752" cy="6466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plazafootcarecenter.com/images/foot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12" y="3832831"/>
            <a:ext cx="678570" cy="7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plazafootcarecenter.com/images/foot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2123" y="3832831"/>
            <a:ext cx="678570" cy="7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7859" y="1828801"/>
            <a:ext cx="4164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Left anterior oblique (LAO)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827986" y="2352021"/>
            <a:ext cx="4572000" cy="4222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9587476" y="2537381"/>
            <a:ext cx="648238" cy="3821437"/>
            <a:chOff x="0" y="225228"/>
            <a:chExt cx="228600" cy="1295400"/>
          </a:xfrm>
        </p:grpSpPr>
        <p:sp>
          <p:nvSpPr>
            <p:cNvPr id="36" name="Rounded Rectangle 35"/>
            <p:cNvSpPr/>
            <p:nvPr/>
          </p:nvSpPr>
          <p:spPr>
            <a:xfrm>
              <a:off x="0" y="2252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0" y="4538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0" y="6824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0" y="9110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0" y="11396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0" y="13682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75" name="TextBox 43"/>
          <p:cNvSpPr txBox="1"/>
          <p:nvPr/>
        </p:nvSpPr>
        <p:spPr>
          <a:xfrm>
            <a:off x="7176093" y="3822958"/>
            <a:ext cx="838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SA nodal</a:t>
            </a:r>
            <a:endParaRPr lang="en-US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76" name="TextBox 44"/>
          <p:cNvSpPr txBox="1"/>
          <p:nvPr/>
        </p:nvSpPr>
        <p:spPr>
          <a:xfrm>
            <a:off x="6122157" y="3203097"/>
            <a:ext cx="878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RCA</a:t>
            </a:r>
            <a:endParaRPr lang="en-US" sz="40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77" name="TextBox 45"/>
          <p:cNvSpPr txBox="1"/>
          <p:nvPr/>
        </p:nvSpPr>
        <p:spPr>
          <a:xfrm>
            <a:off x="5878022" y="4470892"/>
            <a:ext cx="514885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AM</a:t>
            </a:r>
            <a:endParaRPr lang="en-US" sz="280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78" name="TextBox 46"/>
          <p:cNvSpPr txBox="1"/>
          <p:nvPr/>
        </p:nvSpPr>
        <p:spPr>
          <a:xfrm>
            <a:off x="8338801" y="5667914"/>
            <a:ext cx="575608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PDA</a:t>
            </a:r>
            <a:endParaRPr lang="en-US" sz="28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271955" y="3543179"/>
            <a:ext cx="2811954" cy="2591412"/>
            <a:chOff x="4747955" y="3543179"/>
            <a:chExt cx="2811954" cy="2591412"/>
          </a:xfrm>
        </p:grpSpPr>
        <p:sp>
          <p:nvSpPr>
            <p:cNvPr id="80" name="Freeform 79"/>
            <p:cNvSpPr/>
            <p:nvPr/>
          </p:nvSpPr>
          <p:spPr>
            <a:xfrm>
              <a:off x="4975724" y="3543179"/>
              <a:ext cx="2584185" cy="2314121"/>
            </a:xfrm>
            <a:custGeom>
              <a:avLst/>
              <a:gdLst>
                <a:gd name="connsiteX0" fmla="*/ 228033 w 870970"/>
                <a:gd name="connsiteY0" fmla="*/ 0 h 1016441"/>
                <a:gd name="connsiteX1" fmla="*/ 151833 w 870970"/>
                <a:gd name="connsiteY1" fmla="*/ 76200 h 1016441"/>
                <a:gd name="connsiteX2" fmla="*/ 42295 w 870970"/>
                <a:gd name="connsiteY2" fmla="*/ 376237 h 1016441"/>
                <a:gd name="connsiteX3" fmla="*/ 4195 w 870970"/>
                <a:gd name="connsiteY3" fmla="*/ 771525 h 1016441"/>
                <a:gd name="connsiteX4" fmla="*/ 132783 w 870970"/>
                <a:gd name="connsiteY4" fmla="*/ 1014412 h 1016441"/>
                <a:gd name="connsiteX5" fmla="*/ 361383 w 870970"/>
                <a:gd name="connsiteY5" fmla="*/ 885825 h 1016441"/>
                <a:gd name="connsiteX6" fmla="*/ 409008 w 870970"/>
                <a:gd name="connsiteY6" fmla="*/ 852487 h 1016441"/>
                <a:gd name="connsiteX7" fmla="*/ 475683 w 870970"/>
                <a:gd name="connsiteY7" fmla="*/ 823912 h 1016441"/>
                <a:gd name="connsiteX8" fmla="*/ 561408 w 870970"/>
                <a:gd name="connsiteY8" fmla="*/ 847725 h 1016441"/>
                <a:gd name="connsiteX9" fmla="*/ 737620 w 870970"/>
                <a:gd name="connsiteY9" fmla="*/ 800100 h 1016441"/>
                <a:gd name="connsiteX10" fmla="*/ 870970 w 870970"/>
                <a:gd name="connsiteY10" fmla="*/ 733425 h 10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0970" h="1016441">
                  <a:moveTo>
                    <a:pt x="228033" y="0"/>
                  </a:moveTo>
                  <a:cubicBezTo>
                    <a:pt x="205411" y="6747"/>
                    <a:pt x="182789" y="13494"/>
                    <a:pt x="151833" y="76200"/>
                  </a:cubicBezTo>
                  <a:cubicBezTo>
                    <a:pt x="120877" y="138906"/>
                    <a:pt x="66901" y="260350"/>
                    <a:pt x="42295" y="376237"/>
                  </a:cubicBezTo>
                  <a:cubicBezTo>
                    <a:pt x="17689" y="492124"/>
                    <a:pt x="-10886" y="665163"/>
                    <a:pt x="4195" y="771525"/>
                  </a:cubicBezTo>
                  <a:cubicBezTo>
                    <a:pt x="19276" y="877887"/>
                    <a:pt x="73252" y="995362"/>
                    <a:pt x="132783" y="1014412"/>
                  </a:cubicBezTo>
                  <a:cubicBezTo>
                    <a:pt x="192314" y="1033462"/>
                    <a:pt x="315345" y="912813"/>
                    <a:pt x="361383" y="885825"/>
                  </a:cubicBezTo>
                  <a:cubicBezTo>
                    <a:pt x="407421" y="858837"/>
                    <a:pt x="389958" y="862806"/>
                    <a:pt x="409008" y="852487"/>
                  </a:cubicBezTo>
                  <a:cubicBezTo>
                    <a:pt x="428058" y="842168"/>
                    <a:pt x="450283" y="824706"/>
                    <a:pt x="475683" y="823912"/>
                  </a:cubicBezTo>
                  <a:cubicBezTo>
                    <a:pt x="501083" y="823118"/>
                    <a:pt x="517752" y="851694"/>
                    <a:pt x="561408" y="847725"/>
                  </a:cubicBezTo>
                  <a:cubicBezTo>
                    <a:pt x="605064" y="843756"/>
                    <a:pt x="686026" y="819150"/>
                    <a:pt x="737620" y="800100"/>
                  </a:cubicBezTo>
                  <a:cubicBezTo>
                    <a:pt x="789214" y="781050"/>
                    <a:pt x="830092" y="757237"/>
                    <a:pt x="870970" y="733425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6372953" y="5429814"/>
              <a:ext cx="480435" cy="704777"/>
            </a:xfrm>
            <a:custGeom>
              <a:avLst/>
              <a:gdLst>
                <a:gd name="connsiteX0" fmla="*/ 0 w 161925"/>
                <a:gd name="connsiteY0" fmla="*/ 0 h 309562"/>
                <a:gd name="connsiteX1" fmla="*/ 119063 w 161925"/>
                <a:gd name="connsiteY1" fmla="*/ 90487 h 309562"/>
                <a:gd name="connsiteX2" fmla="*/ 161925 w 161925"/>
                <a:gd name="connsiteY2" fmla="*/ 309562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309562">
                  <a:moveTo>
                    <a:pt x="0" y="0"/>
                  </a:moveTo>
                  <a:cubicBezTo>
                    <a:pt x="46038" y="19446"/>
                    <a:pt x="92076" y="38893"/>
                    <a:pt x="119063" y="90487"/>
                  </a:cubicBezTo>
                  <a:cubicBezTo>
                    <a:pt x="146050" y="142081"/>
                    <a:pt x="153987" y="225821"/>
                    <a:pt x="161925" y="30956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4747955" y="4193743"/>
              <a:ext cx="409781" cy="769833"/>
            </a:xfrm>
            <a:custGeom>
              <a:avLst/>
              <a:gdLst>
                <a:gd name="connsiteX0" fmla="*/ 138112 w 138112"/>
                <a:gd name="connsiteY0" fmla="*/ 0 h 338137"/>
                <a:gd name="connsiteX1" fmla="*/ 61912 w 138112"/>
                <a:gd name="connsiteY1" fmla="*/ 119062 h 338137"/>
                <a:gd name="connsiteX2" fmla="*/ 0 w 138112"/>
                <a:gd name="connsiteY2" fmla="*/ 338137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" h="338137">
                  <a:moveTo>
                    <a:pt x="138112" y="0"/>
                  </a:moveTo>
                  <a:cubicBezTo>
                    <a:pt x="111521" y="31353"/>
                    <a:pt x="84931" y="62706"/>
                    <a:pt x="61912" y="119062"/>
                  </a:cubicBezTo>
                  <a:cubicBezTo>
                    <a:pt x="38893" y="175418"/>
                    <a:pt x="19446" y="256777"/>
                    <a:pt x="0" y="33813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4804477" y="4670823"/>
              <a:ext cx="226087" cy="769833"/>
            </a:xfrm>
            <a:custGeom>
              <a:avLst/>
              <a:gdLst>
                <a:gd name="connsiteX0" fmla="*/ 76200 w 76200"/>
                <a:gd name="connsiteY0" fmla="*/ 0 h 338137"/>
                <a:gd name="connsiteX1" fmla="*/ 23812 w 76200"/>
                <a:gd name="connsiteY1" fmla="*/ 142875 h 338137"/>
                <a:gd name="connsiteX2" fmla="*/ 0 w 76200"/>
                <a:gd name="connsiteY2" fmla="*/ 338137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38137">
                  <a:moveTo>
                    <a:pt x="76200" y="0"/>
                  </a:moveTo>
                  <a:cubicBezTo>
                    <a:pt x="56356" y="43259"/>
                    <a:pt x="36512" y="86519"/>
                    <a:pt x="23812" y="142875"/>
                  </a:cubicBezTo>
                  <a:cubicBezTo>
                    <a:pt x="11112" y="199231"/>
                    <a:pt x="5556" y="268684"/>
                    <a:pt x="0" y="33813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5369694" y="3705819"/>
              <a:ext cx="565217" cy="139552"/>
            </a:xfrm>
            <a:custGeom>
              <a:avLst/>
              <a:gdLst>
                <a:gd name="connsiteX0" fmla="*/ 0 w 190500"/>
                <a:gd name="connsiteY0" fmla="*/ 52387 h 61296"/>
                <a:gd name="connsiteX1" fmla="*/ 95250 w 190500"/>
                <a:gd name="connsiteY1" fmla="*/ 57150 h 61296"/>
                <a:gd name="connsiteX2" fmla="*/ 190500 w 190500"/>
                <a:gd name="connsiteY2" fmla="*/ 0 h 6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61296">
                  <a:moveTo>
                    <a:pt x="0" y="52387"/>
                  </a:moveTo>
                  <a:cubicBezTo>
                    <a:pt x="31750" y="59134"/>
                    <a:pt x="63500" y="65881"/>
                    <a:pt x="95250" y="57150"/>
                  </a:cubicBezTo>
                  <a:cubicBezTo>
                    <a:pt x="127000" y="48419"/>
                    <a:pt x="158750" y="24209"/>
                    <a:pt x="1905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76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18" y="1"/>
            <a:ext cx="11564470" cy="149532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What projection is this?  Can you identify the vessels?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648992" y="4508051"/>
            <a:ext cx="1253067" cy="292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845732" y="2544234"/>
            <a:ext cx="4241800" cy="3907367"/>
            <a:chOff x="321732" y="2544233"/>
            <a:chExt cx="4241800" cy="3907367"/>
          </a:xfrm>
        </p:grpSpPr>
        <p:sp>
          <p:nvSpPr>
            <p:cNvPr id="4" name="Block Arc 3"/>
            <p:cNvSpPr/>
            <p:nvPr/>
          </p:nvSpPr>
          <p:spPr>
            <a:xfrm rot="16200000">
              <a:off x="516465" y="2404533"/>
              <a:ext cx="3852333" cy="4241800"/>
            </a:xfrm>
            <a:prstGeom prst="blockArc">
              <a:avLst>
                <a:gd name="adj1" fmla="val 10800000"/>
                <a:gd name="adj2" fmla="val 0"/>
                <a:gd name="adj3" fmla="val 1071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lowchart: Manual Operation 5"/>
            <p:cNvSpPr/>
            <p:nvPr/>
          </p:nvSpPr>
          <p:spPr>
            <a:xfrm>
              <a:off x="1981198" y="5689600"/>
              <a:ext cx="1608667" cy="762000"/>
            </a:xfrm>
            <a:prstGeom prst="flowChartManualOperati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06598" y="2544233"/>
              <a:ext cx="1557867" cy="5249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3751647" y="3804787"/>
            <a:ext cx="1047752" cy="6466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plazafootcarecenter.com/images/foot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12" y="3832831"/>
            <a:ext cx="678570" cy="7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plazafootcarecenter.com/images/foot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2123" y="3832831"/>
            <a:ext cx="678570" cy="7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5" t="18666" r="44372" b="59260"/>
          <a:stretch/>
        </p:blipFill>
        <p:spPr bwMode="auto">
          <a:xfrm>
            <a:off x="12489676" y="2491543"/>
            <a:ext cx="4794172" cy="428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70775" y="1828801"/>
            <a:ext cx="4418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Right anterior oblique (RAO)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827986" y="2352021"/>
            <a:ext cx="4572000" cy="4222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6087531" y="2506563"/>
            <a:ext cx="648238" cy="3821437"/>
            <a:chOff x="0" y="225228"/>
            <a:chExt cx="228600" cy="1295400"/>
          </a:xfrm>
        </p:grpSpPr>
        <p:sp>
          <p:nvSpPr>
            <p:cNvPr id="35" name="Rounded Rectangle 34"/>
            <p:cNvSpPr/>
            <p:nvPr/>
          </p:nvSpPr>
          <p:spPr>
            <a:xfrm>
              <a:off x="0" y="2252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0" y="4538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0" y="6824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0" y="9110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0" y="11396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0" y="13682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53" name="TextBox 28"/>
          <p:cNvSpPr txBox="1"/>
          <p:nvPr/>
        </p:nvSpPr>
        <p:spPr>
          <a:xfrm>
            <a:off x="6827054" y="3135371"/>
            <a:ext cx="918841" cy="461665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LMCA</a:t>
            </a:r>
            <a:endParaRPr lang="en-US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55" name="TextBox 28"/>
          <p:cNvSpPr txBox="1"/>
          <p:nvPr/>
        </p:nvSpPr>
        <p:spPr>
          <a:xfrm>
            <a:off x="8144617" y="2999424"/>
            <a:ext cx="681597" cy="461665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LAD</a:t>
            </a:r>
            <a:endParaRPr lang="en-US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58" name="TextBox 28"/>
          <p:cNvSpPr txBox="1"/>
          <p:nvPr/>
        </p:nvSpPr>
        <p:spPr>
          <a:xfrm>
            <a:off x="8592981" y="3640134"/>
            <a:ext cx="444352" cy="369332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D1</a:t>
            </a:r>
            <a:endParaRPr lang="en-US" sz="28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59" name="TextBox 28"/>
          <p:cNvSpPr txBox="1"/>
          <p:nvPr/>
        </p:nvSpPr>
        <p:spPr>
          <a:xfrm>
            <a:off x="8654017" y="4848366"/>
            <a:ext cx="651140" cy="369332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OM1</a:t>
            </a:r>
            <a:endParaRPr lang="en-US" sz="28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7026731" y="3494316"/>
            <a:ext cx="3122519" cy="2400299"/>
            <a:chOff x="5502730" y="3494315"/>
            <a:chExt cx="3122519" cy="2400299"/>
          </a:xfrm>
        </p:grpSpPr>
        <p:sp>
          <p:nvSpPr>
            <p:cNvPr id="10" name="Freeform 9"/>
            <p:cNvSpPr/>
            <p:nvPr/>
          </p:nvSpPr>
          <p:spPr>
            <a:xfrm>
              <a:off x="5502730" y="3704882"/>
              <a:ext cx="424543" cy="34361"/>
            </a:xfrm>
            <a:custGeom>
              <a:avLst/>
              <a:gdLst>
                <a:gd name="connsiteX0" fmla="*/ 0 w 424543"/>
                <a:gd name="connsiteY0" fmla="*/ 34361 h 34361"/>
                <a:gd name="connsiteX1" fmla="*/ 146957 w 424543"/>
                <a:gd name="connsiteY1" fmla="*/ 18033 h 34361"/>
                <a:gd name="connsiteX2" fmla="*/ 228600 w 424543"/>
                <a:gd name="connsiteY2" fmla="*/ 1704 h 34361"/>
                <a:gd name="connsiteX3" fmla="*/ 424543 w 424543"/>
                <a:gd name="connsiteY3" fmla="*/ 1704 h 3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543" h="34361">
                  <a:moveTo>
                    <a:pt x="0" y="34361"/>
                  </a:moveTo>
                  <a:cubicBezTo>
                    <a:pt x="48986" y="28918"/>
                    <a:pt x="98165" y="25003"/>
                    <a:pt x="146957" y="18033"/>
                  </a:cubicBezTo>
                  <a:cubicBezTo>
                    <a:pt x="174431" y="14108"/>
                    <a:pt x="200895" y="3334"/>
                    <a:pt x="228600" y="1704"/>
                  </a:cubicBezTo>
                  <a:cubicBezTo>
                    <a:pt x="293802" y="-2131"/>
                    <a:pt x="359229" y="1704"/>
                    <a:pt x="424543" y="1704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5927271" y="3494315"/>
              <a:ext cx="2697978" cy="1159328"/>
            </a:xfrm>
            <a:custGeom>
              <a:avLst/>
              <a:gdLst>
                <a:gd name="connsiteX0" fmla="*/ 0 w 2697978"/>
                <a:gd name="connsiteY0" fmla="*/ 195943 h 1159328"/>
                <a:gd name="connsiteX1" fmla="*/ 261258 w 2697978"/>
                <a:gd name="connsiteY1" fmla="*/ 146957 h 1159328"/>
                <a:gd name="connsiteX2" fmla="*/ 391886 w 2697978"/>
                <a:gd name="connsiteY2" fmla="*/ 97971 h 1159328"/>
                <a:gd name="connsiteX3" fmla="*/ 522515 w 2697978"/>
                <a:gd name="connsiteY3" fmla="*/ 48985 h 1159328"/>
                <a:gd name="connsiteX4" fmla="*/ 604158 w 2697978"/>
                <a:gd name="connsiteY4" fmla="*/ 32657 h 1159328"/>
                <a:gd name="connsiteX5" fmla="*/ 702129 w 2697978"/>
                <a:gd name="connsiteY5" fmla="*/ 0 h 1159328"/>
                <a:gd name="connsiteX6" fmla="*/ 1126672 w 2697978"/>
                <a:gd name="connsiteY6" fmla="*/ 32657 h 1159328"/>
                <a:gd name="connsiteX7" fmla="*/ 1191986 w 2697978"/>
                <a:gd name="connsiteY7" fmla="*/ 48985 h 1159328"/>
                <a:gd name="connsiteX8" fmla="*/ 1534886 w 2697978"/>
                <a:gd name="connsiteY8" fmla="*/ 97971 h 1159328"/>
                <a:gd name="connsiteX9" fmla="*/ 1730829 w 2697978"/>
                <a:gd name="connsiteY9" fmla="*/ 130628 h 1159328"/>
                <a:gd name="connsiteX10" fmla="*/ 1779815 w 2697978"/>
                <a:gd name="connsiteY10" fmla="*/ 146957 h 1159328"/>
                <a:gd name="connsiteX11" fmla="*/ 1910443 w 2697978"/>
                <a:gd name="connsiteY11" fmla="*/ 179614 h 1159328"/>
                <a:gd name="connsiteX12" fmla="*/ 1975758 w 2697978"/>
                <a:gd name="connsiteY12" fmla="*/ 212271 h 1159328"/>
                <a:gd name="connsiteX13" fmla="*/ 2220686 w 2697978"/>
                <a:gd name="connsiteY13" fmla="*/ 228600 h 1159328"/>
                <a:gd name="connsiteX14" fmla="*/ 2286000 w 2697978"/>
                <a:gd name="connsiteY14" fmla="*/ 261257 h 1159328"/>
                <a:gd name="connsiteX15" fmla="*/ 2334986 w 2697978"/>
                <a:gd name="connsiteY15" fmla="*/ 277585 h 1159328"/>
                <a:gd name="connsiteX16" fmla="*/ 2449286 w 2697978"/>
                <a:gd name="connsiteY16" fmla="*/ 391885 h 1159328"/>
                <a:gd name="connsiteX17" fmla="*/ 2498272 w 2697978"/>
                <a:gd name="connsiteY17" fmla="*/ 489857 h 1159328"/>
                <a:gd name="connsiteX18" fmla="*/ 2563586 w 2697978"/>
                <a:gd name="connsiteY18" fmla="*/ 604157 h 1159328"/>
                <a:gd name="connsiteX19" fmla="*/ 2579915 w 2697978"/>
                <a:gd name="connsiteY19" fmla="*/ 669471 h 1159328"/>
                <a:gd name="connsiteX20" fmla="*/ 2628900 w 2697978"/>
                <a:gd name="connsiteY20" fmla="*/ 783771 h 1159328"/>
                <a:gd name="connsiteX21" fmla="*/ 2645229 w 2697978"/>
                <a:gd name="connsiteY21" fmla="*/ 881743 h 1159328"/>
                <a:gd name="connsiteX22" fmla="*/ 2661558 w 2697978"/>
                <a:gd name="connsiteY22" fmla="*/ 930728 h 1159328"/>
                <a:gd name="connsiteX23" fmla="*/ 2694215 w 2697978"/>
                <a:gd name="connsiteY23" fmla="*/ 979714 h 1159328"/>
                <a:gd name="connsiteX24" fmla="*/ 2694215 w 2697978"/>
                <a:gd name="connsiteY24" fmla="*/ 1159328 h 115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97978" h="1159328">
                  <a:moveTo>
                    <a:pt x="0" y="195943"/>
                  </a:moveTo>
                  <a:cubicBezTo>
                    <a:pt x="87086" y="179614"/>
                    <a:pt x="182009" y="186582"/>
                    <a:pt x="261258" y="146957"/>
                  </a:cubicBezTo>
                  <a:cubicBezTo>
                    <a:pt x="394871" y="80151"/>
                    <a:pt x="258495" y="142435"/>
                    <a:pt x="391886" y="97971"/>
                  </a:cubicBezTo>
                  <a:cubicBezTo>
                    <a:pt x="436003" y="83265"/>
                    <a:pt x="478067" y="62661"/>
                    <a:pt x="522515" y="48985"/>
                  </a:cubicBezTo>
                  <a:cubicBezTo>
                    <a:pt x="549041" y="40823"/>
                    <a:pt x="577383" y="39959"/>
                    <a:pt x="604158" y="32657"/>
                  </a:cubicBezTo>
                  <a:cubicBezTo>
                    <a:pt x="637369" y="23600"/>
                    <a:pt x="702129" y="0"/>
                    <a:pt x="702129" y="0"/>
                  </a:cubicBezTo>
                  <a:cubicBezTo>
                    <a:pt x="843643" y="10886"/>
                    <a:pt x="985444" y="18534"/>
                    <a:pt x="1126672" y="32657"/>
                  </a:cubicBezTo>
                  <a:cubicBezTo>
                    <a:pt x="1149002" y="34890"/>
                    <a:pt x="1169827" y="45439"/>
                    <a:pt x="1191986" y="48985"/>
                  </a:cubicBezTo>
                  <a:cubicBezTo>
                    <a:pt x="1305996" y="67227"/>
                    <a:pt x="1420996" y="78990"/>
                    <a:pt x="1534886" y="97971"/>
                  </a:cubicBezTo>
                  <a:lnTo>
                    <a:pt x="1730829" y="130628"/>
                  </a:lnTo>
                  <a:cubicBezTo>
                    <a:pt x="1747158" y="136071"/>
                    <a:pt x="1763210" y="142428"/>
                    <a:pt x="1779815" y="146957"/>
                  </a:cubicBezTo>
                  <a:cubicBezTo>
                    <a:pt x="1823116" y="158767"/>
                    <a:pt x="1870299" y="159542"/>
                    <a:pt x="1910443" y="179614"/>
                  </a:cubicBezTo>
                  <a:cubicBezTo>
                    <a:pt x="1932215" y="190500"/>
                    <a:pt x="1951714" y="208475"/>
                    <a:pt x="1975758" y="212271"/>
                  </a:cubicBezTo>
                  <a:cubicBezTo>
                    <a:pt x="2056581" y="225033"/>
                    <a:pt x="2139043" y="223157"/>
                    <a:pt x="2220686" y="228600"/>
                  </a:cubicBezTo>
                  <a:cubicBezTo>
                    <a:pt x="2242457" y="239486"/>
                    <a:pt x="2263627" y="251669"/>
                    <a:pt x="2286000" y="261257"/>
                  </a:cubicBezTo>
                  <a:cubicBezTo>
                    <a:pt x="2301820" y="268037"/>
                    <a:pt x="2322815" y="265414"/>
                    <a:pt x="2334986" y="277585"/>
                  </a:cubicBezTo>
                  <a:cubicBezTo>
                    <a:pt x="2465994" y="408593"/>
                    <a:pt x="2338443" y="354939"/>
                    <a:pt x="2449286" y="391885"/>
                  </a:cubicBezTo>
                  <a:cubicBezTo>
                    <a:pt x="2512045" y="486024"/>
                    <a:pt x="2457710" y="395212"/>
                    <a:pt x="2498272" y="489857"/>
                  </a:cubicBezTo>
                  <a:cubicBezTo>
                    <a:pt x="2523132" y="547864"/>
                    <a:pt x="2530789" y="554961"/>
                    <a:pt x="2563586" y="604157"/>
                  </a:cubicBezTo>
                  <a:cubicBezTo>
                    <a:pt x="2569029" y="625928"/>
                    <a:pt x="2572035" y="648458"/>
                    <a:pt x="2579915" y="669471"/>
                  </a:cubicBezTo>
                  <a:cubicBezTo>
                    <a:pt x="2607146" y="742087"/>
                    <a:pt x="2614154" y="717416"/>
                    <a:pt x="2628900" y="783771"/>
                  </a:cubicBezTo>
                  <a:cubicBezTo>
                    <a:pt x="2636082" y="816090"/>
                    <a:pt x="2638047" y="849424"/>
                    <a:pt x="2645229" y="881743"/>
                  </a:cubicBezTo>
                  <a:cubicBezTo>
                    <a:pt x="2648963" y="898545"/>
                    <a:pt x="2653861" y="915333"/>
                    <a:pt x="2661558" y="930728"/>
                  </a:cubicBezTo>
                  <a:cubicBezTo>
                    <a:pt x="2670334" y="948281"/>
                    <a:pt x="2691440" y="960287"/>
                    <a:pt x="2694215" y="979714"/>
                  </a:cubicBezTo>
                  <a:cubicBezTo>
                    <a:pt x="2702682" y="1038984"/>
                    <a:pt x="2694215" y="1099457"/>
                    <a:pt x="2694215" y="1159328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6743700" y="3510643"/>
              <a:ext cx="326571" cy="359228"/>
            </a:xfrm>
            <a:custGeom>
              <a:avLst/>
              <a:gdLst>
                <a:gd name="connsiteX0" fmla="*/ 0 w 326571"/>
                <a:gd name="connsiteY0" fmla="*/ 0 h 359228"/>
                <a:gd name="connsiteX1" fmla="*/ 146957 w 326571"/>
                <a:gd name="connsiteY1" fmla="*/ 65314 h 359228"/>
                <a:gd name="connsiteX2" fmla="*/ 195943 w 326571"/>
                <a:gd name="connsiteY2" fmla="*/ 97971 h 359228"/>
                <a:gd name="connsiteX3" fmla="*/ 244929 w 326571"/>
                <a:gd name="connsiteY3" fmla="*/ 163286 h 359228"/>
                <a:gd name="connsiteX4" fmla="*/ 261257 w 326571"/>
                <a:gd name="connsiteY4" fmla="*/ 212271 h 359228"/>
                <a:gd name="connsiteX5" fmla="*/ 310243 w 326571"/>
                <a:gd name="connsiteY5" fmla="*/ 244928 h 359228"/>
                <a:gd name="connsiteX6" fmla="*/ 326571 w 326571"/>
                <a:gd name="connsiteY6" fmla="*/ 359228 h 35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6571" h="359228">
                  <a:moveTo>
                    <a:pt x="0" y="0"/>
                  </a:moveTo>
                  <a:cubicBezTo>
                    <a:pt x="58321" y="23328"/>
                    <a:pt x="93563" y="34803"/>
                    <a:pt x="146957" y="65314"/>
                  </a:cubicBezTo>
                  <a:cubicBezTo>
                    <a:pt x="163996" y="75050"/>
                    <a:pt x="179614" y="87085"/>
                    <a:pt x="195943" y="97971"/>
                  </a:cubicBezTo>
                  <a:cubicBezTo>
                    <a:pt x="212272" y="119743"/>
                    <a:pt x="231427" y="139657"/>
                    <a:pt x="244929" y="163286"/>
                  </a:cubicBezTo>
                  <a:cubicBezTo>
                    <a:pt x="253468" y="178230"/>
                    <a:pt x="250505" y="198831"/>
                    <a:pt x="261257" y="212271"/>
                  </a:cubicBezTo>
                  <a:cubicBezTo>
                    <a:pt x="273516" y="227595"/>
                    <a:pt x="293914" y="234042"/>
                    <a:pt x="310243" y="244928"/>
                  </a:cubicBezTo>
                  <a:lnTo>
                    <a:pt x="326571" y="35922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6448440" y="4769027"/>
              <a:ext cx="996043" cy="51176"/>
            </a:xfrm>
            <a:custGeom>
              <a:avLst/>
              <a:gdLst>
                <a:gd name="connsiteX0" fmla="*/ 0 w 996043"/>
                <a:gd name="connsiteY0" fmla="*/ 0 h 51176"/>
                <a:gd name="connsiteX1" fmla="*/ 473529 w 996043"/>
                <a:gd name="connsiteY1" fmla="*/ 32657 h 51176"/>
                <a:gd name="connsiteX2" fmla="*/ 522514 w 996043"/>
                <a:gd name="connsiteY2" fmla="*/ 48985 h 51176"/>
                <a:gd name="connsiteX3" fmla="*/ 996043 w 996043"/>
                <a:gd name="connsiteY3" fmla="*/ 48985 h 5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043" h="51176">
                  <a:moveTo>
                    <a:pt x="0" y="0"/>
                  </a:moveTo>
                  <a:cubicBezTo>
                    <a:pt x="157843" y="10886"/>
                    <a:pt x="316002" y="17889"/>
                    <a:pt x="473529" y="32657"/>
                  </a:cubicBezTo>
                  <a:cubicBezTo>
                    <a:pt x="490665" y="34264"/>
                    <a:pt x="505311" y="48447"/>
                    <a:pt x="522514" y="48985"/>
                  </a:cubicBezTo>
                  <a:cubicBezTo>
                    <a:pt x="680280" y="53915"/>
                    <a:pt x="838200" y="48985"/>
                    <a:pt x="996043" y="4898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5910943" y="3739243"/>
              <a:ext cx="2286000" cy="2155371"/>
            </a:xfrm>
            <a:custGeom>
              <a:avLst/>
              <a:gdLst>
                <a:gd name="connsiteX0" fmla="*/ 0 w 2286000"/>
                <a:gd name="connsiteY0" fmla="*/ 0 h 2155371"/>
                <a:gd name="connsiteX1" fmla="*/ 65314 w 2286000"/>
                <a:gd name="connsiteY1" fmla="*/ 130628 h 2155371"/>
                <a:gd name="connsiteX2" fmla="*/ 81643 w 2286000"/>
                <a:gd name="connsiteY2" fmla="*/ 179614 h 2155371"/>
                <a:gd name="connsiteX3" fmla="*/ 114300 w 2286000"/>
                <a:gd name="connsiteY3" fmla="*/ 228600 h 2155371"/>
                <a:gd name="connsiteX4" fmla="*/ 130628 w 2286000"/>
                <a:gd name="connsiteY4" fmla="*/ 277586 h 2155371"/>
                <a:gd name="connsiteX5" fmla="*/ 146957 w 2286000"/>
                <a:gd name="connsiteY5" fmla="*/ 342900 h 2155371"/>
                <a:gd name="connsiteX6" fmla="*/ 195943 w 2286000"/>
                <a:gd name="connsiteY6" fmla="*/ 408214 h 2155371"/>
                <a:gd name="connsiteX7" fmla="*/ 228600 w 2286000"/>
                <a:gd name="connsiteY7" fmla="*/ 473528 h 2155371"/>
                <a:gd name="connsiteX8" fmla="*/ 277586 w 2286000"/>
                <a:gd name="connsiteY8" fmla="*/ 538843 h 2155371"/>
                <a:gd name="connsiteX9" fmla="*/ 359228 w 2286000"/>
                <a:gd name="connsiteY9" fmla="*/ 636814 h 2155371"/>
                <a:gd name="connsiteX10" fmla="*/ 424543 w 2286000"/>
                <a:gd name="connsiteY10" fmla="*/ 816428 h 2155371"/>
                <a:gd name="connsiteX11" fmla="*/ 473528 w 2286000"/>
                <a:gd name="connsiteY11" fmla="*/ 881743 h 2155371"/>
                <a:gd name="connsiteX12" fmla="*/ 489857 w 2286000"/>
                <a:gd name="connsiteY12" fmla="*/ 930728 h 2155371"/>
                <a:gd name="connsiteX13" fmla="*/ 522514 w 2286000"/>
                <a:gd name="connsiteY13" fmla="*/ 963386 h 2155371"/>
                <a:gd name="connsiteX14" fmla="*/ 555171 w 2286000"/>
                <a:gd name="connsiteY14" fmla="*/ 1110343 h 2155371"/>
                <a:gd name="connsiteX15" fmla="*/ 571500 w 2286000"/>
                <a:gd name="connsiteY15" fmla="*/ 1159328 h 2155371"/>
                <a:gd name="connsiteX16" fmla="*/ 636814 w 2286000"/>
                <a:gd name="connsiteY16" fmla="*/ 1208314 h 2155371"/>
                <a:gd name="connsiteX17" fmla="*/ 685800 w 2286000"/>
                <a:gd name="connsiteY17" fmla="*/ 1257300 h 2155371"/>
                <a:gd name="connsiteX18" fmla="*/ 751114 w 2286000"/>
                <a:gd name="connsiteY18" fmla="*/ 1338943 h 2155371"/>
                <a:gd name="connsiteX19" fmla="*/ 767443 w 2286000"/>
                <a:gd name="connsiteY19" fmla="*/ 1387928 h 2155371"/>
                <a:gd name="connsiteX20" fmla="*/ 849086 w 2286000"/>
                <a:gd name="connsiteY20" fmla="*/ 1469571 h 2155371"/>
                <a:gd name="connsiteX21" fmla="*/ 898071 w 2286000"/>
                <a:gd name="connsiteY21" fmla="*/ 1518557 h 2155371"/>
                <a:gd name="connsiteX22" fmla="*/ 930728 w 2286000"/>
                <a:gd name="connsiteY22" fmla="*/ 1616528 h 2155371"/>
                <a:gd name="connsiteX23" fmla="*/ 1012371 w 2286000"/>
                <a:gd name="connsiteY23" fmla="*/ 1698171 h 2155371"/>
                <a:gd name="connsiteX24" fmla="*/ 1110343 w 2286000"/>
                <a:gd name="connsiteY24" fmla="*/ 1877786 h 2155371"/>
                <a:gd name="connsiteX25" fmla="*/ 1159328 w 2286000"/>
                <a:gd name="connsiteY25" fmla="*/ 1910443 h 2155371"/>
                <a:gd name="connsiteX26" fmla="*/ 1208314 w 2286000"/>
                <a:gd name="connsiteY26" fmla="*/ 1959428 h 2155371"/>
                <a:gd name="connsiteX27" fmla="*/ 1322614 w 2286000"/>
                <a:gd name="connsiteY27" fmla="*/ 2024743 h 2155371"/>
                <a:gd name="connsiteX28" fmla="*/ 1371600 w 2286000"/>
                <a:gd name="connsiteY28" fmla="*/ 2073728 h 2155371"/>
                <a:gd name="connsiteX29" fmla="*/ 1485900 w 2286000"/>
                <a:gd name="connsiteY29" fmla="*/ 2122714 h 2155371"/>
                <a:gd name="connsiteX30" fmla="*/ 1828800 w 2286000"/>
                <a:gd name="connsiteY30" fmla="*/ 2155371 h 2155371"/>
                <a:gd name="connsiteX31" fmla="*/ 1975757 w 2286000"/>
                <a:gd name="connsiteY31" fmla="*/ 2139043 h 2155371"/>
                <a:gd name="connsiteX32" fmla="*/ 2024743 w 2286000"/>
                <a:gd name="connsiteY32" fmla="*/ 2122714 h 2155371"/>
                <a:gd name="connsiteX33" fmla="*/ 2204357 w 2286000"/>
                <a:gd name="connsiteY33" fmla="*/ 2090057 h 2155371"/>
                <a:gd name="connsiteX34" fmla="*/ 2286000 w 2286000"/>
                <a:gd name="connsiteY34" fmla="*/ 2041071 h 2155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6000" h="2155371">
                  <a:moveTo>
                    <a:pt x="0" y="0"/>
                  </a:moveTo>
                  <a:cubicBezTo>
                    <a:pt x="32636" y="163185"/>
                    <a:pt x="-13098" y="13012"/>
                    <a:pt x="65314" y="130628"/>
                  </a:cubicBezTo>
                  <a:cubicBezTo>
                    <a:pt x="74862" y="144949"/>
                    <a:pt x="73946" y="164219"/>
                    <a:pt x="81643" y="179614"/>
                  </a:cubicBezTo>
                  <a:cubicBezTo>
                    <a:pt x="90419" y="197167"/>
                    <a:pt x="103414" y="212271"/>
                    <a:pt x="114300" y="228600"/>
                  </a:cubicBezTo>
                  <a:cubicBezTo>
                    <a:pt x="119743" y="244929"/>
                    <a:pt x="125900" y="261036"/>
                    <a:pt x="130628" y="277586"/>
                  </a:cubicBezTo>
                  <a:cubicBezTo>
                    <a:pt x="136793" y="299164"/>
                    <a:pt x="136921" y="322828"/>
                    <a:pt x="146957" y="342900"/>
                  </a:cubicBezTo>
                  <a:cubicBezTo>
                    <a:pt x="159128" y="367241"/>
                    <a:pt x="181519" y="385136"/>
                    <a:pt x="195943" y="408214"/>
                  </a:cubicBezTo>
                  <a:cubicBezTo>
                    <a:pt x="208844" y="428855"/>
                    <a:pt x="215699" y="452887"/>
                    <a:pt x="228600" y="473528"/>
                  </a:cubicBezTo>
                  <a:cubicBezTo>
                    <a:pt x="243024" y="496606"/>
                    <a:pt x="263162" y="515765"/>
                    <a:pt x="277586" y="538843"/>
                  </a:cubicBezTo>
                  <a:cubicBezTo>
                    <a:pt x="336776" y="633548"/>
                    <a:pt x="275674" y="581111"/>
                    <a:pt x="359228" y="636814"/>
                  </a:cubicBezTo>
                  <a:cubicBezTo>
                    <a:pt x="391584" y="766236"/>
                    <a:pt x="369202" y="738950"/>
                    <a:pt x="424543" y="816428"/>
                  </a:cubicBezTo>
                  <a:cubicBezTo>
                    <a:pt x="440361" y="838573"/>
                    <a:pt x="457200" y="859971"/>
                    <a:pt x="473528" y="881743"/>
                  </a:cubicBezTo>
                  <a:cubicBezTo>
                    <a:pt x="478971" y="898071"/>
                    <a:pt x="481002" y="915969"/>
                    <a:pt x="489857" y="930728"/>
                  </a:cubicBezTo>
                  <a:cubicBezTo>
                    <a:pt x="497778" y="943929"/>
                    <a:pt x="515629" y="949616"/>
                    <a:pt x="522514" y="963386"/>
                  </a:cubicBezTo>
                  <a:cubicBezTo>
                    <a:pt x="530898" y="980153"/>
                    <a:pt x="552593" y="1100029"/>
                    <a:pt x="555171" y="1110343"/>
                  </a:cubicBezTo>
                  <a:cubicBezTo>
                    <a:pt x="559345" y="1127041"/>
                    <a:pt x="560481" y="1146106"/>
                    <a:pt x="571500" y="1159328"/>
                  </a:cubicBezTo>
                  <a:cubicBezTo>
                    <a:pt x="588922" y="1180235"/>
                    <a:pt x="616151" y="1190603"/>
                    <a:pt x="636814" y="1208314"/>
                  </a:cubicBezTo>
                  <a:cubicBezTo>
                    <a:pt x="654347" y="1223342"/>
                    <a:pt x="669471" y="1240971"/>
                    <a:pt x="685800" y="1257300"/>
                  </a:cubicBezTo>
                  <a:cubicBezTo>
                    <a:pt x="726839" y="1380423"/>
                    <a:pt x="666707" y="1233436"/>
                    <a:pt x="751114" y="1338943"/>
                  </a:cubicBezTo>
                  <a:cubicBezTo>
                    <a:pt x="761866" y="1352383"/>
                    <a:pt x="757116" y="1374159"/>
                    <a:pt x="767443" y="1387928"/>
                  </a:cubicBezTo>
                  <a:cubicBezTo>
                    <a:pt x="790535" y="1418717"/>
                    <a:pt x="821872" y="1442357"/>
                    <a:pt x="849086" y="1469571"/>
                  </a:cubicBezTo>
                  <a:lnTo>
                    <a:pt x="898071" y="1518557"/>
                  </a:lnTo>
                  <a:cubicBezTo>
                    <a:pt x="908957" y="1551214"/>
                    <a:pt x="906387" y="1592187"/>
                    <a:pt x="930728" y="1616528"/>
                  </a:cubicBezTo>
                  <a:lnTo>
                    <a:pt x="1012371" y="1698171"/>
                  </a:lnTo>
                  <a:cubicBezTo>
                    <a:pt x="1012459" y="1698348"/>
                    <a:pt x="1080513" y="1847956"/>
                    <a:pt x="1110343" y="1877786"/>
                  </a:cubicBezTo>
                  <a:cubicBezTo>
                    <a:pt x="1124219" y="1891663"/>
                    <a:pt x="1144252" y="1897880"/>
                    <a:pt x="1159328" y="1910443"/>
                  </a:cubicBezTo>
                  <a:cubicBezTo>
                    <a:pt x="1177068" y="1925226"/>
                    <a:pt x="1189523" y="1946006"/>
                    <a:pt x="1208314" y="1959428"/>
                  </a:cubicBezTo>
                  <a:cubicBezTo>
                    <a:pt x="1320106" y="2039280"/>
                    <a:pt x="1230054" y="1947611"/>
                    <a:pt x="1322614" y="2024743"/>
                  </a:cubicBezTo>
                  <a:cubicBezTo>
                    <a:pt x="1340354" y="2039526"/>
                    <a:pt x="1352809" y="2060306"/>
                    <a:pt x="1371600" y="2073728"/>
                  </a:cubicBezTo>
                  <a:cubicBezTo>
                    <a:pt x="1400634" y="2094467"/>
                    <a:pt x="1450361" y="2112560"/>
                    <a:pt x="1485900" y="2122714"/>
                  </a:cubicBezTo>
                  <a:cubicBezTo>
                    <a:pt x="1616706" y="2160087"/>
                    <a:pt x="1629709" y="2143660"/>
                    <a:pt x="1828800" y="2155371"/>
                  </a:cubicBezTo>
                  <a:cubicBezTo>
                    <a:pt x="1877786" y="2149928"/>
                    <a:pt x="1927140" y="2147146"/>
                    <a:pt x="1975757" y="2139043"/>
                  </a:cubicBezTo>
                  <a:cubicBezTo>
                    <a:pt x="1992735" y="2136213"/>
                    <a:pt x="2008045" y="2126888"/>
                    <a:pt x="2024743" y="2122714"/>
                  </a:cubicBezTo>
                  <a:cubicBezTo>
                    <a:pt x="2070373" y="2111307"/>
                    <a:pt x="2160699" y="2097334"/>
                    <a:pt x="2204357" y="2090057"/>
                  </a:cubicBezTo>
                  <a:cubicBezTo>
                    <a:pt x="2276556" y="2053958"/>
                    <a:pt x="2252459" y="2074612"/>
                    <a:pt x="2286000" y="2041071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28"/>
          <p:cNvSpPr txBox="1"/>
          <p:nvPr/>
        </p:nvSpPr>
        <p:spPr>
          <a:xfrm>
            <a:off x="7053968" y="4171330"/>
            <a:ext cx="607730" cy="461664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LCx</a:t>
            </a:r>
            <a:endParaRPr lang="en-US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1397" y="1495328"/>
            <a:ext cx="345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The spine is on the patient’s 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right side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376119" y="4979258"/>
            <a:ext cx="596322" cy="2247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870598" y="5300560"/>
            <a:ext cx="139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The </a:t>
            </a:r>
            <a:r>
              <a:rPr lang="en-US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LCx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is closer to the spine than the LAD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7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3" grpId="0"/>
      <p:bldP spid="55" grpId="0"/>
      <p:bldP spid="58" grpId="0"/>
      <p:bldP spid="59" grpId="0"/>
      <p:bldP spid="61" grpId="0"/>
      <p:bldP spid="11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On review of systems, he denies recent dark-colored or bloody stools, although he says his stools are always dark due to iron pills. </a:t>
            </a:r>
          </a:p>
          <a:p>
            <a:endParaRPr lang="en-US" sz="3600" dirty="0"/>
          </a:p>
          <a:p>
            <a:r>
              <a:rPr lang="en-US" sz="3600" dirty="0"/>
              <a:t>He denies chest pain, palpitations, syncope, shortness of breath, fevers, chills, cough, or abdominal pain. </a:t>
            </a:r>
          </a:p>
        </p:txBody>
      </p:sp>
    </p:spTree>
    <p:extLst>
      <p:ext uri="{BB962C8B-B14F-4D97-AF65-F5344CB8AC3E}">
        <p14:creationId xmlns:p14="http://schemas.microsoft.com/office/powerpoint/2010/main" val="34552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48992" y="4508051"/>
            <a:ext cx="1253067" cy="292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845732" y="2544234"/>
            <a:ext cx="4241800" cy="3907367"/>
            <a:chOff x="321732" y="2544233"/>
            <a:chExt cx="4241800" cy="3907367"/>
          </a:xfrm>
        </p:grpSpPr>
        <p:sp>
          <p:nvSpPr>
            <p:cNvPr id="4" name="Block Arc 3"/>
            <p:cNvSpPr/>
            <p:nvPr/>
          </p:nvSpPr>
          <p:spPr>
            <a:xfrm rot="16200000">
              <a:off x="516465" y="2404533"/>
              <a:ext cx="3852333" cy="4241800"/>
            </a:xfrm>
            <a:prstGeom prst="blockArc">
              <a:avLst>
                <a:gd name="adj1" fmla="val 10800000"/>
                <a:gd name="adj2" fmla="val 0"/>
                <a:gd name="adj3" fmla="val 1071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lowchart: Manual Operation 5"/>
            <p:cNvSpPr/>
            <p:nvPr/>
          </p:nvSpPr>
          <p:spPr>
            <a:xfrm>
              <a:off x="1981198" y="5689600"/>
              <a:ext cx="1608667" cy="762000"/>
            </a:xfrm>
            <a:prstGeom prst="flowChartManualOperati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06598" y="2544233"/>
              <a:ext cx="1557867" cy="5249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3751647" y="3804787"/>
            <a:ext cx="1047752" cy="6466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plazafootcarecenter.com/images/foot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12" y="3832831"/>
            <a:ext cx="678570" cy="7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plazafootcarecenter.com/images/foot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2123" y="3832831"/>
            <a:ext cx="678570" cy="7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5" t="40018" r="44372" b="37185"/>
          <a:stretch/>
        </p:blipFill>
        <p:spPr bwMode="auto">
          <a:xfrm>
            <a:off x="12822620" y="2352021"/>
            <a:ext cx="4337257" cy="400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7859" y="1828801"/>
            <a:ext cx="4164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Left anterior oblique (LAO)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827986" y="2352021"/>
            <a:ext cx="4572000" cy="4222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9587476" y="2537381"/>
            <a:ext cx="648238" cy="3821437"/>
            <a:chOff x="0" y="225228"/>
            <a:chExt cx="228600" cy="1295400"/>
          </a:xfrm>
        </p:grpSpPr>
        <p:sp>
          <p:nvSpPr>
            <p:cNvPr id="36" name="Rounded Rectangle 35"/>
            <p:cNvSpPr/>
            <p:nvPr/>
          </p:nvSpPr>
          <p:spPr>
            <a:xfrm>
              <a:off x="0" y="2252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0" y="4538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0" y="6824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0" y="9110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0" y="11396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0" y="13682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2" name="TextBox 28"/>
          <p:cNvSpPr txBox="1"/>
          <p:nvPr/>
        </p:nvSpPr>
        <p:spPr>
          <a:xfrm>
            <a:off x="6179903" y="2838334"/>
            <a:ext cx="918841" cy="461665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LMCA</a:t>
            </a:r>
            <a:endParaRPr lang="en-US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43" name="TextBox 28"/>
          <p:cNvSpPr txBox="1"/>
          <p:nvPr/>
        </p:nvSpPr>
        <p:spPr>
          <a:xfrm>
            <a:off x="6486255" y="4121920"/>
            <a:ext cx="681597" cy="461665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LAD</a:t>
            </a:r>
            <a:endParaRPr lang="en-US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44" name="TextBox 28"/>
          <p:cNvSpPr txBox="1"/>
          <p:nvPr/>
        </p:nvSpPr>
        <p:spPr>
          <a:xfrm>
            <a:off x="7443365" y="4997990"/>
            <a:ext cx="444352" cy="369332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D1</a:t>
            </a:r>
            <a:endParaRPr lang="en-US" sz="28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45" name="TextBox 28"/>
          <p:cNvSpPr txBox="1"/>
          <p:nvPr/>
        </p:nvSpPr>
        <p:spPr>
          <a:xfrm>
            <a:off x="8125155" y="4324998"/>
            <a:ext cx="651140" cy="369332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OM1</a:t>
            </a:r>
            <a:endParaRPr lang="en-US" sz="28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52" name="TextBox 28"/>
          <p:cNvSpPr txBox="1"/>
          <p:nvPr/>
        </p:nvSpPr>
        <p:spPr>
          <a:xfrm>
            <a:off x="7415229" y="3362037"/>
            <a:ext cx="607730" cy="461664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LCx</a:t>
            </a:r>
            <a:endParaRPr lang="en-US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632030" y="3310760"/>
            <a:ext cx="2806261" cy="2758964"/>
            <a:chOff x="5108029" y="3310760"/>
            <a:chExt cx="2806261" cy="2758964"/>
          </a:xfrm>
        </p:grpSpPr>
        <p:sp>
          <p:nvSpPr>
            <p:cNvPr id="10" name="Freeform 9"/>
            <p:cNvSpPr/>
            <p:nvPr/>
          </p:nvSpPr>
          <p:spPr>
            <a:xfrm>
              <a:off x="5108029" y="3310760"/>
              <a:ext cx="425669" cy="394138"/>
            </a:xfrm>
            <a:custGeom>
              <a:avLst/>
              <a:gdLst>
                <a:gd name="connsiteX0" fmla="*/ 0 w 425669"/>
                <a:gd name="connsiteY0" fmla="*/ 0 h 394138"/>
                <a:gd name="connsiteX1" fmla="*/ 94593 w 425669"/>
                <a:gd name="connsiteY1" fmla="*/ 94593 h 394138"/>
                <a:gd name="connsiteX2" fmla="*/ 126124 w 425669"/>
                <a:gd name="connsiteY2" fmla="*/ 141890 h 394138"/>
                <a:gd name="connsiteX3" fmla="*/ 173421 w 425669"/>
                <a:gd name="connsiteY3" fmla="*/ 157655 h 394138"/>
                <a:gd name="connsiteX4" fmla="*/ 315310 w 425669"/>
                <a:gd name="connsiteY4" fmla="*/ 331076 h 394138"/>
                <a:gd name="connsiteX5" fmla="*/ 362607 w 425669"/>
                <a:gd name="connsiteY5" fmla="*/ 362607 h 394138"/>
                <a:gd name="connsiteX6" fmla="*/ 425669 w 425669"/>
                <a:gd name="connsiteY6" fmla="*/ 394138 h 394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669" h="394138">
                  <a:moveTo>
                    <a:pt x="0" y="0"/>
                  </a:moveTo>
                  <a:cubicBezTo>
                    <a:pt x="31531" y="31531"/>
                    <a:pt x="64968" y="61265"/>
                    <a:pt x="94593" y="94593"/>
                  </a:cubicBezTo>
                  <a:cubicBezTo>
                    <a:pt x="107181" y="108755"/>
                    <a:pt x="111328" y="130053"/>
                    <a:pt x="126124" y="141890"/>
                  </a:cubicBezTo>
                  <a:cubicBezTo>
                    <a:pt x="139101" y="152271"/>
                    <a:pt x="157655" y="152400"/>
                    <a:pt x="173421" y="157655"/>
                  </a:cubicBezTo>
                  <a:cubicBezTo>
                    <a:pt x="202482" y="244840"/>
                    <a:pt x="197131" y="252291"/>
                    <a:pt x="315310" y="331076"/>
                  </a:cubicBezTo>
                  <a:cubicBezTo>
                    <a:pt x="331076" y="341586"/>
                    <a:pt x="346156" y="353206"/>
                    <a:pt x="362607" y="362607"/>
                  </a:cubicBezTo>
                  <a:cubicBezTo>
                    <a:pt x="383012" y="374267"/>
                    <a:pt x="425669" y="394138"/>
                    <a:pt x="425669" y="394138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486400" y="3689131"/>
              <a:ext cx="283779" cy="2380593"/>
            </a:xfrm>
            <a:custGeom>
              <a:avLst/>
              <a:gdLst>
                <a:gd name="connsiteX0" fmla="*/ 0 w 283779"/>
                <a:gd name="connsiteY0" fmla="*/ 0 h 2380593"/>
                <a:gd name="connsiteX1" fmla="*/ 78828 w 283779"/>
                <a:gd name="connsiteY1" fmla="*/ 63062 h 2380593"/>
                <a:gd name="connsiteX2" fmla="*/ 141890 w 283779"/>
                <a:gd name="connsiteY2" fmla="*/ 362607 h 2380593"/>
                <a:gd name="connsiteX3" fmla="*/ 173421 w 283779"/>
                <a:gd name="connsiteY3" fmla="*/ 725214 h 2380593"/>
                <a:gd name="connsiteX4" fmla="*/ 220717 w 283779"/>
                <a:gd name="connsiteY4" fmla="*/ 898635 h 2380593"/>
                <a:gd name="connsiteX5" fmla="*/ 236483 w 283779"/>
                <a:gd name="connsiteY5" fmla="*/ 1024759 h 2380593"/>
                <a:gd name="connsiteX6" fmla="*/ 252248 w 283779"/>
                <a:gd name="connsiteY6" fmla="*/ 1229710 h 2380593"/>
                <a:gd name="connsiteX7" fmla="*/ 283779 w 283779"/>
                <a:gd name="connsiteY7" fmla="*/ 1292772 h 2380593"/>
                <a:gd name="connsiteX8" fmla="*/ 268014 w 283779"/>
                <a:gd name="connsiteY8" fmla="*/ 1418897 h 2380593"/>
                <a:gd name="connsiteX9" fmla="*/ 252248 w 283779"/>
                <a:gd name="connsiteY9" fmla="*/ 1513490 h 2380593"/>
                <a:gd name="connsiteX10" fmla="*/ 236483 w 283779"/>
                <a:gd name="connsiteY10" fmla="*/ 1686910 h 2380593"/>
                <a:gd name="connsiteX11" fmla="*/ 204952 w 283779"/>
                <a:gd name="connsiteY11" fmla="*/ 2065283 h 2380593"/>
                <a:gd name="connsiteX12" fmla="*/ 173421 w 283779"/>
                <a:gd name="connsiteY12" fmla="*/ 2175641 h 2380593"/>
                <a:gd name="connsiteX13" fmla="*/ 141890 w 283779"/>
                <a:gd name="connsiteY13" fmla="*/ 2222938 h 2380593"/>
                <a:gd name="connsiteX14" fmla="*/ 110359 w 283779"/>
                <a:gd name="connsiteY14" fmla="*/ 2380593 h 2380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3779" h="2380593">
                  <a:moveTo>
                    <a:pt x="0" y="0"/>
                  </a:moveTo>
                  <a:cubicBezTo>
                    <a:pt x="26276" y="21021"/>
                    <a:pt x="61873" y="33996"/>
                    <a:pt x="78828" y="63062"/>
                  </a:cubicBezTo>
                  <a:cubicBezTo>
                    <a:pt x="96968" y="94159"/>
                    <a:pt x="140084" y="352672"/>
                    <a:pt x="141890" y="362607"/>
                  </a:cubicBezTo>
                  <a:cubicBezTo>
                    <a:pt x="145367" y="411285"/>
                    <a:pt x="159625" y="651635"/>
                    <a:pt x="173421" y="725214"/>
                  </a:cubicBezTo>
                  <a:cubicBezTo>
                    <a:pt x="181342" y="767460"/>
                    <a:pt x="212417" y="848832"/>
                    <a:pt x="220717" y="898635"/>
                  </a:cubicBezTo>
                  <a:cubicBezTo>
                    <a:pt x="227682" y="940427"/>
                    <a:pt x="232466" y="982581"/>
                    <a:pt x="236483" y="1024759"/>
                  </a:cubicBezTo>
                  <a:cubicBezTo>
                    <a:pt x="242979" y="1092969"/>
                    <a:pt x="240341" y="1162234"/>
                    <a:pt x="252248" y="1229710"/>
                  </a:cubicBezTo>
                  <a:cubicBezTo>
                    <a:pt x="256332" y="1252854"/>
                    <a:pt x="273269" y="1271751"/>
                    <a:pt x="283779" y="1292772"/>
                  </a:cubicBezTo>
                  <a:cubicBezTo>
                    <a:pt x="278524" y="1334814"/>
                    <a:pt x="274006" y="1376954"/>
                    <a:pt x="268014" y="1418897"/>
                  </a:cubicBezTo>
                  <a:cubicBezTo>
                    <a:pt x="263493" y="1450542"/>
                    <a:pt x="255983" y="1481743"/>
                    <a:pt x="252248" y="1513490"/>
                  </a:cubicBezTo>
                  <a:cubicBezTo>
                    <a:pt x="245466" y="1571137"/>
                    <a:pt x="240344" y="1628994"/>
                    <a:pt x="236483" y="1686910"/>
                  </a:cubicBezTo>
                  <a:cubicBezTo>
                    <a:pt x="219054" y="1948340"/>
                    <a:pt x="240393" y="1905796"/>
                    <a:pt x="204952" y="2065283"/>
                  </a:cubicBezTo>
                  <a:cubicBezTo>
                    <a:pt x="200912" y="2083463"/>
                    <a:pt x="183953" y="2154576"/>
                    <a:pt x="173421" y="2175641"/>
                  </a:cubicBezTo>
                  <a:cubicBezTo>
                    <a:pt x="164947" y="2192589"/>
                    <a:pt x="152400" y="2207172"/>
                    <a:pt x="141890" y="2222938"/>
                  </a:cubicBezTo>
                  <a:cubicBezTo>
                    <a:pt x="107810" y="2359259"/>
                    <a:pt x="110359" y="2305727"/>
                    <a:pt x="110359" y="238059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5502166" y="3673366"/>
              <a:ext cx="2412124" cy="1087820"/>
            </a:xfrm>
            <a:custGeom>
              <a:avLst/>
              <a:gdLst>
                <a:gd name="connsiteX0" fmla="*/ 0 w 2412124"/>
                <a:gd name="connsiteY0" fmla="*/ 0 h 1087820"/>
                <a:gd name="connsiteX1" fmla="*/ 189186 w 2412124"/>
                <a:gd name="connsiteY1" fmla="*/ 15765 h 1087820"/>
                <a:gd name="connsiteX2" fmla="*/ 236482 w 2412124"/>
                <a:gd name="connsiteY2" fmla="*/ 47296 h 1087820"/>
                <a:gd name="connsiteX3" fmla="*/ 299544 w 2412124"/>
                <a:gd name="connsiteY3" fmla="*/ 94593 h 1087820"/>
                <a:gd name="connsiteX4" fmla="*/ 394137 w 2412124"/>
                <a:gd name="connsiteY4" fmla="*/ 110358 h 1087820"/>
                <a:gd name="connsiteX5" fmla="*/ 457200 w 2412124"/>
                <a:gd name="connsiteY5" fmla="*/ 157655 h 1087820"/>
                <a:gd name="connsiteX6" fmla="*/ 504496 w 2412124"/>
                <a:gd name="connsiteY6" fmla="*/ 173420 h 1087820"/>
                <a:gd name="connsiteX7" fmla="*/ 630620 w 2412124"/>
                <a:gd name="connsiteY7" fmla="*/ 204951 h 1087820"/>
                <a:gd name="connsiteX8" fmla="*/ 930165 w 2412124"/>
                <a:gd name="connsiteY8" fmla="*/ 252248 h 1087820"/>
                <a:gd name="connsiteX9" fmla="*/ 1024758 w 2412124"/>
                <a:gd name="connsiteY9" fmla="*/ 283779 h 1087820"/>
                <a:gd name="connsiteX10" fmla="*/ 1749972 w 2412124"/>
                <a:gd name="connsiteY10" fmla="*/ 315310 h 1087820"/>
                <a:gd name="connsiteX11" fmla="*/ 1828800 w 2412124"/>
                <a:gd name="connsiteY11" fmla="*/ 346841 h 1087820"/>
                <a:gd name="connsiteX12" fmla="*/ 1876096 w 2412124"/>
                <a:gd name="connsiteY12" fmla="*/ 362606 h 1087820"/>
                <a:gd name="connsiteX13" fmla="*/ 1970689 w 2412124"/>
                <a:gd name="connsiteY13" fmla="*/ 425668 h 1087820"/>
                <a:gd name="connsiteX14" fmla="*/ 2081048 w 2412124"/>
                <a:gd name="connsiteY14" fmla="*/ 567558 h 1087820"/>
                <a:gd name="connsiteX15" fmla="*/ 2159875 w 2412124"/>
                <a:gd name="connsiteY15" fmla="*/ 662151 h 1087820"/>
                <a:gd name="connsiteX16" fmla="*/ 2207172 w 2412124"/>
                <a:gd name="connsiteY16" fmla="*/ 677917 h 1087820"/>
                <a:gd name="connsiteX17" fmla="*/ 2254468 w 2412124"/>
                <a:gd name="connsiteY17" fmla="*/ 740979 h 1087820"/>
                <a:gd name="connsiteX18" fmla="*/ 2286000 w 2412124"/>
                <a:gd name="connsiteY18" fmla="*/ 788275 h 1087820"/>
                <a:gd name="connsiteX19" fmla="*/ 2333296 w 2412124"/>
                <a:gd name="connsiteY19" fmla="*/ 804041 h 1087820"/>
                <a:gd name="connsiteX20" fmla="*/ 2349062 w 2412124"/>
                <a:gd name="connsiteY20" fmla="*/ 898634 h 1087820"/>
                <a:gd name="connsiteX21" fmla="*/ 2396358 w 2412124"/>
                <a:gd name="connsiteY21" fmla="*/ 1056289 h 1087820"/>
                <a:gd name="connsiteX22" fmla="*/ 2412124 w 2412124"/>
                <a:gd name="connsiteY22" fmla="*/ 1087820 h 108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12124" h="1087820">
                  <a:moveTo>
                    <a:pt x="0" y="0"/>
                  </a:moveTo>
                  <a:cubicBezTo>
                    <a:pt x="63062" y="5255"/>
                    <a:pt x="127134" y="3355"/>
                    <a:pt x="189186" y="15765"/>
                  </a:cubicBezTo>
                  <a:cubicBezTo>
                    <a:pt x="207766" y="19481"/>
                    <a:pt x="221064" y="36283"/>
                    <a:pt x="236482" y="47296"/>
                  </a:cubicBezTo>
                  <a:cubicBezTo>
                    <a:pt x="257864" y="62569"/>
                    <a:pt x="275147" y="84834"/>
                    <a:pt x="299544" y="94593"/>
                  </a:cubicBezTo>
                  <a:cubicBezTo>
                    <a:pt x="329224" y="106465"/>
                    <a:pt x="362606" y="105103"/>
                    <a:pt x="394137" y="110358"/>
                  </a:cubicBezTo>
                  <a:cubicBezTo>
                    <a:pt x="415158" y="126124"/>
                    <a:pt x="434386" y="144618"/>
                    <a:pt x="457200" y="157655"/>
                  </a:cubicBezTo>
                  <a:cubicBezTo>
                    <a:pt x="471629" y="165900"/>
                    <a:pt x="488463" y="169048"/>
                    <a:pt x="504496" y="173420"/>
                  </a:cubicBezTo>
                  <a:cubicBezTo>
                    <a:pt x="546304" y="184822"/>
                    <a:pt x="588952" y="193046"/>
                    <a:pt x="630620" y="204951"/>
                  </a:cubicBezTo>
                  <a:cubicBezTo>
                    <a:pt x="801825" y="253866"/>
                    <a:pt x="702853" y="233305"/>
                    <a:pt x="930165" y="252248"/>
                  </a:cubicBezTo>
                  <a:cubicBezTo>
                    <a:pt x="961696" y="262758"/>
                    <a:pt x="991595" y="281568"/>
                    <a:pt x="1024758" y="283779"/>
                  </a:cubicBezTo>
                  <a:cubicBezTo>
                    <a:pt x="2027818" y="350649"/>
                    <a:pt x="1373025" y="261459"/>
                    <a:pt x="1749972" y="315310"/>
                  </a:cubicBezTo>
                  <a:cubicBezTo>
                    <a:pt x="1776248" y="325820"/>
                    <a:pt x="1802302" y="336904"/>
                    <a:pt x="1828800" y="346841"/>
                  </a:cubicBezTo>
                  <a:cubicBezTo>
                    <a:pt x="1844360" y="352676"/>
                    <a:pt x="1861569" y="354536"/>
                    <a:pt x="1876096" y="362606"/>
                  </a:cubicBezTo>
                  <a:cubicBezTo>
                    <a:pt x="1909223" y="381010"/>
                    <a:pt x="1970689" y="425668"/>
                    <a:pt x="1970689" y="425668"/>
                  </a:cubicBezTo>
                  <a:cubicBezTo>
                    <a:pt x="2130075" y="664749"/>
                    <a:pt x="1957559" y="419372"/>
                    <a:pt x="2081048" y="567558"/>
                  </a:cubicBezTo>
                  <a:cubicBezTo>
                    <a:pt x="2117403" y="611183"/>
                    <a:pt x="2108057" y="627606"/>
                    <a:pt x="2159875" y="662151"/>
                  </a:cubicBezTo>
                  <a:cubicBezTo>
                    <a:pt x="2173702" y="671369"/>
                    <a:pt x="2191406" y="672662"/>
                    <a:pt x="2207172" y="677917"/>
                  </a:cubicBezTo>
                  <a:cubicBezTo>
                    <a:pt x="2222937" y="698938"/>
                    <a:pt x="2239195" y="719598"/>
                    <a:pt x="2254468" y="740979"/>
                  </a:cubicBezTo>
                  <a:cubicBezTo>
                    <a:pt x="2265481" y="756397"/>
                    <a:pt x="2271204" y="776438"/>
                    <a:pt x="2286000" y="788275"/>
                  </a:cubicBezTo>
                  <a:cubicBezTo>
                    <a:pt x="2298977" y="798656"/>
                    <a:pt x="2317531" y="798786"/>
                    <a:pt x="2333296" y="804041"/>
                  </a:cubicBezTo>
                  <a:cubicBezTo>
                    <a:pt x="2338551" y="835572"/>
                    <a:pt x="2342793" y="867289"/>
                    <a:pt x="2349062" y="898634"/>
                  </a:cubicBezTo>
                  <a:cubicBezTo>
                    <a:pt x="2356606" y="936353"/>
                    <a:pt x="2382951" y="1029475"/>
                    <a:pt x="2396358" y="1056289"/>
                  </a:cubicBezTo>
                  <a:lnTo>
                    <a:pt x="2412124" y="1087820"/>
                  </a:ln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6668813" y="3957143"/>
              <a:ext cx="299545" cy="425669"/>
            </a:xfrm>
            <a:custGeom>
              <a:avLst/>
              <a:gdLst>
                <a:gd name="connsiteX0" fmla="*/ 0 w 299545"/>
                <a:gd name="connsiteY0" fmla="*/ 0 h 425669"/>
                <a:gd name="connsiteX1" fmla="*/ 94593 w 299545"/>
                <a:gd name="connsiteY1" fmla="*/ 110359 h 425669"/>
                <a:gd name="connsiteX2" fmla="*/ 141890 w 299545"/>
                <a:gd name="connsiteY2" fmla="*/ 204952 h 425669"/>
                <a:gd name="connsiteX3" fmla="*/ 189187 w 299545"/>
                <a:gd name="connsiteY3" fmla="*/ 252249 h 425669"/>
                <a:gd name="connsiteX4" fmla="*/ 220718 w 299545"/>
                <a:gd name="connsiteY4" fmla="*/ 299545 h 425669"/>
                <a:gd name="connsiteX5" fmla="*/ 236483 w 299545"/>
                <a:gd name="connsiteY5" fmla="*/ 346842 h 425669"/>
                <a:gd name="connsiteX6" fmla="*/ 299545 w 299545"/>
                <a:gd name="connsiteY6" fmla="*/ 425669 h 42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545" h="425669">
                  <a:moveTo>
                    <a:pt x="0" y="0"/>
                  </a:moveTo>
                  <a:cubicBezTo>
                    <a:pt x="115910" y="193182"/>
                    <a:pt x="-14597" y="1167"/>
                    <a:pt x="94593" y="110359"/>
                  </a:cubicBezTo>
                  <a:cubicBezTo>
                    <a:pt x="169015" y="184782"/>
                    <a:pt x="90599" y="128017"/>
                    <a:pt x="141890" y="204952"/>
                  </a:cubicBezTo>
                  <a:cubicBezTo>
                    <a:pt x="154258" y="223503"/>
                    <a:pt x="174913" y="235121"/>
                    <a:pt x="189187" y="252249"/>
                  </a:cubicBezTo>
                  <a:cubicBezTo>
                    <a:pt x="201317" y="266805"/>
                    <a:pt x="210208" y="283780"/>
                    <a:pt x="220718" y="299545"/>
                  </a:cubicBezTo>
                  <a:cubicBezTo>
                    <a:pt x="225973" y="315311"/>
                    <a:pt x="229051" y="331978"/>
                    <a:pt x="236483" y="346842"/>
                  </a:cubicBezTo>
                  <a:cubicBezTo>
                    <a:pt x="256370" y="386616"/>
                    <a:pt x="270218" y="396342"/>
                    <a:pt x="299545" y="425669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5770179" y="5123793"/>
              <a:ext cx="397170" cy="536028"/>
            </a:xfrm>
            <a:custGeom>
              <a:avLst/>
              <a:gdLst>
                <a:gd name="connsiteX0" fmla="*/ 0 w 397170"/>
                <a:gd name="connsiteY0" fmla="*/ 0 h 536028"/>
                <a:gd name="connsiteX1" fmla="*/ 78828 w 397170"/>
                <a:gd name="connsiteY1" fmla="*/ 31531 h 536028"/>
                <a:gd name="connsiteX2" fmla="*/ 126124 w 397170"/>
                <a:gd name="connsiteY2" fmla="*/ 126124 h 536028"/>
                <a:gd name="connsiteX3" fmla="*/ 157655 w 397170"/>
                <a:gd name="connsiteY3" fmla="*/ 173421 h 536028"/>
                <a:gd name="connsiteX4" fmla="*/ 173421 w 397170"/>
                <a:gd name="connsiteY4" fmla="*/ 220717 h 536028"/>
                <a:gd name="connsiteX5" fmla="*/ 268014 w 397170"/>
                <a:gd name="connsiteY5" fmla="*/ 299545 h 536028"/>
                <a:gd name="connsiteX6" fmla="*/ 315311 w 397170"/>
                <a:gd name="connsiteY6" fmla="*/ 378373 h 536028"/>
                <a:gd name="connsiteX7" fmla="*/ 362607 w 397170"/>
                <a:gd name="connsiteY7" fmla="*/ 394138 h 536028"/>
                <a:gd name="connsiteX8" fmla="*/ 394138 w 397170"/>
                <a:gd name="connsiteY8" fmla="*/ 536028 h 536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7170" h="536028">
                  <a:moveTo>
                    <a:pt x="0" y="0"/>
                  </a:moveTo>
                  <a:cubicBezTo>
                    <a:pt x="26276" y="10510"/>
                    <a:pt x="55799" y="15082"/>
                    <a:pt x="78828" y="31531"/>
                  </a:cubicBezTo>
                  <a:cubicBezTo>
                    <a:pt x="113970" y="56632"/>
                    <a:pt x="109285" y="92446"/>
                    <a:pt x="126124" y="126124"/>
                  </a:cubicBezTo>
                  <a:cubicBezTo>
                    <a:pt x="134598" y="143072"/>
                    <a:pt x="149181" y="156474"/>
                    <a:pt x="157655" y="173421"/>
                  </a:cubicBezTo>
                  <a:cubicBezTo>
                    <a:pt x="165087" y="188285"/>
                    <a:pt x="164203" y="206890"/>
                    <a:pt x="173421" y="220717"/>
                  </a:cubicBezTo>
                  <a:cubicBezTo>
                    <a:pt x="197699" y="257134"/>
                    <a:pt x="233114" y="276278"/>
                    <a:pt x="268014" y="299545"/>
                  </a:cubicBezTo>
                  <a:cubicBezTo>
                    <a:pt x="280415" y="336746"/>
                    <a:pt x="279244" y="356732"/>
                    <a:pt x="315311" y="378373"/>
                  </a:cubicBezTo>
                  <a:cubicBezTo>
                    <a:pt x="329561" y="386923"/>
                    <a:pt x="346842" y="388883"/>
                    <a:pt x="362607" y="394138"/>
                  </a:cubicBezTo>
                  <a:cubicBezTo>
                    <a:pt x="411628" y="467670"/>
                    <a:pt x="394138" y="422487"/>
                    <a:pt x="394138" y="53602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376518" y="1"/>
            <a:ext cx="11564470" cy="1495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What projection is this?  Can you identify the vessels?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8267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48992" y="4508051"/>
            <a:ext cx="1253067" cy="292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845732" y="2544234"/>
            <a:ext cx="4241800" cy="3907367"/>
            <a:chOff x="321732" y="2544233"/>
            <a:chExt cx="4241800" cy="3907367"/>
          </a:xfrm>
        </p:grpSpPr>
        <p:sp>
          <p:nvSpPr>
            <p:cNvPr id="4" name="Block Arc 3"/>
            <p:cNvSpPr/>
            <p:nvPr/>
          </p:nvSpPr>
          <p:spPr>
            <a:xfrm rot="16200000">
              <a:off x="516465" y="2404533"/>
              <a:ext cx="3852333" cy="4241800"/>
            </a:xfrm>
            <a:prstGeom prst="blockArc">
              <a:avLst>
                <a:gd name="adj1" fmla="val 10800000"/>
                <a:gd name="adj2" fmla="val 0"/>
                <a:gd name="adj3" fmla="val 1071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lowchart: Manual Operation 5"/>
            <p:cNvSpPr/>
            <p:nvPr/>
          </p:nvSpPr>
          <p:spPr>
            <a:xfrm>
              <a:off x="1981198" y="5689600"/>
              <a:ext cx="1608667" cy="762000"/>
            </a:xfrm>
            <a:prstGeom prst="flowChartManualOperatio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06598" y="2544233"/>
              <a:ext cx="1557867" cy="5249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3751647" y="3804787"/>
            <a:ext cx="1047752" cy="6466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www.plazafootcarecenter.com/images/foot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12" y="3832831"/>
            <a:ext cx="678570" cy="7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plazafootcarecenter.com/images/foot_bot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2123" y="3832831"/>
            <a:ext cx="678570" cy="7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7859" y="1828801"/>
            <a:ext cx="4164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Left anterior oblique (LAO)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827986" y="2352021"/>
            <a:ext cx="4572000" cy="4222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9587476" y="2537381"/>
            <a:ext cx="648238" cy="3821437"/>
            <a:chOff x="0" y="225228"/>
            <a:chExt cx="228600" cy="1295400"/>
          </a:xfrm>
        </p:grpSpPr>
        <p:sp>
          <p:nvSpPr>
            <p:cNvPr id="36" name="Rounded Rectangle 35"/>
            <p:cNvSpPr/>
            <p:nvPr/>
          </p:nvSpPr>
          <p:spPr>
            <a:xfrm>
              <a:off x="0" y="2252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0" y="4538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0" y="6824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0" y="9110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0" y="11396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0" y="1368228"/>
              <a:ext cx="228600" cy="1524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75" name="TextBox 43"/>
          <p:cNvSpPr txBox="1"/>
          <p:nvPr/>
        </p:nvSpPr>
        <p:spPr>
          <a:xfrm>
            <a:off x="7176093" y="3822958"/>
            <a:ext cx="838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SA nodal</a:t>
            </a:r>
            <a:endParaRPr lang="en-US" sz="36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76" name="TextBox 44"/>
          <p:cNvSpPr txBox="1"/>
          <p:nvPr/>
        </p:nvSpPr>
        <p:spPr>
          <a:xfrm>
            <a:off x="6122157" y="3203097"/>
            <a:ext cx="878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RCA</a:t>
            </a:r>
            <a:endParaRPr lang="en-US" sz="40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77" name="TextBox 45"/>
          <p:cNvSpPr txBox="1"/>
          <p:nvPr/>
        </p:nvSpPr>
        <p:spPr>
          <a:xfrm>
            <a:off x="5878022" y="4470892"/>
            <a:ext cx="514885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AM</a:t>
            </a:r>
            <a:endParaRPr lang="en-US" sz="280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78" name="TextBox 46"/>
          <p:cNvSpPr txBox="1"/>
          <p:nvPr/>
        </p:nvSpPr>
        <p:spPr>
          <a:xfrm>
            <a:off x="8338801" y="5667914"/>
            <a:ext cx="575608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PDA</a:t>
            </a:r>
            <a:endParaRPr lang="en-US" sz="28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271955" y="3543179"/>
            <a:ext cx="2811954" cy="2591412"/>
            <a:chOff x="4747955" y="3543179"/>
            <a:chExt cx="2811954" cy="2591412"/>
          </a:xfrm>
        </p:grpSpPr>
        <p:sp>
          <p:nvSpPr>
            <p:cNvPr id="80" name="Freeform 79"/>
            <p:cNvSpPr/>
            <p:nvPr/>
          </p:nvSpPr>
          <p:spPr>
            <a:xfrm>
              <a:off x="4975724" y="3543179"/>
              <a:ext cx="2584185" cy="2314121"/>
            </a:xfrm>
            <a:custGeom>
              <a:avLst/>
              <a:gdLst>
                <a:gd name="connsiteX0" fmla="*/ 228033 w 870970"/>
                <a:gd name="connsiteY0" fmla="*/ 0 h 1016441"/>
                <a:gd name="connsiteX1" fmla="*/ 151833 w 870970"/>
                <a:gd name="connsiteY1" fmla="*/ 76200 h 1016441"/>
                <a:gd name="connsiteX2" fmla="*/ 42295 w 870970"/>
                <a:gd name="connsiteY2" fmla="*/ 376237 h 1016441"/>
                <a:gd name="connsiteX3" fmla="*/ 4195 w 870970"/>
                <a:gd name="connsiteY3" fmla="*/ 771525 h 1016441"/>
                <a:gd name="connsiteX4" fmla="*/ 132783 w 870970"/>
                <a:gd name="connsiteY4" fmla="*/ 1014412 h 1016441"/>
                <a:gd name="connsiteX5" fmla="*/ 361383 w 870970"/>
                <a:gd name="connsiteY5" fmla="*/ 885825 h 1016441"/>
                <a:gd name="connsiteX6" fmla="*/ 409008 w 870970"/>
                <a:gd name="connsiteY6" fmla="*/ 852487 h 1016441"/>
                <a:gd name="connsiteX7" fmla="*/ 475683 w 870970"/>
                <a:gd name="connsiteY7" fmla="*/ 823912 h 1016441"/>
                <a:gd name="connsiteX8" fmla="*/ 561408 w 870970"/>
                <a:gd name="connsiteY8" fmla="*/ 847725 h 1016441"/>
                <a:gd name="connsiteX9" fmla="*/ 737620 w 870970"/>
                <a:gd name="connsiteY9" fmla="*/ 800100 h 1016441"/>
                <a:gd name="connsiteX10" fmla="*/ 870970 w 870970"/>
                <a:gd name="connsiteY10" fmla="*/ 733425 h 101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0970" h="1016441">
                  <a:moveTo>
                    <a:pt x="228033" y="0"/>
                  </a:moveTo>
                  <a:cubicBezTo>
                    <a:pt x="205411" y="6747"/>
                    <a:pt x="182789" y="13494"/>
                    <a:pt x="151833" y="76200"/>
                  </a:cubicBezTo>
                  <a:cubicBezTo>
                    <a:pt x="120877" y="138906"/>
                    <a:pt x="66901" y="260350"/>
                    <a:pt x="42295" y="376237"/>
                  </a:cubicBezTo>
                  <a:cubicBezTo>
                    <a:pt x="17689" y="492124"/>
                    <a:pt x="-10886" y="665163"/>
                    <a:pt x="4195" y="771525"/>
                  </a:cubicBezTo>
                  <a:cubicBezTo>
                    <a:pt x="19276" y="877887"/>
                    <a:pt x="73252" y="995362"/>
                    <a:pt x="132783" y="1014412"/>
                  </a:cubicBezTo>
                  <a:cubicBezTo>
                    <a:pt x="192314" y="1033462"/>
                    <a:pt x="315345" y="912813"/>
                    <a:pt x="361383" y="885825"/>
                  </a:cubicBezTo>
                  <a:cubicBezTo>
                    <a:pt x="407421" y="858837"/>
                    <a:pt x="389958" y="862806"/>
                    <a:pt x="409008" y="852487"/>
                  </a:cubicBezTo>
                  <a:cubicBezTo>
                    <a:pt x="428058" y="842168"/>
                    <a:pt x="450283" y="824706"/>
                    <a:pt x="475683" y="823912"/>
                  </a:cubicBezTo>
                  <a:cubicBezTo>
                    <a:pt x="501083" y="823118"/>
                    <a:pt x="517752" y="851694"/>
                    <a:pt x="561408" y="847725"/>
                  </a:cubicBezTo>
                  <a:cubicBezTo>
                    <a:pt x="605064" y="843756"/>
                    <a:pt x="686026" y="819150"/>
                    <a:pt x="737620" y="800100"/>
                  </a:cubicBezTo>
                  <a:cubicBezTo>
                    <a:pt x="789214" y="781050"/>
                    <a:pt x="830092" y="757237"/>
                    <a:pt x="870970" y="733425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6372953" y="5429814"/>
              <a:ext cx="480435" cy="704777"/>
            </a:xfrm>
            <a:custGeom>
              <a:avLst/>
              <a:gdLst>
                <a:gd name="connsiteX0" fmla="*/ 0 w 161925"/>
                <a:gd name="connsiteY0" fmla="*/ 0 h 309562"/>
                <a:gd name="connsiteX1" fmla="*/ 119063 w 161925"/>
                <a:gd name="connsiteY1" fmla="*/ 90487 h 309562"/>
                <a:gd name="connsiteX2" fmla="*/ 161925 w 161925"/>
                <a:gd name="connsiteY2" fmla="*/ 309562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309562">
                  <a:moveTo>
                    <a:pt x="0" y="0"/>
                  </a:moveTo>
                  <a:cubicBezTo>
                    <a:pt x="46038" y="19446"/>
                    <a:pt x="92076" y="38893"/>
                    <a:pt x="119063" y="90487"/>
                  </a:cubicBezTo>
                  <a:cubicBezTo>
                    <a:pt x="146050" y="142081"/>
                    <a:pt x="153987" y="225821"/>
                    <a:pt x="161925" y="30956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4747955" y="4193743"/>
              <a:ext cx="409781" cy="769833"/>
            </a:xfrm>
            <a:custGeom>
              <a:avLst/>
              <a:gdLst>
                <a:gd name="connsiteX0" fmla="*/ 138112 w 138112"/>
                <a:gd name="connsiteY0" fmla="*/ 0 h 338137"/>
                <a:gd name="connsiteX1" fmla="*/ 61912 w 138112"/>
                <a:gd name="connsiteY1" fmla="*/ 119062 h 338137"/>
                <a:gd name="connsiteX2" fmla="*/ 0 w 138112"/>
                <a:gd name="connsiteY2" fmla="*/ 338137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112" h="338137">
                  <a:moveTo>
                    <a:pt x="138112" y="0"/>
                  </a:moveTo>
                  <a:cubicBezTo>
                    <a:pt x="111521" y="31353"/>
                    <a:pt x="84931" y="62706"/>
                    <a:pt x="61912" y="119062"/>
                  </a:cubicBezTo>
                  <a:cubicBezTo>
                    <a:pt x="38893" y="175418"/>
                    <a:pt x="19446" y="256777"/>
                    <a:pt x="0" y="33813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4804477" y="4670823"/>
              <a:ext cx="226087" cy="769833"/>
            </a:xfrm>
            <a:custGeom>
              <a:avLst/>
              <a:gdLst>
                <a:gd name="connsiteX0" fmla="*/ 76200 w 76200"/>
                <a:gd name="connsiteY0" fmla="*/ 0 h 338137"/>
                <a:gd name="connsiteX1" fmla="*/ 23812 w 76200"/>
                <a:gd name="connsiteY1" fmla="*/ 142875 h 338137"/>
                <a:gd name="connsiteX2" fmla="*/ 0 w 76200"/>
                <a:gd name="connsiteY2" fmla="*/ 338137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38137">
                  <a:moveTo>
                    <a:pt x="76200" y="0"/>
                  </a:moveTo>
                  <a:cubicBezTo>
                    <a:pt x="56356" y="43259"/>
                    <a:pt x="36512" y="86519"/>
                    <a:pt x="23812" y="142875"/>
                  </a:cubicBezTo>
                  <a:cubicBezTo>
                    <a:pt x="11112" y="199231"/>
                    <a:pt x="5556" y="268684"/>
                    <a:pt x="0" y="338137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5369694" y="3705819"/>
              <a:ext cx="565217" cy="139552"/>
            </a:xfrm>
            <a:custGeom>
              <a:avLst/>
              <a:gdLst>
                <a:gd name="connsiteX0" fmla="*/ 0 w 190500"/>
                <a:gd name="connsiteY0" fmla="*/ 52387 h 61296"/>
                <a:gd name="connsiteX1" fmla="*/ 95250 w 190500"/>
                <a:gd name="connsiteY1" fmla="*/ 57150 h 61296"/>
                <a:gd name="connsiteX2" fmla="*/ 190500 w 190500"/>
                <a:gd name="connsiteY2" fmla="*/ 0 h 6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0" h="61296">
                  <a:moveTo>
                    <a:pt x="0" y="52387"/>
                  </a:moveTo>
                  <a:cubicBezTo>
                    <a:pt x="31750" y="59134"/>
                    <a:pt x="63500" y="65881"/>
                    <a:pt x="95250" y="57150"/>
                  </a:cubicBezTo>
                  <a:cubicBezTo>
                    <a:pt x="127000" y="48419"/>
                    <a:pt x="158750" y="24209"/>
                    <a:pt x="190500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 </a:t>
              </a:r>
              <a:endParaRPr lang="en-US" sz="11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31" name="Title 1"/>
          <p:cNvSpPr txBox="1">
            <a:spLocks/>
          </p:cNvSpPr>
          <p:nvPr/>
        </p:nvSpPr>
        <p:spPr>
          <a:xfrm>
            <a:off x="376518" y="1"/>
            <a:ext cx="11564470" cy="1495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What projection is this?  Can you identify the vessels?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7416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5" grpId="0"/>
      <p:bldP spid="76" grpId="0"/>
      <p:bldP spid="77" grpId="0"/>
      <p:bldP spid="7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1167" y="232788"/>
            <a:ext cx="8149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Right anterior oblique (RAO) of LMCA</a:t>
            </a:r>
          </a:p>
        </p:txBody>
      </p:sp>
      <p:pic>
        <p:nvPicPr>
          <p:cNvPr id="3" name="Left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8129" y="894216"/>
            <a:ext cx="5943599" cy="5943600"/>
          </a:xfrm>
        </p:spPr>
      </p:pic>
      <p:sp>
        <p:nvSpPr>
          <p:cNvPr id="7" name="TextBox 6"/>
          <p:cNvSpPr txBox="1"/>
          <p:nvPr/>
        </p:nvSpPr>
        <p:spPr>
          <a:xfrm>
            <a:off x="3110665" y="5391335"/>
            <a:ext cx="5970673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LAD: long 70% mid, 50% major diagonal</a:t>
            </a:r>
          </a:p>
          <a:p>
            <a:r>
              <a:rPr lang="en-US" sz="2800" dirty="0"/>
              <a:t>LCX: 60% OM1</a:t>
            </a:r>
          </a:p>
        </p:txBody>
      </p:sp>
    </p:spTree>
    <p:extLst>
      <p:ext uri="{BB962C8B-B14F-4D97-AF65-F5344CB8AC3E}">
        <p14:creationId xmlns:p14="http://schemas.microsoft.com/office/powerpoint/2010/main" val="23231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ight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9022" y="725474"/>
            <a:ext cx="6132527" cy="6132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0010" y="232788"/>
            <a:ext cx="7471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Left anterior oblique (LAO) of RCA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5305" y="6037720"/>
            <a:ext cx="83399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RCA: 100% proximal with L to R collaterals to distal RCA</a:t>
            </a:r>
          </a:p>
        </p:txBody>
      </p:sp>
    </p:spTree>
    <p:extLst>
      <p:ext uri="{BB962C8B-B14F-4D97-AF65-F5344CB8AC3E}">
        <p14:creationId xmlns:p14="http://schemas.microsoft.com/office/powerpoint/2010/main" val="397857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0010" y="232788"/>
            <a:ext cx="7471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Left anterior oblique (LAO) of RCA</a:t>
            </a:r>
          </a:p>
        </p:txBody>
      </p:sp>
      <p:pic>
        <p:nvPicPr>
          <p:cNvPr id="2" name="Righ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60" y="785643"/>
            <a:ext cx="612648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0010" y="232788"/>
            <a:ext cx="7471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Left anterior oblique (LAO) of RCA</a:t>
            </a:r>
          </a:p>
        </p:txBody>
      </p:sp>
      <p:pic>
        <p:nvPicPr>
          <p:cNvPr id="3" name="Right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760" y="848708"/>
            <a:ext cx="612648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6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cho Apical 4 Chamb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7827"/>
          <a:stretch/>
        </p:blipFill>
        <p:spPr>
          <a:xfrm>
            <a:off x="2425700" y="923925"/>
            <a:ext cx="7340600" cy="55054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623" t="34159" r="52545" b="44289"/>
          <a:stretch/>
        </p:blipFill>
        <p:spPr>
          <a:xfrm>
            <a:off x="3053255" y="4002681"/>
            <a:ext cx="6306414" cy="1704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3255" y="5707118"/>
            <a:ext cx="630641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LVEF 40%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Infero-postero MI with RV involvement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403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Started on </a:t>
            </a:r>
            <a:r>
              <a:rPr lang="en-US" sz="4000" dirty="0" err="1"/>
              <a:t>clopidogrel</a:t>
            </a:r>
            <a:r>
              <a:rPr lang="en-US" sz="4000" dirty="0"/>
              <a:t>, continued on aspirin</a:t>
            </a:r>
          </a:p>
          <a:p>
            <a:r>
              <a:rPr lang="en-US" sz="4000" dirty="0"/>
              <a:t>Patient feels great</a:t>
            </a:r>
          </a:p>
        </p:txBody>
      </p:sp>
    </p:spTree>
    <p:extLst>
      <p:ext uri="{BB962C8B-B14F-4D97-AF65-F5344CB8AC3E}">
        <p14:creationId xmlns:p14="http://schemas.microsoft.com/office/powerpoint/2010/main" val="198215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Until…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4361"/>
          </a:xfrm>
        </p:spPr>
        <p:txBody>
          <a:bodyPr>
            <a:normAutofit/>
          </a:bodyPr>
          <a:lstStyle/>
          <a:p>
            <a:r>
              <a:rPr lang="en-US" sz="3200" dirty="0"/>
              <a:t>Eight days after discharge, the patient notes two episodes of sub-sternal chest pain with associated SOB at home and his wife convinces him to come to the local ED. </a:t>
            </a:r>
          </a:p>
          <a:p>
            <a:r>
              <a:rPr lang="en-US" sz="3200" dirty="0"/>
              <a:t>Per his wife, he had been feeling progressively weaker since his discharge, but he was unwilling to seek attention until today. </a:t>
            </a:r>
          </a:p>
          <a:p>
            <a:r>
              <a:rPr lang="en-US" sz="3200" dirty="0"/>
              <a:t>The OSH ED is aware that he had a recent stent placed</a:t>
            </a:r>
          </a:p>
          <a:p>
            <a:r>
              <a:rPr lang="en-US" sz="3200" dirty="0"/>
              <a:t>T 98.4  HR 127  BP 149/53  RR 19  O2 100% on 2LNC </a:t>
            </a:r>
          </a:p>
          <a:p>
            <a:r>
              <a:rPr lang="en-US" sz="3200" dirty="0"/>
              <a:t>On exam, he is noted to be in moderate distress and pale, but with a normal heart and lung exam. </a:t>
            </a:r>
          </a:p>
        </p:txBody>
      </p:sp>
    </p:spTree>
    <p:extLst>
      <p:ext uri="{BB962C8B-B14F-4D97-AF65-F5344CB8AC3E}">
        <p14:creationId xmlns:p14="http://schemas.microsoft.com/office/powerpoint/2010/main" val="122595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Post-MI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r>
              <a:rPr lang="en-US" sz="4800" dirty="0"/>
              <a:t>Re-infarction</a:t>
            </a:r>
          </a:p>
          <a:p>
            <a:r>
              <a:rPr lang="en-US" sz="4800" dirty="0"/>
              <a:t>Bleeding</a:t>
            </a:r>
          </a:p>
          <a:p>
            <a:r>
              <a:rPr lang="en-US" sz="4800" dirty="0" err="1"/>
              <a:t>Pseudoaneurysm</a:t>
            </a:r>
            <a:endParaRPr lang="en-US" sz="4800" dirty="0"/>
          </a:p>
          <a:p>
            <a:r>
              <a:rPr lang="en-US" sz="4800" dirty="0"/>
              <a:t>Ventricular septal defect (&lt;1%)</a:t>
            </a:r>
          </a:p>
          <a:p>
            <a:r>
              <a:rPr lang="en-US" sz="4800" dirty="0"/>
              <a:t>Ventricular free wall rupture (0.2%)</a:t>
            </a:r>
          </a:p>
          <a:p>
            <a:r>
              <a:rPr lang="en-US" sz="4800" dirty="0"/>
              <a:t>Pericarditis</a:t>
            </a:r>
          </a:p>
          <a:p>
            <a:r>
              <a:rPr lang="en-US" sz="4800" dirty="0"/>
              <a:t>Mitral regurgitation</a:t>
            </a:r>
          </a:p>
          <a:p>
            <a:r>
              <a:rPr lang="en-US" sz="4800" dirty="0"/>
              <a:t>In-stent thrombosis</a:t>
            </a:r>
          </a:p>
        </p:txBody>
      </p:sp>
    </p:spTree>
    <p:extLst>
      <p:ext uri="{BB962C8B-B14F-4D97-AF65-F5344CB8AC3E}">
        <p14:creationId xmlns:p14="http://schemas.microsoft.com/office/powerpoint/2010/main" val="229365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OSH ED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In the outside ED </a:t>
            </a:r>
            <a:r>
              <a:rPr lang="en-US" sz="2800" dirty="0" err="1"/>
              <a:t>orthostatics</a:t>
            </a:r>
            <a:r>
              <a:rPr lang="en-US" sz="2800" dirty="0"/>
              <a:t> were symptomatic:</a:t>
            </a:r>
          </a:p>
          <a:p>
            <a:pPr lvl="1"/>
            <a:r>
              <a:rPr lang="en-US" sz="2400" dirty="0"/>
              <a:t>Lying: 112/48 (HR 79)</a:t>
            </a:r>
          </a:p>
          <a:p>
            <a:pPr lvl="1"/>
            <a:r>
              <a:rPr lang="en-US" sz="2400" dirty="0"/>
              <a:t>Sitting: </a:t>
            </a:r>
            <a:r>
              <a:rPr lang="en-US" sz="2400" b="1" dirty="0"/>
              <a:t>85/73</a:t>
            </a:r>
            <a:r>
              <a:rPr lang="en-US" sz="2400" dirty="0"/>
              <a:t> (HR 80)</a:t>
            </a:r>
          </a:p>
          <a:p>
            <a:pPr lvl="1"/>
            <a:r>
              <a:rPr lang="en-US" sz="2400" dirty="0"/>
              <a:t>Standing: </a:t>
            </a:r>
            <a:r>
              <a:rPr lang="en-US" sz="2400" b="1" dirty="0"/>
              <a:t>93/45 (HR 101)</a:t>
            </a:r>
            <a:r>
              <a:rPr lang="en-US" sz="2400" dirty="0"/>
              <a:t>. </a:t>
            </a:r>
            <a:endParaRPr lang="en-US" sz="2800" dirty="0"/>
          </a:p>
          <a:p>
            <a:r>
              <a:rPr lang="en-US" sz="2800" dirty="0"/>
              <a:t>His labs were notable for:</a:t>
            </a:r>
          </a:p>
          <a:p>
            <a:pPr lvl="1"/>
            <a:r>
              <a:rPr lang="en-US" sz="2400" dirty="0" err="1"/>
              <a:t>TnI</a:t>
            </a:r>
            <a:r>
              <a:rPr lang="en-US" sz="2400" dirty="0"/>
              <a:t> 57.3 (normal: 0.0-0.06, comparable to </a:t>
            </a:r>
            <a:r>
              <a:rPr lang="en-US" sz="2400" dirty="0" err="1"/>
              <a:t>TnT</a:t>
            </a:r>
            <a:r>
              <a:rPr lang="en-US" sz="2400" dirty="0"/>
              <a:t> 5.7) </a:t>
            </a:r>
          </a:p>
          <a:p>
            <a:pPr lvl="1"/>
            <a:r>
              <a:rPr lang="en-US" sz="2400" dirty="0"/>
              <a:t>CK MB 308.9</a:t>
            </a:r>
          </a:p>
          <a:p>
            <a:pPr lvl="1"/>
            <a:r>
              <a:rPr lang="en-US" sz="2400" dirty="0"/>
              <a:t>CK 2,189</a:t>
            </a:r>
          </a:p>
          <a:p>
            <a:pPr lvl="1"/>
            <a:r>
              <a:rPr lang="en-US" sz="2400" dirty="0"/>
              <a:t>Cr 1.6 (baseline 1.0)</a:t>
            </a:r>
          </a:p>
          <a:p>
            <a:pPr lvl="1"/>
            <a:r>
              <a:rPr lang="en-US" sz="2400" dirty="0" err="1"/>
              <a:t>Hct</a:t>
            </a:r>
            <a:r>
              <a:rPr lang="en-US" sz="2400" dirty="0"/>
              <a:t> 31.1 (baseline 27)</a:t>
            </a:r>
          </a:p>
          <a:p>
            <a:pPr lvl="1"/>
            <a:r>
              <a:rPr lang="en-US" sz="2400" dirty="0"/>
              <a:t>AST 177</a:t>
            </a:r>
          </a:p>
        </p:txBody>
      </p:sp>
    </p:spTree>
    <p:extLst>
      <p:ext uri="{BB962C8B-B14F-4D97-AF65-F5344CB8AC3E}">
        <p14:creationId xmlns:p14="http://schemas.microsoft.com/office/powerpoint/2010/main" val="40604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r="30937"/>
          <a:stretch/>
        </p:blipFill>
        <p:spPr>
          <a:xfrm rot="16260000">
            <a:off x="2814295" y="-2565254"/>
            <a:ext cx="6732646" cy="1190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0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ight Second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1675" y="1497013"/>
            <a:ext cx="6126163" cy="4594225"/>
          </a:xfrm>
        </p:spPr>
      </p:pic>
    </p:spTree>
    <p:extLst>
      <p:ext uri="{BB962C8B-B14F-4D97-AF65-F5344CB8AC3E}">
        <p14:creationId xmlns:p14="http://schemas.microsoft.com/office/powerpoint/2010/main" val="275761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Labs</a:t>
            </a:r>
            <a:endParaRPr lang="en-US" dirty="0">
              <a:latin typeface="Arial Narrow" panose="020B0606020202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63546" y="1554682"/>
            <a:ext cx="5489964" cy="2718634"/>
            <a:chOff x="1973628" y="1515070"/>
            <a:chExt cx="3512392" cy="1703718"/>
          </a:xfrm>
        </p:grpSpPr>
        <p:grpSp>
          <p:nvGrpSpPr>
            <p:cNvPr id="4" name="Group 3"/>
            <p:cNvGrpSpPr/>
            <p:nvPr/>
          </p:nvGrpSpPr>
          <p:grpSpPr>
            <a:xfrm>
              <a:off x="2909880" y="1639718"/>
              <a:ext cx="1529868" cy="1476374"/>
              <a:chOff x="2909880" y="1639718"/>
              <a:chExt cx="1529868" cy="1476374"/>
            </a:xfrm>
          </p:grpSpPr>
          <p:cxnSp>
            <p:nvCxnSpPr>
              <p:cNvPr id="34" name="Straight Connector 33"/>
              <p:cNvCxnSpPr>
                <a:cxnSpLocks noChangeShapeType="1"/>
              </p:cNvCxnSpPr>
              <p:nvPr/>
            </p:nvCxnSpPr>
            <p:spPr bwMode="auto">
              <a:xfrm>
                <a:off x="3312472" y="2377905"/>
                <a:ext cx="726128" cy="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5" name="Straight Connector 34"/>
              <p:cNvCxnSpPr>
                <a:cxnSpLocks noChangeShapeType="1"/>
              </p:cNvCxnSpPr>
              <p:nvPr/>
            </p:nvCxnSpPr>
            <p:spPr bwMode="auto">
              <a:xfrm flipV="1">
                <a:off x="4038600" y="1639718"/>
                <a:ext cx="401148" cy="738187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6" name="Straight Connector 35"/>
              <p:cNvCxnSpPr>
                <a:cxnSpLocks noChangeShapeType="1"/>
              </p:cNvCxnSpPr>
              <p:nvPr/>
            </p:nvCxnSpPr>
            <p:spPr bwMode="auto">
              <a:xfrm flipV="1">
                <a:off x="2909880" y="2377905"/>
                <a:ext cx="402592" cy="738187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7" name="Straight Connector 36"/>
              <p:cNvCxnSpPr>
                <a:cxnSpLocks noChangeShapeType="1"/>
              </p:cNvCxnSpPr>
              <p:nvPr/>
            </p:nvCxnSpPr>
            <p:spPr bwMode="auto">
              <a:xfrm flipH="1" flipV="1">
                <a:off x="2909880" y="1639718"/>
                <a:ext cx="402592" cy="738187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  <p:cxnSp>
            <p:nvCxnSpPr>
              <p:cNvPr id="38" name="Straight Connector 37"/>
              <p:cNvCxnSpPr>
                <a:cxnSpLocks noChangeShapeType="1"/>
              </p:cNvCxnSpPr>
              <p:nvPr/>
            </p:nvCxnSpPr>
            <p:spPr bwMode="auto">
              <a:xfrm flipH="1" flipV="1">
                <a:off x="4038600" y="2377905"/>
                <a:ext cx="401148" cy="738187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ffectLst/>
            </p:spPr>
          </p:cxnSp>
        </p:grpSp>
        <p:sp>
          <p:nvSpPr>
            <p:cNvPr id="39" name="TextBox 31"/>
            <p:cNvSpPr txBox="1">
              <a:spLocks noChangeArrowheads="1"/>
            </p:cNvSpPr>
            <p:nvPr/>
          </p:nvSpPr>
          <p:spPr bwMode="auto">
            <a:xfrm>
              <a:off x="1973628" y="1906121"/>
              <a:ext cx="1087771" cy="82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80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11</a:t>
              </a:r>
              <a:endParaRPr lang="en-US" sz="8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0" name="TextBox 32"/>
            <p:cNvSpPr txBox="1">
              <a:spLocks noChangeArrowheads="1"/>
            </p:cNvSpPr>
            <p:nvPr/>
          </p:nvSpPr>
          <p:spPr bwMode="auto">
            <a:xfrm>
              <a:off x="3267477" y="2389413"/>
              <a:ext cx="836306" cy="82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80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16</a:t>
              </a:r>
              <a:endParaRPr lang="en-US" sz="8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1" name="TextBox 33"/>
            <p:cNvSpPr txBox="1">
              <a:spLocks noChangeArrowheads="1"/>
            </p:cNvSpPr>
            <p:nvPr/>
          </p:nvSpPr>
          <p:spPr bwMode="auto">
            <a:xfrm>
              <a:off x="4282920" y="1940966"/>
              <a:ext cx="1203100" cy="82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80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446</a:t>
              </a:r>
              <a:endParaRPr lang="en-US" sz="8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3212919" y="1515070"/>
              <a:ext cx="945424" cy="82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8000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5</a:t>
              </a:r>
              <a:endParaRPr lang="en-US" sz="8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44500" y="7937500"/>
            <a:ext cx="548996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000"/>
              </a:spcAft>
            </a:pPr>
            <a:r>
              <a:rPr lang="en-US" sz="3000" b="1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D-Dimer</a:t>
            </a:r>
            <a:r>
              <a:rPr lang="en-US" sz="3000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: </a:t>
            </a:r>
            <a:r>
              <a:rPr lang="en-US" sz="3000" dirty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2,117 </a:t>
            </a:r>
            <a:r>
              <a:rPr lang="en-US" sz="3000" dirty="0">
                <a:solidFill>
                  <a:prstClr val="black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(normal range: 0-500)</a:t>
            </a:r>
            <a:endParaRPr lang="en-US" sz="3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5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RV infarcts present with hypotension, jugular venous distension, and clear lungs</a:t>
            </a:r>
          </a:p>
          <a:p>
            <a:r>
              <a:rPr lang="en-US" sz="2800" dirty="0"/>
              <a:t>Elevated troponin is not always due to plaque rupture and occlusion (acute coronary syndrome)</a:t>
            </a:r>
          </a:p>
          <a:p>
            <a:r>
              <a:rPr lang="en-US" sz="2800" dirty="0"/>
              <a:t>When examining angiography, the side where the patient’s spine lies determines if it is RAO or LAO.</a:t>
            </a:r>
          </a:p>
          <a:p>
            <a:r>
              <a:rPr lang="en-US" sz="2800" dirty="0"/>
              <a:t>When engaging the LMCA, the </a:t>
            </a:r>
            <a:r>
              <a:rPr lang="en-US" sz="2800" dirty="0" err="1"/>
              <a:t>LCx</a:t>
            </a:r>
            <a:r>
              <a:rPr lang="en-US" sz="2800" dirty="0"/>
              <a:t> is on the side of the spine</a:t>
            </a:r>
          </a:p>
          <a:p>
            <a:r>
              <a:rPr lang="en-US" sz="2800" dirty="0"/>
              <a:t>Keep a broad differential and consider all available information, even when ST elevation is present</a:t>
            </a:r>
          </a:p>
        </p:txBody>
      </p:sp>
    </p:spTree>
    <p:extLst>
      <p:ext uri="{BB962C8B-B14F-4D97-AF65-F5344CB8AC3E}">
        <p14:creationId xmlns:p14="http://schemas.microsoft.com/office/powerpoint/2010/main" val="55994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OSH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His EKG reportedly showed ST depression in V5-V6.</a:t>
            </a:r>
          </a:p>
          <a:p>
            <a:endParaRPr lang="en-US" sz="2800" dirty="0"/>
          </a:p>
          <a:p>
            <a:r>
              <a:rPr lang="en-US" sz="2800" dirty="0"/>
              <a:t>He was given 2.5 L boluses of normal saline, which improved his symptoms. </a:t>
            </a:r>
          </a:p>
          <a:p>
            <a:endParaRPr lang="en-US" sz="2800" dirty="0"/>
          </a:p>
          <a:p>
            <a:r>
              <a:rPr lang="en-US" sz="2800" dirty="0"/>
              <a:t>He was also given 324mg of aspirin, pantoprazole (given GIB history) and transferred for possible cardiac catheterization. </a:t>
            </a:r>
          </a:p>
        </p:txBody>
      </p:sp>
    </p:spTree>
    <p:extLst>
      <p:ext uri="{BB962C8B-B14F-4D97-AF65-F5344CB8AC3E}">
        <p14:creationId xmlns:p14="http://schemas.microsoft.com/office/powerpoint/2010/main" val="321901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Medical History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Peripheral vascular disease:</a:t>
            </a:r>
          </a:p>
          <a:p>
            <a:pPr lvl="1">
              <a:buClr>
                <a:schemeClr val="tx2"/>
              </a:buClr>
            </a:pPr>
            <a:r>
              <a:rPr lang="en-US" sz="2000" dirty="0">
                <a:latin typeface="Arial"/>
                <a:cs typeface="Arial"/>
              </a:rPr>
              <a:t>Right superficial femoral artery PTA/stent (2009)</a:t>
            </a:r>
          </a:p>
          <a:p>
            <a:pPr lvl="1">
              <a:buClr>
                <a:schemeClr val="tx2"/>
              </a:buClr>
            </a:pPr>
            <a:r>
              <a:rPr lang="en-US" sz="2000" dirty="0">
                <a:latin typeface="Arial"/>
                <a:cs typeface="Arial"/>
              </a:rPr>
              <a:t>R common femoral endarterectomy </a:t>
            </a:r>
          </a:p>
          <a:p>
            <a:r>
              <a:rPr lang="en-US" dirty="0">
                <a:latin typeface="Arial"/>
                <a:cs typeface="Arial"/>
              </a:rPr>
              <a:t>Heart failure with reduced ejection fraction (LVEF 20-30%)</a:t>
            </a:r>
          </a:p>
          <a:p>
            <a:r>
              <a:rPr lang="en-US" dirty="0">
                <a:latin typeface="Arial"/>
                <a:cs typeface="Arial"/>
              </a:rPr>
              <a:t>Transient ischemic attack</a:t>
            </a:r>
          </a:p>
          <a:p>
            <a:r>
              <a:rPr lang="en-US" dirty="0">
                <a:latin typeface="Arial"/>
                <a:cs typeface="Arial"/>
              </a:rPr>
              <a:t>Hypertension</a:t>
            </a:r>
          </a:p>
          <a:p>
            <a:r>
              <a:rPr lang="en-US" dirty="0">
                <a:latin typeface="Arial"/>
                <a:cs typeface="Arial"/>
              </a:rPr>
              <a:t>Dyslipidemia</a:t>
            </a:r>
          </a:p>
          <a:p>
            <a:r>
              <a:rPr lang="en-US" dirty="0">
                <a:latin typeface="Arial"/>
                <a:cs typeface="Arial"/>
              </a:rPr>
              <a:t>Massive GI bleeds: Several hospitalizations requiring transfusions thought to be secondary to AVMs</a:t>
            </a:r>
          </a:p>
          <a:p>
            <a:r>
              <a:rPr lang="en-US" dirty="0">
                <a:latin typeface="Arial"/>
                <a:cs typeface="Arial"/>
              </a:rPr>
              <a:t>Alcoholism: complicated by DTs in 2009, hemorrhagic </a:t>
            </a:r>
            <a:r>
              <a:rPr lang="en-US" dirty="0" err="1" smtClean="0">
                <a:latin typeface="Arial"/>
                <a:cs typeface="Arial"/>
              </a:rPr>
              <a:t>duodenitis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4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r>
              <a:rPr lang="en-US" sz="4000" dirty="0" smtClean="0">
                <a:latin typeface="Arial"/>
                <a:cs typeface="Arial"/>
              </a:rPr>
              <a:t>Furosemide </a:t>
            </a:r>
            <a:r>
              <a:rPr lang="en-US" sz="4000" dirty="0">
                <a:latin typeface="Arial"/>
                <a:cs typeface="Arial"/>
              </a:rPr>
              <a:t>20 </a:t>
            </a:r>
            <a:r>
              <a:rPr lang="en-US" sz="4000" dirty="0" smtClean="0">
                <a:latin typeface="Arial"/>
                <a:cs typeface="Arial"/>
              </a:rPr>
              <a:t>mg</a:t>
            </a:r>
          </a:p>
          <a:p>
            <a:r>
              <a:rPr lang="en-US" sz="4000" dirty="0" smtClean="0">
                <a:latin typeface="Arial"/>
                <a:cs typeface="Arial"/>
              </a:rPr>
              <a:t>Lisinopril </a:t>
            </a:r>
            <a:r>
              <a:rPr lang="en-US" sz="4000" dirty="0">
                <a:latin typeface="Arial"/>
                <a:cs typeface="Arial"/>
              </a:rPr>
              <a:t>10 </a:t>
            </a:r>
            <a:r>
              <a:rPr lang="en-US" sz="4000" dirty="0" smtClean="0">
                <a:latin typeface="Arial"/>
                <a:cs typeface="Arial"/>
              </a:rPr>
              <a:t>mg</a:t>
            </a:r>
          </a:p>
          <a:p>
            <a:r>
              <a:rPr lang="en-US" sz="4000" dirty="0" smtClean="0">
                <a:latin typeface="Arial"/>
                <a:cs typeface="Arial"/>
              </a:rPr>
              <a:t>Carvedilol </a:t>
            </a:r>
            <a:r>
              <a:rPr lang="en-US" sz="4000" dirty="0">
                <a:latin typeface="Arial"/>
                <a:cs typeface="Arial"/>
              </a:rPr>
              <a:t>25 </a:t>
            </a:r>
            <a:r>
              <a:rPr lang="en-US" sz="4000" dirty="0" smtClean="0">
                <a:latin typeface="Arial"/>
                <a:cs typeface="Arial"/>
              </a:rPr>
              <a:t>mg</a:t>
            </a:r>
          </a:p>
          <a:p>
            <a:r>
              <a:rPr lang="en-US" sz="4000" dirty="0" smtClean="0">
                <a:latin typeface="Arial"/>
                <a:cs typeface="Arial"/>
              </a:rPr>
              <a:t>Pantoprazole </a:t>
            </a:r>
            <a:r>
              <a:rPr lang="en-US" sz="4000" dirty="0">
                <a:latin typeface="Arial"/>
                <a:cs typeface="Arial"/>
              </a:rPr>
              <a:t>40 </a:t>
            </a:r>
            <a:r>
              <a:rPr lang="en-US" sz="4000" dirty="0" smtClean="0">
                <a:latin typeface="Arial"/>
                <a:cs typeface="Arial"/>
              </a:rPr>
              <a:t>mg</a:t>
            </a:r>
          </a:p>
          <a:p>
            <a:r>
              <a:rPr lang="en-US" sz="4000" dirty="0" smtClean="0">
                <a:latin typeface="Arial"/>
                <a:cs typeface="Arial"/>
              </a:rPr>
              <a:t>Ferrous </a:t>
            </a:r>
            <a:r>
              <a:rPr lang="en-US" sz="4000" dirty="0">
                <a:latin typeface="Arial"/>
                <a:cs typeface="Arial"/>
              </a:rPr>
              <a:t>Sulfate 325 </a:t>
            </a:r>
            <a:r>
              <a:rPr lang="en-US" sz="4000" dirty="0" smtClean="0">
                <a:latin typeface="Arial"/>
                <a:cs typeface="Arial"/>
              </a:rPr>
              <a:t>mg</a:t>
            </a:r>
            <a:endParaRPr lang="en-US" sz="4000" dirty="0">
              <a:latin typeface="Arial"/>
              <a:cs typeface="Arial"/>
            </a:endParaRPr>
          </a:p>
          <a:p>
            <a:r>
              <a:rPr lang="en-US" sz="4000" dirty="0" err="1" smtClean="0">
                <a:latin typeface="Arial"/>
                <a:cs typeface="Arial"/>
              </a:rPr>
              <a:t>Rosuvastatin</a:t>
            </a:r>
            <a:r>
              <a:rPr lang="en-US" sz="4000" dirty="0" smtClean="0">
                <a:latin typeface="Arial"/>
                <a:cs typeface="Arial"/>
              </a:rPr>
              <a:t> 20 mg</a:t>
            </a:r>
            <a:endParaRPr lang="en-US" sz="4000" dirty="0">
              <a:latin typeface="Arial"/>
              <a:cs typeface="Arial"/>
            </a:endParaRPr>
          </a:p>
          <a:p>
            <a:r>
              <a:rPr lang="en-US" sz="4000" dirty="0" smtClean="0">
                <a:latin typeface="Arial"/>
                <a:cs typeface="Arial"/>
              </a:rPr>
              <a:t>Isosorbide </a:t>
            </a:r>
            <a:r>
              <a:rPr lang="en-US" sz="4000" dirty="0">
                <a:latin typeface="Arial"/>
                <a:cs typeface="Arial"/>
              </a:rPr>
              <a:t>Mononitrate </a:t>
            </a:r>
            <a:r>
              <a:rPr lang="en-US" sz="4000" dirty="0" smtClean="0">
                <a:latin typeface="Arial"/>
                <a:cs typeface="Arial"/>
              </a:rPr>
              <a:t>60 mg</a:t>
            </a:r>
            <a:endParaRPr lang="en-US" sz="4000" dirty="0">
              <a:latin typeface="Arial"/>
              <a:cs typeface="Arial"/>
            </a:endParaRPr>
          </a:p>
          <a:p>
            <a:r>
              <a:rPr lang="en-US" sz="4000" dirty="0" smtClean="0">
                <a:latin typeface="Arial"/>
                <a:cs typeface="Arial"/>
              </a:rPr>
              <a:t>Fluticasone-Salmeterol </a:t>
            </a:r>
            <a:r>
              <a:rPr lang="en-US" sz="4000" dirty="0" err="1" smtClean="0">
                <a:latin typeface="Arial"/>
                <a:cs typeface="Arial"/>
              </a:rPr>
              <a:t>Diskus</a:t>
            </a:r>
            <a:endParaRPr lang="en-US" sz="4000" dirty="0">
              <a:latin typeface="Arial"/>
              <a:cs typeface="Arial"/>
            </a:endParaRPr>
          </a:p>
          <a:p>
            <a:r>
              <a:rPr lang="en-US" sz="4000" dirty="0" smtClean="0">
                <a:latin typeface="Arial"/>
                <a:cs typeface="Arial"/>
              </a:rPr>
              <a:t>Gabapentin </a:t>
            </a:r>
            <a:r>
              <a:rPr lang="en-US" sz="4000" dirty="0">
                <a:latin typeface="Arial"/>
                <a:cs typeface="Arial"/>
              </a:rPr>
              <a:t>200 mg PO </a:t>
            </a:r>
            <a:r>
              <a:rPr lang="en-US" sz="4000" dirty="0" smtClean="0">
                <a:latin typeface="Arial"/>
                <a:cs typeface="Arial"/>
              </a:rPr>
              <a:t>Daily</a:t>
            </a:r>
            <a:endParaRPr 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0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u="sng" dirty="0"/>
              <a:t>Occupation</a:t>
            </a:r>
            <a:r>
              <a:rPr lang="en-US" sz="3600" dirty="0"/>
              <a:t>: He is a married, retired former carpenter. </a:t>
            </a:r>
          </a:p>
          <a:p>
            <a:r>
              <a:rPr lang="en-US" sz="3600" u="sng" dirty="0"/>
              <a:t>Tobacco history</a:t>
            </a:r>
            <a:r>
              <a:rPr lang="en-US" sz="3600" dirty="0"/>
              <a:t>: 60 pack years. Patient reports quitting but his wife reports he is still actively smoking.</a:t>
            </a:r>
          </a:p>
          <a:p>
            <a:r>
              <a:rPr lang="en-US" sz="3600" u="sng" dirty="0" err="1" smtClean="0"/>
              <a:t>EtOH</a:t>
            </a:r>
            <a:r>
              <a:rPr lang="en-US" sz="3600" dirty="0"/>
              <a:t>: 6-8 beers/day quit in 2009; denies current use.</a:t>
            </a:r>
          </a:p>
          <a:p>
            <a:r>
              <a:rPr lang="en-US" sz="3600" u="sng" dirty="0"/>
              <a:t>Illicit drugs</a:t>
            </a:r>
            <a:r>
              <a:rPr lang="en-US" sz="3600" dirty="0"/>
              <a:t>: </a:t>
            </a:r>
            <a:r>
              <a:rPr lang="en-US" sz="3600" dirty="0" smtClean="0"/>
              <a:t>Never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276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No family history of early MI, arrhythmia, cardiomyopathies, or sudden cardiac death; otherwise non-contributory. His father had diabetes. He has 2 daughters ages 40 and 36 all alive and well.</a:t>
            </a:r>
          </a:p>
        </p:txBody>
      </p:sp>
    </p:spTree>
    <p:extLst>
      <p:ext uri="{BB962C8B-B14F-4D97-AF65-F5344CB8AC3E}">
        <p14:creationId xmlns:p14="http://schemas.microsoft.com/office/powerpoint/2010/main" val="29853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kinny Arial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5-12-22 M&amp;M.pptx" id="{19EFFCC6-0945-497C-920B-3EAF9870AAE1}" vid="{131F7AFD-24BD-4FE4-816F-E0D8937F955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5926</TotalTime>
  <Words>1566</Words>
  <Application>Microsoft Office PowerPoint</Application>
  <PresentationFormat>Widescreen</PresentationFormat>
  <Paragraphs>297</Paragraphs>
  <Slides>43</Slides>
  <Notes>32</Notes>
  <HiddenSlides>2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Arial Narrow</vt:lpstr>
      <vt:lpstr>Calibri</vt:lpstr>
      <vt:lpstr>Calibri Light</vt:lpstr>
      <vt:lpstr>MS Mincho</vt:lpstr>
      <vt:lpstr>Times New Roman</vt:lpstr>
      <vt:lpstr>Wingdings</vt:lpstr>
      <vt:lpstr>Office Theme</vt:lpstr>
      <vt:lpstr>Custom Design</vt:lpstr>
      <vt:lpstr>Cardiology Case 1</vt:lpstr>
      <vt:lpstr>History of present illness</vt:lpstr>
      <vt:lpstr>Review of systems</vt:lpstr>
      <vt:lpstr>OSH ED Course</vt:lpstr>
      <vt:lpstr>OSH COURSE</vt:lpstr>
      <vt:lpstr>Past Medical History </vt:lpstr>
      <vt:lpstr>Medications</vt:lpstr>
      <vt:lpstr>Social History</vt:lpstr>
      <vt:lpstr>Family History</vt:lpstr>
      <vt:lpstr>Physical Exam</vt:lpstr>
      <vt:lpstr>PowerPoint Presentation</vt:lpstr>
      <vt:lpstr>Initial Labs</vt:lpstr>
      <vt:lpstr>Causes of elevated troponin</vt:lpstr>
      <vt:lpstr>PowerPoint Presentation</vt:lpstr>
      <vt:lpstr>Should we cath him now?</vt:lpstr>
      <vt:lpstr>TIMI Score for UA/NSTEMI</vt:lpstr>
      <vt:lpstr>TIMACS Trial</vt:lpstr>
      <vt:lpstr>PowerPoint Presentation</vt:lpstr>
      <vt:lpstr>Right-sided precordial leads</vt:lpstr>
      <vt:lpstr>Definition of STEMI</vt:lpstr>
      <vt:lpstr>Infarct localization</vt:lpstr>
      <vt:lpstr>Mechanism of ST changes</vt:lpstr>
      <vt:lpstr>Coronary Anatomy</vt:lpstr>
      <vt:lpstr>Angiography</vt:lpstr>
      <vt:lpstr>Coronary Anatomy</vt:lpstr>
      <vt:lpstr>Angiographic projections</vt:lpstr>
      <vt:lpstr>Angiographic projections</vt:lpstr>
      <vt:lpstr>Angiographic projections</vt:lpstr>
      <vt:lpstr>What projection is this?  Can you identify the vessels?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Discharge</vt:lpstr>
      <vt:lpstr>Until…</vt:lpstr>
      <vt:lpstr>Post-MI complications</vt:lpstr>
      <vt:lpstr>PowerPoint Presentation</vt:lpstr>
      <vt:lpstr>PowerPoint Presentation</vt:lpstr>
      <vt:lpstr>Labs</vt:lpstr>
      <vt:lpstr>Learning points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Report</dc:title>
  <dc:creator>Mark Tuttle</dc:creator>
  <cp:lastModifiedBy>Mark Tuttle</cp:lastModifiedBy>
  <cp:revision>298</cp:revision>
  <cp:lastPrinted>2015-07-27T15:52:12Z</cp:lastPrinted>
  <dcterms:created xsi:type="dcterms:W3CDTF">2014-09-01T23:51:43Z</dcterms:created>
  <dcterms:modified xsi:type="dcterms:W3CDTF">2016-09-18T18:36:39Z</dcterms:modified>
</cp:coreProperties>
</file>